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3"/>
  </p:notesMasterIdLst>
  <p:handoutMasterIdLst>
    <p:handoutMasterId r:id="rId34"/>
  </p:handoutMasterIdLst>
  <p:sldIdLst>
    <p:sldId id="257" r:id="rId2"/>
    <p:sldId id="411" r:id="rId3"/>
    <p:sldId id="412" r:id="rId4"/>
    <p:sldId id="413" r:id="rId5"/>
    <p:sldId id="334" r:id="rId6"/>
    <p:sldId id="414" r:id="rId7"/>
    <p:sldId id="367" r:id="rId8"/>
    <p:sldId id="427" r:id="rId9"/>
    <p:sldId id="366" r:id="rId10"/>
    <p:sldId id="415" r:id="rId11"/>
    <p:sldId id="364" r:id="rId12"/>
    <p:sldId id="368" r:id="rId13"/>
    <p:sldId id="416" r:id="rId14"/>
    <p:sldId id="417" r:id="rId15"/>
    <p:sldId id="419" r:id="rId16"/>
    <p:sldId id="423" r:id="rId17"/>
    <p:sldId id="424" r:id="rId18"/>
    <p:sldId id="398" r:id="rId19"/>
    <p:sldId id="360" r:id="rId20"/>
    <p:sldId id="340" r:id="rId21"/>
    <p:sldId id="371" r:id="rId22"/>
    <p:sldId id="400" r:id="rId23"/>
    <p:sldId id="341" r:id="rId24"/>
    <p:sldId id="429" r:id="rId25"/>
    <p:sldId id="428" r:id="rId26"/>
    <p:sldId id="402" r:id="rId27"/>
    <p:sldId id="373" r:id="rId28"/>
    <p:sldId id="426" r:id="rId29"/>
    <p:sldId id="425" r:id="rId30"/>
    <p:sldId id="430" r:id="rId31"/>
    <p:sldId id="359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FF99"/>
    <a:srgbClr val="003366"/>
    <a:srgbClr val="336699"/>
    <a:srgbClr val="0099FF"/>
    <a:srgbClr val="808080"/>
    <a:srgbClr val="C0C0C0"/>
    <a:srgbClr val="FF6600"/>
    <a:srgbClr val="D7E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5" autoAdjust="0"/>
    <p:restoredTop sz="94638" autoAdjust="0"/>
  </p:normalViewPr>
  <p:slideViewPr>
    <p:cSldViewPr snapToGrid="0">
      <p:cViewPr varScale="1">
        <p:scale>
          <a:sx n="54" d="100"/>
          <a:sy n="54" d="100"/>
        </p:scale>
        <p:origin x="931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D694518-D5F2-455A-91B7-32B00506FA73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9C87C8C-4107-40B3-8257-609D4554F9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7662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3B1267-D66E-4E10-B039-19CAB60F0A2B}" type="datetimeFigureOut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34C494A-9F16-4E6F-A23C-B0770D606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289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AA18EC-BB41-4DB5-8B7B-BCF58888415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48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640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74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651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97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0218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4617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963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974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555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475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020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95382B-7B81-4D09-811D-16672EF0589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4756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339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273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95382B-7B81-4D09-811D-16672EF0589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861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95382B-7B81-4D09-811D-16672EF0589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062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95382B-7B81-4D09-811D-16672EF0589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4415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823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4695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990008-DF1B-455B-A123-CB2946AFAA50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792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47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6A5A9D-8C8A-4F32-9A63-DA1010A3A71E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500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1384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05A5BD-D39F-453E-9CEF-A94CD7DDF9B3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369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57F939-29BE-40FE-9B1D-03E3C33C38C3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681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821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968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38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99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D79411-2C0D-4563-B47D-769B98AE8209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7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AEB5-E7B7-4D15-B35D-E529E4492142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89A6D-3B43-4211-B560-1892DB609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65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97AC3-8591-4D33-B3F2-BDDA068A585E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07096-A469-431A-B488-DEF98EB67E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30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9D245-E2DB-4208-A1A6-101BD0FEA908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EB72F-769E-4B0E-BFA4-FBF1BA4F7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6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C1991-0036-4CA1-BEC0-31C2D476C194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0EB99-E593-4394-812C-E47D73FEC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845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2BFEA-64C1-4240-864F-1F866FD67500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10C9-3B82-47B6-863D-D790C0366D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155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0CEEB-7119-4F1E-A9B8-15AEC6E72DA0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22A0A-6A3F-4885-A8E4-A1EE5021A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47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FCE10-6C8E-4264-954A-415F30603BD0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2248D-43A5-4BB3-8C51-6097BCE97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812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F5090-5988-4048-BC95-17DC3EEDCEE1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B497F-AB8B-47EA-93F3-6A6F3BA4E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93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2C911-7D25-4D88-9DA6-43A8F5C74740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90C5-503A-4B47-B236-F3EBEA35C3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9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65998-2180-4FE8-A124-735F8DE9EB4E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ECF8C-5C30-451B-91A2-D52A9B60A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91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EAA3-1919-4E9A-8459-37E9923ADF8D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F826A-D23E-43C8-AE0C-992E0CD2D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7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31C45C-8ECF-430A-BA3C-6D1BC0A167C6}" type="datetime1">
              <a:rPr lang="en-US"/>
              <a:pPr>
                <a:defRPr/>
              </a:pPr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FE742D-31FA-4C92-885E-592C34AB5E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5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Lebanese fla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650" y="-28575"/>
            <a:ext cx="12827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2609539"/>
            <a:ext cx="9144000" cy="11450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Safeguarding and Restoring </a:t>
            </a:r>
            <a:r>
              <a:rPr lang="en-US" sz="40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/>
            </a:r>
            <a:br>
              <a:rPr lang="en-US" sz="40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r>
              <a:rPr lang="en-US" sz="40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Lebanon’s </a:t>
            </a:r>
            <a:r>
              <a:rPr lang="en-US" sz="4000" b="1" dirty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Woodland Resources </a:t>
            </a:r>
            <a:r>
              <a:rPr lang="en-US" sz="40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Project</a:t>
            </a:r>
            <a:r>
              <a:rPr lang="en-US" b="1" dirty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/>
            </a:r>
            <a:br>
              <a:rPr lang="en-US" b="1" dirty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</a:br>
            <a:endParaRPr lang="en-US" sz="3100" b="1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pic>
        <p:nvPicPr>
          <p:cNvPr id="2052" name="Picture 3" descr="MOE LOGO english cop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254000"/>
            <a:ext cx="13160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1032937"/>
            <a:ext cx="1377950" cy="1477561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962" y="3911996"/>
            <a:ext cx="1449388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 txBox="1">
            <a:spLocks/>
          </p:cNvSpPr>
          <p:nvPr/>
        </p:nvSpPr>
        <p:spPr bwMode="auto">
          <a:xfrm>
            <a:off x="103694" y="5027758"/>
            <a:ext cx="5542962" cy="1757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Presented by: Garo Haroutunian</a:t>
            </a:r>
          </a:p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Project Manager</a:t>
            </a:r>
          </a:p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Safeguarding and Restoring Lebanon’s Woodland Resources Project </a:t>
            </a:r>
          </a:p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Ministry of Environment</a:t>
            </a:r>
          </a:p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United Nations Development Programme (UNDP)</a:t>
            </a:r>
          </a:p>
          <a:p>
            <a:pPr algn="l" eaLnBrk="1" hangingPunct="1">
              <a:defRPr/>
            </a:pPr>
            <a:r>
              <a:rPr lang="en-US" sz="14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Global Environment Facility (GEF)      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auto">
          <a:xfrm>
            <a:off x="5740924" y="5027758"/>
            <a:ext cx="3403076" cy="175757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tabLst>
                <a:tab pos="1433513" algn="l"/>
              </a:tabLst>
              <a:defRPr/>
            </a:pPr>
            <a:r>
              <a:rPr lang="en-US" sz="1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23 September 2016</a:t>
            </a:r>
          </a:p>
          <a:p>
            <a:pPr eaLnBrk="1" hangingPunct="1">
              <a:tabLst>
                <a:tab pos="1433513" algn="l"/>
              </a:tabLst>
              <a:defRPr/>
            </a:pPr>
            <a:r>
              <a:rPr lang="en-US" sz="1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Le Royal, Beirut-Lebanon</a:t>
            </a:r>
          </a:p>
          <a:p>
            <a:pPr eaLnBrk="1" hangingPunct="1">
              <a:tabLst>
                <a:tab pos="1433513" algn="l"/>
              </a:tabLst>
              <a:defRPr/>
            </a:pPr>
            <a:endParaRPr lang="en-US" sz="1400" b="1" dirty="0">
              <a:solidFill>
                <a:srgbClr val="339933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  <a:p>
            <a:pPr algn="l" eaLnBrk="1" hangingPunct="1">
              <a:tabLst>
                <a:tab pos="1433513" algn="l"/>
              </a:tabLst>
              <a:defRPr/>
            </a:pPr>
            <a:r>
              <a:rPr lang="en-US" sz="1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             Number of slides : 30</a:t>
            </a:r>
          </a:p>
          <a:p>
            <a:pPr eaLnBrk="1" hangingPunct="1">
              <a:tabLst>
                <a:tab pos="1527175" algn="l"/>
              </a:tabLst>
              <a:defRPr/>
            </a:pPr>
            <a:r>
              <a:rPr lang="en-US" sz="1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   Expected time       : 15 minutes</a:t>
            </a:r>
          </a:p>
          <a:p>
            <a:pPr eaLnBrk="1" hangingPunct="1">
              <a:defRPr/>
            </a:pPr>
            <a:r>
              <a:rPr lang="en-US" sz="1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     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687" y="254000"/>
            <a:ext cx="1027489" cy="1709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348792" y="1370012"/>
            <a:ext cx="8634952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200" b="1" u="sng" dirty="0">
                <a:solidFill>
                  <a:srgbClr val="009A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Importance</a:t>
            </a:r>
            <a:r>
              <a:rPr lang="en-US" sz="3200" b="1" u="sng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</a:t>
            </a:r>
          </a:p>
          <a:p>
            <a:pPr marL="0" indent="0" algn="ctr" eaLnBrk="1" hangingPunct="1">
              <a:spcBef>
                <a:spcPct val="20000"/>
              </a:spcBef>
              <a:buClr>
                <a:srgbClr val="009A46"/>
              </a:buClr>
            </a:pPr>
            <a:endParaRPr lang="en-US" sz="3200" b="1" u="sng" dirty="0">
              <a:solidFill>
                <a:srgbClr val="009A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57150" lvl="0" indent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such trials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on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novel reforestation techniques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were ever implemented in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Lebanon since the 1960’s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0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49263" y="0"/>
            <a:ext cx="8053387" cy="78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r>
              <a:rPr lang="en-US" sz="2800" b="1" u="sng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Data collected monthly on: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262" y="687991"/>
            <a:ext cx="869473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Soil properties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Ambient temperature (past years &amp; current)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Rainfall </a:t>
            </a:r>
            <a:r>
              <a:rPr lang="en-US" sz="2400" dirty="0"/>
              <a:t>(past </a:t>
            </a:r>
            <a:r>
              <a:rPr lang="en-US" sz="2400" dirty="0" smtClean="0"/>
              <a:t>years </a:t>
            </a:r>
            <a:r>
              <a:rPr lang="en-US" sz="2400" dirty="0"/>
              <a:t>&amp; current</a:t>
            </a:r>
            <a:r>
              <a:rPr lang="en-US" sz="2400" dirty="0" smtClean="0"/>
              <a:t>)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endParaRPr lang="en-US" sz="1200" dirty="0"/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Soil temperature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Soil moisture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</a:pPr>
            <a:endParaRPr lang="en-US" sz="1200" dirty="0" smtClean="0"/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Survival of seedlings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Growth of seedlings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Germination of seeds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Survival of seedlings resulting from seeds sown</a:t>
            </a:r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endParaRPr lang="en-US" sz="1200" dirty="0"/>
          </a:p>
          <a:p>
            <a:pPr marL="461963" indent="-461963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sz="2400" dirty="0" smtClean="0"/>
              <a:t>Cost of each treatment tested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en-US" sz="2000" dirty="0" smtClean="0">
              <a:solidFill>
                <a:srgbClr val="002060"/>
              </a:solidFill>
            </a:endParaRPr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Gathered data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 of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1,896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file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observations) </a:t>
            </a:r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analyzed and interpreted with the assistance of </a:t>
            </a:r>
            <a:endParaRPr lang="en-US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international experts</a:t>
            </a:r>
          </a:p>
          <a:p>
            <a:pPr marL="395288" indent="-395288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31500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pic>
        <p:nvPicPr>
          <p:cNvPr id="1026" name="Picture 2" descr="I:\Working from home\Technical Report\Report Photos\57-Old nursery techniqu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" y="0"/>
            <a:ext cx="9141390" cy="685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0" y="0"/>
            <a:ext cx="5863472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Traditional nursery (back in 2009)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2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pic>
        <p:nvPicPr>
          <p:cNvPr id="2050" name="Picture 2" descr="I:\Working from home\Technical Report\Report Photos\55-Modern nursery for container seedling production in Bchar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0" y="0"/>
            <a:ext cx="5863472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Modern nursery (in 2014)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74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pic>
        <p:nvPicPr>
          <p:cNvPr id="3074" name="Picture 2" descr="I:\Working from home\Technical Report\Report Photos\23-A-Container seedl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69" y="-1"/>
            <a:ext cx="2867661" cy="648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74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49263" y="228600"/>
            <a:ext cx="80533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ctr"/>
            <a:r>
              <a:rPr lang="en-US" b="1" dirty="0" smtClean="0">
                <a:solidFill>
                  <a:srgbClr val="000000"/>
                </a:solidFill>
                <a:latin typeface="Times New Roman"/>
              </a:rPr>
              <a:t>ACTUAL COSTS OF </a:t>
            </a:r>
            <a:r>
              <a:rPr lang="en-US" b="1" dirty="0">
                <a:solidFill>
                  <a:srgbClr val="000000"/>
                </a:solidFill>
                <a:latin typeface="Times New Roman"/>
              </a:rPr>
              <a:t>DIFFERENT TREATMENTS 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</a:rPr>
              <a:t>TESTED PER HECTARE </a:t>
            </a:r>
          </a:p>
          <a:p>
            <a:pPr algn="ctr" fontAlgn="ctr"/>
            <a:r>
              <a:rPr lang="en-US" b="1" dirty="0" smtClean="0">
                <a:solidFill>
                  <a:srgbClr val="000000"/>
                </a:solidFill>
                <a:latin typeface="Times New Roman"/>
              </a:rPr>
              <a:t>(BKASSIN EXAMPLE)</a:t>
            </a:r>
            <a:endParaRPr lang="en-US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" y="1"/>
            <a:ext cx="8041064" cy="49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r>
              <a:rPr lang="en-US" sz="2400" b="1" u="sng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Set 2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48095"/>
              </p:ext>
            </p:extLst>
          </p:nvPr>
        </p:nvGraphicFramePr>
        <p:xfrm>
          <a:off x="188537" y="1480005"/>
          <a:ext cx="8795209" cy="4841990"/>
        </p:xfrm>
        <a:graphic>
          <a:graphicData uri="http://schemas.openxmlformats.org/drawingml/2006/table">
            <a:tbl>
              <a:tblPr/>
              <a:tblGrid>
                <a:gridCol w="2033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15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74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74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047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6047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7372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24064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90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Treatments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(8)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 cost/plant/2 years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Survival %age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 cost of initial 800 seedlings/seeds planted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Actual number of survived </a:t>
                      </a:r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seedlings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Cost of each survived </a:t>
                      </a:r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seedling</a:t>
                      </a:r>
                      <a:r>
                        <a:rPr lang="en-US" sz="11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(after 2 years)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Cost of 1 hectare                                                        (800 living seedlings after 2 years)               LBP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Cost of 1 hectare                                                        (800 living seedlings after 2 years)                USD</a:t>
                      </a:r>
                    </a:p>
                  </a:txBody>
                  <a:tcPr marL="3614" marR="3614" marT="36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 months seedling: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irrigation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5,075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66.0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4,060,000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7,689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6,151,515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 months seedling: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irrigation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4,325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3,460,000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9,010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7,208,333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4,806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 months seedling: Conventional irrigation (hose)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7,875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6,300,000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16,406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13,125,000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 months seedling: Conventional irrigation (hose)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54.0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5,700,000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13,194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10,555,556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7,037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Sowing of Seeds 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3/Basin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): With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irrigation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4,003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3,202,400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33,358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26,686,667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17,791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Sowing of seeds 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3/Basin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):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irrigation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1,203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962,400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8,020,000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5,344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Sowing of seeds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with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soil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preparation</a:t>
                      </a: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irrigation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240,800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3,344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2,675,556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1,781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79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Sowing of seeds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without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soil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preparation</a:t>
                      </a:r>
                    </a:p>
                    <a:p>
                      <a:pPr algn="l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irrigation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2,080,000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1,360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91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54524" y="389625"/>
            <a:ext cx="8634952" cy="60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Some findings </a:t>
            </a:r>
            <a:r>
              <a:rPr lang="en-US" sz="2400" b="1" u="sng" dirty="0" smtClean="0">
                <a:solidFill>
                  <a:srgbClr val="009A46"/>
                </a:solidFill>
                <a:latin typeface="Calibri" pitchFamily="34" charset="0"/>
              </a:rPr>
              <a:t>(1 of 2)</a:t>
            </a: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:</a:t>
            </a:r>
            <a:endParaRPr lang="en-US" sz="32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out of the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treatment combinations tested were found successful and lower cost than conventional methods;</a:t>
            </a:r>
          </a:p>
          <a:p>
            <a:pPr marL="57150" lvl="0" indent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out of the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most successful and low cost treatments were without irrigation at all;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cost of the least expensive method with 800 surviving seedlings per Ha after 2 years was 1,360 USD;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33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54524" y="389625"/>
            <a:ext cx="8634952" cy="60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Some findings </a:t>
            </a:r>
            <a:r>
              <a:rPr lang="en-US" sz="2400" b="1" u="sng" dirty="0" smtClean="0">
                <a:solidFill>
                  <a:srgbClr val="009A46"/>
                </a:solidFill>
                <a:latin typeface="Calibri" pitchFamily="34" charset="0"/>
              </a:rPr>
              <a:t>(2 of 2)</a:t>
            </a: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:</a:t>
            </a:r>
            <a:endParaRPr lang="en-US" sz="32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/>
              <a:t>There was no significant </a:t>
            </a:r>
            <a:r>
              <a:rPr lang="en-US" sz="2400" dirty="0" smtClean="0"/>
              <a:t>difference in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survival</a:t>
            </a:r>
            <a:r>
              <a:rPr lang="en-US" sz="2400" dirty="0" smtClean="0"/>
              <a:t> between 8, 10, 12 and </a:t>
            </a:r>
            <a:r>
              <a:rPr lang="en-US" sz="2400" dirty="0"/>
              <a:t>18-month old seedlings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57150" lvl="0" indent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Direct sowing of seeds &amp;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acorns without irrigation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 adequate timing and under certain conditions and weeding is one of the cheapest and most successful methods;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No-irrigation reforestation is a possible method in Lebanon.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7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 dirty="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201197"/>
            <a:ext cx="4684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b="1" dirty="0" smtClean="0"/>
              <a:t>Conventional irrigation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84889" y="5179314"/>
            <a:ext cx="4684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b="1" dirty="0" smtClean="0"/>
              <a:t>No irrigation</a:t>
            </a:r>
            <a:endParaRPr lang="en-US" sz="2400" b="1" dirty="0"/>
          </a:p>
        </p:txBody>
      </p:sp>
      <p:pic>
        <p:nvPicPr>
          <p:cNvPr id="2050" name="Picture 2" descr="F:\Working from home\New documents\Steering commitee photos\Aitanit\10M. Irrigated 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7517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Working from home\New documents\Steering commitee photos\Aitanit\10M- No Irrigation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422" y="1707517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2286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dirty="0" err="1" smtClean="0"/>
              <a:t>Kefraya</a:t>
            </a:r>
            <a:endParaRPr lang="en-US" sz="2400" dirty="0" smtClean="0"/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i="1" dirty="0" smtClean="0"/>
              <a:t>Pinus pinea </a:t>
            </a:r>
            <a:r>
              <a:rPr lang="en-US" sz="2400" dirty="0" smtClean="0"/>
              <a:t>seedlings (1 year old)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114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pic>
        <p:nvPicPr>
          <p:cNvPr id="15" name="Picture 2" descr="C:\Users\krystel\Desktop\Ppt\100_2121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449263" y="1472191"/>
            <a:ext cx="3406219" cy="38513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449263" y="228600"/>
            <a:ext cx="80533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endParaRPr lang="en-US" sz="24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11" name="Picture 2" descr="E:\Reforestation Photos\All photos (Samih Zaatar)\Selected\Cedrus libani\IMG_04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379" y="1462641"/>
            <a:ext cx="3406220" cy="3860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4978" y="5490270"/>
            <a:ext cx="189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Pinus</a:t>
            </a:r>
            <a:r>
              <a:rPr lang="en-US" i="1" dirty="0" smtClean="0"/>
              <a:t> </a:t>
            </a:r>
            <a:r>
              <a:rPr lang="en-US" i="1" dirty="0" err="1" smtClean="0"/>
              <a:t>pinea</a:t>
            </a:r>
            <a:endParaRPr lang="en-US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16095" y="5499697"/>
            <a:ext cx="189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Cedrus </a:t>
            </a:r>
            <a:r>
              <a:rPr lang="en-US" i="1" dirty="0" err="1" smtClean="0"/>
              <a:t>libani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6869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650448" y="370764"/>
            <a:ext cx="8333295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buClr>
                <a:srgbClr val="009A46"/>
              </a:buClr>
              <a:defRPr/>
            </a:pPr>
            <a:r>
              <a:rPr lang="en-US" sz="3200" b="1" u="sng" dirty="0">
                <a:solidFill>
                  <a:srgbClr val="009A46"/>
                </a:solidFill>
                <a:latin typeface="Calibri" pitchFamily="34" charset="0"/>
              </a:rPr>
              <a:t>Project </a:t>
            </a: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Background</a:t>
            </a:r>
          </a:p>
          <a:p>
            <a:pPr marL="0" indent="0" algn="ctr" eaLnBrk="1" hangingPunct="1">
              <a:buClr>
                <a:srgbClr val="009A46"/>
              </a:buClr>
              <a:defRPr/>
            </a:pPr>
            <a:endParaRPr lang="en-US" sz="16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r>
              <a:rPr lang="en-US" sz="2400" b="1" dirty="0" smtClean="0"/>
              <a:t>Executed by: </a:t>
            </a:r>
          </a:p>
          <a:p>
            <a:r>
              <a:rPr lang="en-US" sz="2400" dirty="0" smtClean="0"/>
              <a:t>Ministry </a:t>
            </a:r>
            <a:r>
              <a:rPr lang="en-US" sz="2400" dirty="0"/>
              <a:t>of Environment</a:t>
            </a:r>
          </a:p>
          <a:p>
            <a:r>
              <a:rPr lang="en-US" sz="2400" dirty="0"/>
              <a:t> </a:t>
            </a:r>
          </a:p>
          <a:p>
            <a:r>
              <a:rPr lang="en-US" sz="2400" b="1" dirty="0"/>
              <a:t>Funded </a:t>
            </a:r>
            <a:r>
              <a:rPr lang="en-US" sz="2400" b="1" dirty="0" smtClean="0"/>
              <a:t>by: </a:t>
            </a:r>
          </a:p>
          <a:p>
            <a:r>
              <a:rPr lang="en-US" sz="2400" dirty="0" smtClean="0"/>
              <a:t>Government of Lebanon </a:t>
            </a:r>
            <a:endParaRPr lang="en-US" sz="2400" dirty="0"/>
          </a:p>
          <a:p>
            <a:r>
              <a:rPr lang="en-US" sz="2400" dirty="0" smtClean="0"/>
              <a:t>Global </a:t>
            </a:r>
            <a:r>
              <a:rPr lang="en-US" sz="2400" dirty="0"/>
              <a:t>Environment Facility (GEF)</a:t>
            </a:r>
          </a:p>
          <a:p>
            <a:r>
              <a:rPr lang="en-US" sz="2400" dirty="0"/>
              <a:t> </a:t>
            </a:r>
          </a:p>
          <a:p>
            <a:r>
              <a:rPr lang="en-US" sz="2400" b="1" dirty="0"/>
              <a:t>Implemented </a:t>
            </a:r>
            <a:r>
              <a:rPr lang="en-US" sz="2400" b="1" dirty="0" smtClean="0"/>
              <a:t>by: </a:t>
            </a:r>
          </a:p>
          <a:p>
            <a:r>
              <a:rPr lang="en-US" sz="2400" dirty="0" smtClean="0"/>
              <a:t>United </a:t>
            </a:r>
            <a:r>
              <a:rPr lang="en-US" sz="2400" dirty="0"/>
              <a:t>Nations Development Programme (UNDP)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r>
              <a:rPr lang="en-US" sz="2400" b="1" dirty="0" smtClean="0"/>
              <a:t>Timeframe: </a:t>
            </a:r>
            <a:endParaRPr lang="en-US" sz="2400" b="1" dirty="0"/>
          </a:p>
          <a:p>
            <a:r>
              <a:rPr lang="en-US" sz="2400" dirty="0" smtClean="0"/>
              <a:t>From 1 February 2009 till 31 December 2014</a:t>
            </a:r>
            <a:endParaRPr lang="en-US" sz="2400" dirty="0"/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3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0" y="0"/>
            <a:ext cx="6306532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Direct sown </a:t>
            </a:r>
            <a:r>
              <a:rPr lang="en-US" i="1" dirty="0" smtClean="0">
                <a:solidFill>
                  <a:schemeClr val="tx1"/>
                </a:solidFill>
              </a:rPr>
              <a:t>P. pinea </a:t>
            </a:r>
            <a:r>
              <a:rPr lang="en-US" dirty="0" smtClean="0">
                <a:solidFill>
                  <a:schemeClr val="tx1"/>
                </a:solidFill>
              </a:rPr>
              <a:t>seed without irrigation (after 5 months)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49263" y="228600"/>
            <a:ext cx="80533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endParaRPr lang="en-US" sz="24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4098" name="Picture 2" descr="F:\Working from home\New documents\Steering commitee photos\Bkassine\P10206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0" y="0"/>
            <a:ext cx="6306532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Direct sown </a:t>
            </a:r>
            <a:r>
              <a:rPr lang="en-US" i="1" dirty="0" smtClean="0">
                <a:solidFill>
                  <a:schemeClr val="tx1"/>
                </a:solidFill>
              </a:rPr>
              <a:t>P. pinea </a:t>
            </a:r>
            <a:r>
              <a:rPr lang="en-US" dirty="0" smtClean="0">
                <a:solidFill>
                  <a:schemeClr val="tx1"/>
                </a:solidFill>
              </a:rPr>
              <a:t>seed without irrigation (after </a:t>
            </a:r>
            <a:r>
              <a:rPr lang="en-US" dirty="0">
                <a:solidFill>
                  <a:schemeClr val="tx1"/>
                </a:solidFill>
              </a:rPr>
              <a:t>8</a:t>
            </a:r>
            <a:r>
              <a:rPr lang="en-US" dirty="0" smtClean="0">
                <a:solidFill>
                  <a:schemeClr val="tx1"/>
                </a:solidFill>
              </a:rPr>
              <a:t> months)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49263" y="228600"/>
            <a:ext cx="80533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endParaRPr lang="en-US" sz="24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3074" name="Picture 2" descr="F:\Working from home\New documents\Steering commitee photos\Bkassine\P10206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0" y="0"/>
            <a:ext cx="6306532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Direct sown </a:t>
            </a:r>
            <a:r>
              <a:rPr lang="en-US" i="1" dirty="0" smtClean="0">
                <a:solidFill>
                  <a:schemeClr val="tx1"/>
                </a:solidFill>
              </a:rPr>
              <a:t>P. pinea </a:t>
            </a:r>
            <a:r>
              <a:rPr lang="en-US" dirty="0" smtClean="0">
                <a:solidFill>
                  <a:schemeClr val="tx1"/>
                </a:solidFill>
              </a:rPr>
              <a:t>seed without irrigation (after </a:t>
            </a:r>
            <a:r>
              <a:rPr lang="en-US" dirty="0">
                <a:solidFill>
                  <a:schemeClr val="tx1"/>
                </a:solidFill>
              </a:rPr>
              <a:t>8</a:t>
            </a:r>
            <a:r>
              <a:rPr lang="en-US" dirty="0" smtClean="0">
                <a:solidFill>
                  <a:schemeClr val="tx1"/>
                </a:solidFill>
              </a:rPr>
              <a:t> months)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06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" y="0"/>
            <a:ext cx="6410226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Direct sown </a:t>
            </a:r>
            <a:r>
              <a:rPr lang="en-US" i="1" dirty="0">
                <a:solidFill>
                  <a:schemeClr val="tx1"/>
                </a:solidFill>
              </a:rPr>
              <a:t>P. pinea </a:t>
            </a:r>
            <a:r>
              <a:rPr lang="en-US" dirty="0" smtClean="0">
                <a:solidFill>
                  <a:schemeClr val="tx1"/>
                </a:solidFill>
              </a:rPr>
              <a:t>seeds without irrigation </a:t>
            </a:r>
            <a:r>
              <a:rPr lang="en-US" dirty="0">
                <a:solidFill>
                  <a:schemeClr val="tx1"/>
                </a:solidFill>
              </a:rPr>
              <a:t>(after </a:t>
            </a:r>
            <a:r>
              <a:rPr lang="en-US" dirty="0" smtClean="0">
                <a:solidFill>
                  <a:schemeClr val="tx1"/>
                </a:solidFill>
              </a:rPr>
              <a:t>10 </a:t>
            </a:r>
            <a:r>
              <a:rPr lang="en-US" dirty="0">
                <a:solidFill>
                  <a:schemeClr val="tx1"/>
                </a:solidFill>
              </a:rPr>
              <a:t>months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999" y="1500187"/>
            <a:ext cx="6858000" cy="3857625"/>
          </a:xfrm>
          <a:prstGeom prst="rect">
            <a:avLst/>
          </a:prstGeom>
        </p:spPr>
      </p:pic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" y="0"/>
            <a:ext cx="6410226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P</a:t>
            </a:r>
            <a:r>
              <a:rPr lang="en-US" i="1" dirty="0">
                <a:solidFill>
                  <a:schemeClr val="tx1"/>
                </a:solidFill>
              </a:rPr>
              <a:t>. </a:t>
            </a:r>
            <a:r>
              <a:rPr lang="en-US" i="1" dirty="0" err="1">
                <a:solidFill>
                  <a:schemeClr val="tx1"/>
                </a:solidFill>
              </a:rPr>
              <a:t>pinea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seedling without irrigation </a:t>
            </a:r>
            <a:r>
              <a:rPr lang="en-US" dirty="0">
                <a:solidFill>
                  <a:schemeClr val="tx1"/>
                </a:solidFill>
              </a:rPr>
              <a:t>(after </a:t>
            </a:r>
            <a:r>
              <a:rPr lang="en-US" dirty="0" smtClean="0">
                <a:solidFill>
                  <a:schemeClr val="tx1"/>
                </a:solidFill>
              </a:rPr>
              <a:t>24 </a:t>
            </a:r>
            <a:r>
              <a:rPr lang="en-US" dirty="0">
                <a:solidFill>
                  <a:schemeClr val="tx1"/>
                </a:solidFill>
              </a:rPr>
              <a:t>months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4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" y="0"/>
            <a:ext cx="6410226" cy="467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P</a:t>
            </a:r>
            <a:r>
              <a:rPr lang="en-US" i="1" dirty="0">
                <a:solidFill>
                  <a:schemeClr val="tx1"/>
                </a:solidFill>
              </a:rPr>
              <a:t>. </a:t>
            </a:r>
            <a:r>
              <a:rPr lang="en-US" i="1" dirty="0" err="1">
                <a:solidFill>
                  <a:schemeClr val="tx1"/>
                </a:solidFill>
              </a:rPr>
              <a:t>pinea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seedlings without irrigation </a:t>
            </a:r>
            <a:r>
              <a:rPr lang="en-US" dirty="0">
                <a:solidFill>
                  <a:schemeClr val="tx1"/>
                </a:solidFill>
              </a:rPr>
              <a:t>(after </a:t>
            </a:r>
            <a:r>
              <a:rPr lang="en-US" dirty="0" smtClean="0">
                <a:solidFill>
                  <a:schemeClr val="tx1"/>
                </a:solidFill>
              </a:rPr>
              <a:t>24 </a:t>
            </a:r>
            <a:r>
              <a:rPr lang="en-US" dirty="0">
                <a:solidFill>
                  <a:schemeClr val="tx1"/>
                </a:solidFill>
              </a:rPr>
              <a:t>months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4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286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dirty="0" smtClean="0"/>
              <a:t>Arz Bcharre</a:t>
            </a:r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i="1" dirty="0" smtClean="0"/>
              <a:t>Cedrus libani </a:t>
            </a:r>
            <a:r>
              <a:rPr lang="en-US" sz="2400" dirty="0" smtClean="0"/>
              <a:t>seeds sown in basins without irrigation (1 year old)</a:t>
            </a:r>
            <a:endParaRPr lang="en-US" sz="2400" dirty="0"/>
          </a:p>
        </p:txBody>
      </p:sp>
      <p:pic>
        <p:nvPicPr>
          <p:cNvPr id="6146" name="Picture 2" descr="F:\Working from home\New documents\Steering commitee photos\Arz\P10400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673" y="1019984"/>
            <a:ext cx="4182654" cy="583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3318235" y="1979629"/>
            <a:ext cx="9424" cy="1885361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22306" y="3864990"/>
            <a:ext cx="829560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25 cm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338654" y="4243638"/>
            <a:ext cx="0" cy="2128886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2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pic>
        <p:nvPicPr>
          <p:cNvPr id="5122" name="Picture 2" descr="F:\Working from home\New documents\Steering commitee photos\Arz\S.S. Bassins Irrigated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96" y="1212375"/>
            <a:ext cx="8908504" cy="554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286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dirty="0" smtClean="0"/>
              <a:t>Arz Bcharre</a:t>
            </a:r>
          </a:p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i="1" dirty="0" smtClean="0"/>
              <a:t>Cedrus libani </a:t>
            </a:r>
            <a:r>
              <a:rPr lang="en-US" sz="2400" dirty="0" smtClean="0"/>
              <a:t>seeds sown in basins without irrigation (2 years old)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51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286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>
                  <a:lumMod val="75000"/>
                </a:schemeClr>
              </a:buClr>
            </a:pPr>
            <a:r>
              <a:rPr lang="en-US" sz="2400" dirty="0"/>
              <a:t>1</a:t>
            </a:r>
            <a:r>
              <a:rPr lang="en-US" sz="2400" dirty="0" smtClean="0"/>
              <a:t>00</a:t>
            </a:r>
            <a:r>
              <a:rPr lang="en-US" sz="2400" dirty="0"/>
              <a:t>% survival of </a:t>
            </a:r>
            <a:r>
              <a:rPr lang="en-US" sz="2400" i="1" dirty="0"/>
              <a:t>P. pinea </a:t>
            </a:r>
            <a:r>
              <a:rPr lang="en-US" sz="2400" dirty="0"/>
              <a:t>seedlings in </a:t>
            </a:r>
            <a:r>
              <a:rPr lang="en-US" sz="2400" dirty="0" err="1"/>
              <a:t>Wadi</a:t>
            </a:r>
            <a:r>
              <a:rPr lang="en-US" sz="2400" dirty="0"/>
              <a:t> </a:t>
            </a:r>
            <a:r>
              <a:rPr lang="en-US" sz="2400" dirty="0" smtClean="0"/>
              <a:t>Al-</a:t>
            </a:r>
            <a:r>
              <a:rPr lang="en-US" sz="2400" dirty="0" err="1" smtClean="0"/>
              <a:t>Karm</a:t>
            </a:r>
            <a:r>
              <a:rPr lang="en-US" sz="2400" dirty="0" smtClean="0"/>
              <a:t> </a:t>
            </a:r>
            <a:r>
              <a:rPr lang="en-US" sz="2400" dirty="0"/>
              <a:t>after 1 year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IRRIGATION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garo.MOE\Desktop\Report Photos\63-100% survival of P. pinea seedlings in Wadi el Karm after 1 year WITHOUT IRIGA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8592"/>
            <a:ext cx="9144000" cy="553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28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54524" y="314209"/>
            <a:ext cx="8634952" cy="60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600" b="1" u="sng" dirty="0" smtClean="0">
                <a:solidFill>
                  <a:srgbClr val="009A46"/>
                </a:solidFill>
                <a:latin typeface="Calibri" pitchFamily="34" charset="0"/>
              </a:rPr>
              <a:t>Sustainability</a:t>
            </a:r>
            <a:endParaRPr lang="en-US" sz="36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Dissemination of the results obtained and recommendations to be adopted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in future reforestation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activities;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/>
              <a:t>Publication of the final technical report </a:t>
            </a:r>
          </a:p>
          <a:p>
            <a:pPr marL="57150" lvl="0" indent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r>
              <a:rPr lang="en-US" sz="2400" dirty="0"/>
              <a:t> </a:t>
            </a:r>
            <a:r>
              <a:rPr lang="en-US" sz="2400" dirty="0" smtClean="0"/>
              <a:t>   of the </a:t>
            </a:r>
            <a:r>
              <a:rPr lang="en-US" sz="2400" dirty="0"/>
              <a:t>SRLWR </a:t>
            </a:r>
            <a:r>
              <a:rPr lang="en-US" sz="2400" dirty="0" smtClean="0"/>
              <a:t>Project.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  <p:pic>
        <p:nvPicPr>
          <p:cNvPr id="1026" name="Picture 2" descr="C:\Users\garo.MOE\Desktop\Cove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" r="2930"/>
          <a:stretch/>
        </p:blipFill>
        <p:spPr bwMode="auto">
          <a:xfrm>
            <a:off x="6601522" y="3560106"/>
            <a:ext cx="2056522" cy="282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40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6181" y="190500"/>
            <a:ext cx="7563882" cy="11938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4000" b="1" u="sng" dirty="0" smtClean="0">
                <a:solidFill>
                  <a:srgbClr val="009A46"/>
                </a:solidFill>
                <a:cs typeface="Arial" charset="0"/>
              </a:rPr>
              <a:t>Objective</a:t>
            </a:r>
            <a:endParaRPr lang="en-US" sz="40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449263" y="1371600"/>
            <a:ext cx="8382000" cy="1136650"/>
          </a:xfrm>
        </p:spPr>
        <p:txBody>
          <a:bodyPr/>
          <a:lstStyle/>
          <a:p>
            <a:pPr algn="l" eaLnBrk="1" hangingPunct="1">
              <a:buClr>
                <a:srgbClr val="009A46"/>
              </a:buClr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Development of a strategy for the safeguarding and restoration of Lebanon’s woodland resources.</a:t>
            </a:r>
          </a:p>
          <a:p>
            <a:pPr marL="514350" indent="-514350" algn="l" eaLnBrk="1" hangingPunct="1">
              <a:buClr>
                <a:srgbClr val="009A46"/>
              </a:buClr>
              <a:defRPr/>
            </a:pP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0726" name="Subtitle 2"/>
          <p:cNvSpPr txBox="1">
            <a:spLocks/>
          </p:cNvSpPr>
          <p:nvPr/>
        </p:nvSpPr>
        <p:spPr bwMode="auto">
          <a:xfrm>
            <a:off x="449263" y="3538538"/>
            <a:ext cx="8224837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04813" indent="-4048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Calibri" pitchFamily="34" charset="0"/>
              <a:buAutoNum type="arabicParenR"/>
            </a:pPr>
            <a:r>
              <a:rPr lang="en-US" sz="2400" dirty="0">
                <a:latin typeface="Calibri" pitchFamily="34" charset="0"/>
              </a:rPr>
              <a:t>An appropriate management framework and management capacities for the safeguarding and restoration of degraded forest areas.</a:t>
            </a: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endParaRPr lang="en-US" sz="1000" dirty="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Calibri" pitchFamily="34" charset="0"/>
              <a:buAutoNum type="arabicParenR" startAt="2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set of innovative technologies and instruments for the rehabilitation of forests and woodlands.</a:t>
            </a: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endParaRPr lang="en-US" sz="1000" dirty="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Calibri" pitchFamily="34" charset="0"/>
              <a:buAutoNum type="arabicParenR" startAt="3"/>
            </a:pPr>
            <a:r>
              <a:rPr lang="en-US" sz="2400" dirty="0">
                <a:latin typeface="Calibri" pitchFamily="34" charset="0"/>
              </a:rPr>
              <a:t>Monitoring, learning, adaptive feedback and management</a:t>
            </a:r>
            <a:r>
              <a:rPr lang="en-US" sz="2400" dirty="0">
                <a:solidFill>
                  <a:srgbClr val="898989"/>
                </a:solidFill>
                <a:latin typeface="Calibri" pitchFamily="34" charset="0"/>
              </a:rPr>
              <a:t>.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556182" y="2386013"/>
            <a:ext cx="762738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r>
              <a:rPr lang="en-US" sz="4000" b="1" u="sng" dirty="0" smtClean="0">
                <a:solidFill>
                  <a:srgbClr val="009A46"/>
                </a:solidFill>
                <a:latin typeface="Calibri" pitchFamily="34" charset="0"/>
              </a:rPr>
              <a:t>Expected outcomes</a:t>
            </a:r>
            <a:endParaRPr lang="en-US" sz="40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1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34176" y="0"/>
            <a:ext cx="8655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600" b="1" u="sng" dirty="0" smtClean="0">
                <a:solidFill>
                  <a:srgbClr val="009A46"/>
                </a:solidFill>
                <a:latin typeface="Calibri" pitchFamily="34" charset="0"/>
              </a:rPr>
              <a:t>Lessons learned</a:t>
            </a:r>
            <a:endParaRPr lang="en-US" sz="36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Start by knowing your project very well (targets, deliverables, time-frame);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Seek to find what others have done before you;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Involve all major partners in the planning and decision making processes (from the inception report till the end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+…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Be transparent in all cases of both successes and failures;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Learn from the experience of others (nursery example);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Share information with everyone involved and interested;</a:t>
            </a:r>
          </a:p>
          <a:p>
            <a:pPr marL="400050" lvl="0"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Ensure the proper sustainability of your project.</a:t>
            </a:r>
          </a:p>
        </p:txBody>
      </p:sp>
    </p:spTree>
    <p:extLst>
      <p:ext uri="{BB962C8B-B14F-4D97-AF65-F5344CB8AC3E}">
        <p14:creationId xmlns:p14="http://schemas.microsoft.com/office/powerpoint/2010/main" val="294564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95747" y="1725105"/>
            <a:ext cx="8153400" cy="371416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+mn-ea"/>
                <a:cs typeface="Arial" charset="0"/>
              </a:rPr>
              <a:t>Thank you</a:t>
            </a:r>
            <a:endParaRPr lang="en-US" sz="4000" b="1" dirty="0">
              <a:solidFill>
                <a:srgbClr val="009A4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10" name="Picture 4" descr="UND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3445" y="320040"/>
            <a:ext cx="468904" cy="95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345890"/>
            <a:ext cx="960120" cy="109048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811" y="343436"/>
            <a:ext cx="960020" cy="967204"/>
          </a:xfrm>
          <a:prstGeom prst="rect">
            <a:avLst/>
          </a:prstGeom>
        </p:spPr>
      </p:pic>
      <p:pic>
        <p:nvPicPr>
          <p:cNvPr id="13" name="Picture 3" descr="MOE LOGO english copy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977" y="240030"/>
            <a:ext cx="867084" cy="119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965" y="796249"/>
            <a:ext cx="2651035" cy="34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 descr="C:\Users\krystel.MOE\Desktop\Graphic\2011-08-24 NRP Pads - Copy - Copy.jpg"/>
          <p:cNvPicPr/>
          <p:nvPr/>
        </p:nvPicPr>
        <p:blipFill>
          <a:blip r:embed="rId8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" y="6595583"/>
            <a:ext cx="9166163" cy="27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270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074" y="415925"/>
            <a:ext cx="8123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u="sng" dirty="0">
                <a:solidFill>
                  <a:srgbClr val="009A46"/>
                </a:solidFill>
                <a:latin typeface="Calibri" pitchFamily="34" charset="0"/>
              </a:rPr>
              <a:t>Major issues faced by forests in Lebanon:</a:t>
            </a:r>
          </a:p>
          <a:p>
            <a:pPr>
              <a:defRPr/>
            </a:pPr>
            <a:endParaRPr lang="en-US" sz="32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en-US" sz="3200" b="1" u="sng" dirty="0">
                <a:solidFill>
                  <a:srgbClr val="009A46"/>
                </a:solidFill>
                <a:latin typeface="Calibri" pitchFamily="34" charset="0"/>
              </a:rPr>
              <a:t>Some administrative causes (back in 2009)</a:t>
            </a:r>
          </a:p>
        </p:txBody>
      </p:sp>
      <p:sp>
        <p:nvSpPr>
          <p:cNvPr id="23557" name="TextBox 1"/>
          <p:cNvSpPr txBox="1">
            <a:spLocks noChangeArrowheads="1"/>
          </p:cNvSpPr>
          <p:nvPr/>
        </p:nvSpPr>
        <p:spPr bwMode="auto">
          <a:xfrm>
            <a:off x="377072" y="2347798"/>
            <a:ext cx="865380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endParaRPr lang="en-US" sz="800" dirty="0"/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800" dirty="0"/>
              <a:t>Limited human, financial and logistic resources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endParaRPr lang="en-US" sz="2800" dirty="0"/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800" dirty="0" smtClean="0"/>
              <a:t>Limited </a:t>
            </a:r>
            <a:r>
              <a:rPr lang="en-US" sz="2800" dirty="0"/>
              <a:t>capacity of seedling production nurseries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endParaRPr lang="en-US" sz="2800" dirty="0"/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800" dirty="0"/>
              <a:t>Water shortage</a:t>
            </a:r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endParaRPr lang="en-US" sz="2800" dirty="0"/>
          </a:p>
          <a:p>
            <a:pPr eaLnBrk="1" hangingPunct="1">
              <a:buClr>
                <a:srgbClr val="00B050"/>
              </a:buClr>
              <a:buFont typeface="Wingdings" pitchFamily="2" charset="2"/>
              <a:buChar char="§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cost of reforestation</a:t>
            </a:r>
          </a:p>
        </p:txBody>
      </p:sp>
    </p:spTree>
    <p:extLst>
      <p:ext uri="{BB962C8B-B14F-4D97-AF65-F5344CB8AC3E}">
        <p14:creationId xmlns:p14="http://schemas.microsoft.com/office/powerpoint/2010/main" val="23145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368300" y="1370012"/>
            <a:ext cx="8220075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682653"/>
              </p:ext>
            </p:extLst>
          </p:nvPr>
        </p:nvGraphicFramePr>
        <p:xfrm>
          <a:off x="226243" y="414776"/>
          <a:ext cx="8691514" cy="5215536"/>
        </p:xfrm>
        <a:graphic>
          <a:graphicData uri="http://schemas.openxmlformats.org/drawingml/2006/table">
            <a:tbl>
              <a:tblPr firstRow="1" firstCol="1" bandRow="1"/>
              <a:tblGrid>
                <a:gridCol w="20168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86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879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11404">
                <a:tc gridSpan="3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en-US" sz="1200" b="1" dirty="0" smtClean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2800" b="1" u="none" kern="1200" dirty="0" smtClean="0">
                          <a:solidFill>
                            <a:srgbClr val="009A46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Comparison </a:t>
                      </a:r>
                      <a:r>
                        <a:rPr lang="en-US" sz="2800" b="1" u="none" kern="1200" dirty="0">
                          <a:solidFill>
                            <a:srgbClr val="009A46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between NRP requirements </a:t>
                      </a:r>
                      <a:endParaRPr lang="en-US" sz="2800" b="1" u="none" kern="1200" dirty="0" smtClean="0">
                        <a:solidFill>
                          <a:srgbClr val="009A46"/>
                        </a:solidFill>
                        <a:latin typeface="Calibri" pitchFamily="34" charset="0"/>
                        <a:ea typeface="+mn-ea"/>
                        <a:cs typeface="Arial" charset="0"/>
                      </a:endParaRPr>
                    </a:p>
                    <a:p>
                      <a:pPr algn="ctr" rt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r>
                        <a:rPr lang="en-US" sz="2800" b="1" u="none" kern="1200" dirty="0" smtClean="0">
                          <a:solidFill>
                            <a:srgbClr val="009A46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and </a:t>
                      </a:r>
                      <a:r>
                        <a:rPr lang="en-US" sz="2800" b="1" u="none" kern="1200" dirty="0">
                          <a:solidFill>
                            <a:srgbClr val="009A46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modern </a:t>
                      </a:r>
                      <a:r>
                        <a:rPr lang="en-US" sz="2800" b="1" u="none" kern="1200" dirty="0" smtClean="0">
                          <a:solidFill>
                            <a:srgbClr val="009A46"/>
                          </a:solidFill>
                          <a:latin typeface="Calibri" pitchFamily="34" charset="0"/>
                          <a:ea typeface="+mn-ea"/>
                          <a:cs typeface="Arial" charset="0"/>
                        </a:rPr>
                        <a:t>reforestation techniques</a:t>
                      </a:r>
                    </a:p>
                    <a:p>
                      <a:pPr>
                        <a:spcAft>
                          <a:spcPts val="1200"/>
                        </a:spcAft>
                      </a:pPr>
                      <a:endParaRPr lang="en-US" sz="20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1404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US" sz="20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20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NRP (2001)</a:t>
                      </a:r>
                      <a:endParaRPr lang="en-US" sz="20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Modern reforestation</a:t>
                      </a:r>
                      <a:endParaRPr lang="en-US" sz="20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1404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Arial"/>
                        </a:rPr>
                        <a:t>Seedling age</a:t>
                      </a:r>
                      <a:endParaRPr lang="en-US" sz="20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 to 2 years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8 months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1404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Arial"/>
                        </a:rPr>
                        <a:t>Container type</a:t>
                      </a:r>
                      <a:endParaRPr lang="en-US" sz="20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Nylon bags of 1,000 cm</a:t>
                      </a:r>
                      <a:r>
                        <a:rPr lang="en-US" sz="2000" baseline="30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                               </a:t>
                      </a:r>
                      <a:endParaRPr lang="en-US" sz="2000" dirty="0">
                        <a:solidFill>
                          <a:srgbClr val="365F9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0" dirty="0" smtClean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Reusable plastic </a:t>
                      </a:r>
                      <a:r>
                        <a:rPr lang="en-US" sz="2000" b="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containers of </a:t>
                      </a:r>
                      <a:r>
                        <a:rPr lang="en-US" sz="2000" b="0" dirty="0" smtClean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350-450 </a:t>
                      </a:r>
                      <a:r>
                        <a:rPr lang="en-US" sz="2000" b="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cm</a:t>
                      </a:r>
                      <a:r>
                        <a:rPr lang="en-US" sz="2000" b="0" baseline="30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</a:t>
                      </a:r>
                      <a:endParaRPr lang="en-US" sz="2000" b="0" dirty="0">
                        <a:solidFill>
                          <a:srgbClr val="365F9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1404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Arial"/>
                        </a:rPr>
                        <a:t>Hole sizes</a:t>
                      </a:r>
                      <a:endParaRPr lang="en-US" sz="20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50 x 50 x 50 cm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 x 20 x 20 cm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1404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Arial"/>
                        </a:rPr>
                        <a:t>On-site irrigation</a:t>
                      </a:r>
                      <a:endParaRPr lang="en-US" sz="20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Twice during the 1</a:t>
                      </a:r>
                      <a:r>
                        <a:rPr lang="en-US" sz="2000" baseline="30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year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No irrigation at all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22809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b="1" dirty="0">
                          <a:solidFill>
                            <a:srgbClr val="365F9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Arial"/>
                        </a:rPr>
                        <a:t>Maintenance</a:t>
                      </a:r>
                      <a:endParaRPr lang="en-US" sz="2000" dirty="0">
                        <a:solidFill>
                          <a:srgbClr val="365F9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Clearing of weeds 4 times during the first 2 years </a:t>
                      </a:r>
                      <a:endParaRPr lang="en-US" sz="2000" dirty="0" smtClean="0">
                        <a:solidFill>
                          <a:srgbClr val="365F9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twice per year)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Clearing of weeds 4 times during the first 2 years </a:t>
                      </a:r>
                      <a:endParaRPr lang="en-US" sz="2000" dirty="0" smtClean="0">
                        <a:solidFill>
                          <a:srgbClr val="365F9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2000" dirty="0" smtClean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twice per year)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8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49263" y="228600"/>
            <a:ext cx="80533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Trials on new technologies</a:t>
            </a:r>
            <a:endParaRPr lang="en-US" sz="2400" b="1" u="sng" dirty="0" smtClean="0">
              <a:solidFill>
                <a:srgbClr val="009A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73377" y="1209753"/>
            <a:ext cx="8616099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b="1" u="sng" dirty="0" smtClean="0">
                <a:latin typeface="Calibri" pitchFamily="34" charset="0"/>
              </a:rPr>
              <a:t>Purpose: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pPr marL="0" indent="0" algn="just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dirty="0" smtClean="0">
                <a:latin typeface="Calibri" pitchFamily="34" charset="0"/>
              </a:rPr>
              <a:t>To minimize </a:t>
            </a:r>
            <a:r>
              <a:rPr lang="en-US" sz="2400" dirty="0">
                <a:latin typeface="Calibri" pitchFamily="34" charset="0"/>
              </a:rPr>
              <a:t>reforestation cost in Lebanon, </a:t>
            </a:r>
            <a:r>
              <a:rPr lang="en-US" sz="2400" dirty="0" smtClean="0">
                <a:latin typeface="Calibri" pitchFamily="34" charset="0"/>
              </a:rPr>
              <a:t>at the time estimated at </a:t>
            </a:r>
            <a:r>
              <a:rPr lang="en-US" sz="2400" dirty="0">
                <a:latin typeface="Calibri" pitchFamily="34" charset="0"/>
              </a:rPr>
              <a:t>13,000 LBP per seedling (including seedling cost, </a:t>
            </a:r>
            <a:r>
              <a:rPr lang="en-US" sz="2400" dirty="0" smtClean="0">
                <a:latin typeface="Calibri" pitchFamily="34" charset="0"/>
              </a:rPr>
              <a:t>land preparation</a:t>
            </a:r>
            <a:r>
              <a:rPr lang="en-US" sz="2400" dirty="0">
                <a:latin typeface="Calibri" pitchFamily="34" charset="0"/>
              </a:rPr>
              <a:t>, irrigation and maintenance over 2 years</a:t>
            </a:r>
            <a:r>
              <a:rPr lang="en-US" sz="2400" dirty="0" smtClean="0">
                <a:latin typeface="Calibri" pitchFamily="34" charset="0"/>
              </a:rPr>
              <a:t>)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u="sng" dirty="0" smtClean="0">
                <a:latin typeface="Calibri" pitchFamily="34" charset="0"/>
              </a:rPr>
              <a:t>Cost of planting 1 hectare: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dirty="0" smtClean="0">
                <a:latin typeface="Calibri" pitchFamily="34" charset="0"/>
              </a:rPr>
              <a:t>                            13,000 </a:t>
            </a:r>
            <a:r>
              <a:rPr lang="en-US" sz="2400" dirty="0">
                <a:latin typeface="Calibri" pitchFamily="34" charset="0"/>
              </a:rPr>
              <a:t>x 800 = 10,400,000 LBP/Ha </a:t>
            </a: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dirty="0" smtClean="0">
                <a:latin typeface="Calibri" pitchFamily="34" charset="0"/>
              </a:rPr>
              <a:t>                         (</a:t>
            </a:r>
            <a:r>
              <a:rPr lang="en-US" sz="2400" dirty="0">
                <a:latin typeface="Calibri" pitchFamily="34" charset="0"/>
              </a:rPr>
              <a:t>equivalent to around </a:t>
            </a:r>
            <a:r>
              <a:rPr lang="en-US" sz="2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7,000 </a:t>
            </a:r>
            <a:r>
              <a:rPr lang="en-US" sz="24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USD/Ha</a:t>
            </a:r>
            <a:r>
              <a:rPr lang="en-US" sz="2400" dirty="0" smtClean="0">
                <a:latin typeface="Calibri" pitchFamily="34" charset="0"/>
              </a:rPr>
              <a:t>)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300" dirty="0" smtClean="0">
                <a:latin typeface="Calibri" pitchFamily="34" charset="0"/>
              </a:rPr>
              <a:t>     To compare with the cost f around </a:t>
            </a:r>
            <a:r>
              <a:rPr lang="en-US" sz="2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2,000 USD/Ha </a:t>
            </a:r>
            <a:r>
              <a:rPr lang="en-US" sz="2300" dirty="0" smtClean="0">
                <a:latin typeface="Calibri" pitchFamily="34" charset="0"/>
              </a:rPr>
              <a:t>in most countries</a:t>
            </a:r>
            <a:endParaRPr lang="en-US" sz="2300" dirty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71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82804" y="719549"/>
            <a:ext cx="8700940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2400" b="1" u="sng" dirty="0" smtClean="0">
                <a:latin typeface="Calibri" pitchFamily="34" charset="0"/>
              </a:rPr>
              <a:t>Through: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395288" lvl="0" indent="-338138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/>
              <a:buChar char=""/>
            </a:pPr>
            <a:r>
              <a:rPr lang="en-US" sz="2400" dirty="0" smtClean="0">
                <a:latin typeface="Calibri" pitchFamily="34" charset="0"/>
              </a:rPr>
              <a:t>Minimization </a:t>
            </a:r>
            <a:r>
              <a:rPr lang="en-US" sz="2400" dirty="0">
                <a:latin typeface="Calibri" pitchFamily="34" charset="0"/>
              </a:rPr>
              <a:t>of irrigation water use </a:t>
            </a:r>
            <a:r>
              <a:rPr lang="en-US" sz="2400" dirty="0" smtClean="0">
                <a:latin typeface="Calibri" pitchFamily="34" charset="0"/>
              </a:rPr>
              <a:t>(frequency </a:t>
            </a:r>
            <a:r>
              <a:rPr lang="en-US" sz="2400" dirty="0">
                <a:latin typeface="Calibri" pitchFamily="34" charset="0"/>
              </a:rPr>
              <a:t>&amp; quantity</a:t>
            </a:r>
            <a:r>
              <a:rPr lang="en-US" sz="2400" dirty="0" smtClean="0">
                <a:latin typeface="Calibri" pitchFamily="34" charset="0"/>
              </a:rPr>
              <a:t>).</a:t>
            </a:r>
          </a:p>
          <a:p>
            <a:pPr marL="57150" lvl="0" indent="0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endParaRPr lang="en-US" sz="900" dirty="0">
              <a:latin typeface="Calibri" pitchFamily="34" charset="0"/>
            </a:endParaRPr>
          </a:p>
          <a:p>
            <a:pPr marL="395288" lvl="0" indent="-338138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/>
              <a:buChar char=""/>
            </a:pPr>
            <a:r>
              <a:rPr lang="en-US" sz="2400" dirty="0" smtClean="0">
                <a:latin typeface="Calibri" pitchFamily="34" charset="0"/>
              </a:rPr>
              <a:t>Making </a:t>
            </a:r>
            <a:r>
              <a:rPr lang="en-US" sz="2400" dirty="0">
                <a:latin typeface="Calibri" pitchFamily="34" charset="0"/>
              </a:rPr>
              <a:t>use of smaller plants (8 months instead of </a:t>
            </a:r>
            <a:r>
              <a:rPr lang="en-US" sz="2400" dirty="0" smtClean="0">
                <a:latin typeface="Calibri" pitchFamily="34" charset="0"/>
              </a:rPr>
              <a:t>1-2 years).</a:t>
            </a:r>
          </a:p>
          <a:p>
            <a:pPr marL="57150" lvl="0" indent="0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endParaRPr lang="en-US" sz="900" dirty="0">
              <a:latin typeface="Calibri" pitchFamily="34" charset="0"/>
            </a:endParaRPr>
          </a:p>
          <a:p>
            <a:pPr marL="395288" indent="-338138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/>
              <a:buChar char=""/>
            </a:pPr>
            <a:r>
              <a:rPr lang="en-US" sz="2400" dirty="0">
                <a:latin typeface="Calibri" pitchFamily="34" charset="0"/>
              </a:rPr>
              <a:t>Studying the efficiency of direct sowing of seeds/acorns of certain kinds of trees where possible</a:t>
            </a:r>
            <a:r>
              <a:rPr lang="en-US" sz="2400" dirty="0" smtClean="0">
                <a:latin typeface="Calibri" pitchFamily="34" charset="0"/>
              </a:rPr>
              <a:t>.</a:t>
            </a:r>
            <a:r>
              <a:rPr lang="en-US" sz="2400" dirty="0">
                <a:latin typeface="Calibri" pitchFamily="34" charset="0"/>
              </a:rPr>
              <a:t> </a:t>
            </a:r>
            <a:endParaRPr lang="en-US" sz="2400" dirty="0" smtClean="0">
              <a:latin typeface="Calibri" pitchFamily="34" charset="0"/>
            </a:endParaRPr>
          </a:p>
          <a:p>
            <a:pPr marL="57150" indent="0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marL="395288" indent="-338138" eaLnBrk="1" hangingPunct="1">
              <a:lnSpc>
                <a:spcPct val="150000"/>
              </a:lnSpc>
              <a:spcBef>
                <a:spcPct val="20000"/>
              </a:spcBef>
              <a:buClr>
                <a:srgbClr val="009A46"/>
              </a:buClr>
              <a:buFont typeface="Wingdings"/>
              <a:buChar char=""/>
            </a:pPr>
            <a:r>
              <a:rPr lang="en-US" sz="2400" dirty="0" smtClean="0">
                <a:latin typeface="Calibri" pitchFamily="34" charset="0"/>
              </a:rPr>
              <a:t>Assessing </a:t>
            </a:r>
            <a:r>
              <a:rPr lang="en-US" sz="2400" dirty="0">
                <a:latin typeface="Calibri" pitchFamily="34" charset="0"/>
              </a:rPr>
              <a:t>the possibility of reaching successful no irrigation reforestation in </a:t>
            </a:r>
            <a:r>
              <a:rPr lang="en-US" sz="2400" dirty="0" smtClean="0">
                <a:latin typeface="Calibri" pitchFamily="34" charset="0"/>
              </a:rPr>
              <a:t>Lebanon</a:t>
            </a:r>
            <a:r>
              <a:rPr lang="en-US" sz="2400" dirty="0">
                <a:latin typeface="Calibri" pitchFamily="34" charset="0"/>
              </a:rPr>
              <a:t>.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48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282803" y="370771"/>
            <a:ext cx="8634952" cy="580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Site selection </a:t>
            </a:r>
            <a:r>
              <a:rPr lang="en-US" sz="3200" b="1" u="sng" dirty="0">
                <a:solidFill>
                  <a:srgbClr val="009A46"/>
                </a:solidFill>
                <a:latin typeface="Calibri" pitchFamily="34" charset="0"/>
              </a:rPr>
              <a:t>c</a:t>
            </a:r>
            <a:r>
              <a:rPr lang="en-US" sz="3200" b="1" u="sng" dirty="0" smtClean="0">
                <a:solidFill>
                  <a:srgbClr val="009A46"/>
                </a:solidFill>
                <a:latin typeface="Calibri" pitchFamily="34" charset="0"/>
              </a:rPr>
              <a:t>riteria:</a:t>
            </a:r>
            <a:endParaRPr lang="en-US" sz="3200" b="1" u="sng" dirty="0">
              <a:solidFill>
                <a:srgbClr val="009A46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900" dirty="0" smtClean="0">
              <a:latin typeface="Calibri" pitchFamily="34" charset="0"/>
            </a:endParaRPr>
          </a:p>
          <a:p>
            <a:pPr algn="just"/>
            <a:r>
              <a:rPr lang="en-US" sz="2400" dirty="0">
                <a:solidFill>
                  <a:srgbClr val="211D1E"/>
                </a:solidFill>
                <a:latin typeface="Helvetica Light"/>
              </a:rPr>
              <a:t>• </a:t>
            </a:r>
            <a:r>
              <a:rPr lang="en-US" sz="2400" dirty="0">
                <a:solidFill>
                  <a:srgbClr val="211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/>
              </a:rPr>
              <a:t>Ownership</a:t>
            </a:r>
            <a:r>
              <a:rPr lang="en-US" sz="2400" dirty="0">
                <a:solidFill>
                  <a:srgbClr val="211D1E"/>
                </a:solidFill>
                <a:latin typeface="Helvetica Light"/>
              </a:rPr>
              <a:t>: Sites owned by the government or community were preferred, rather </a:t>
            </a:r>
            <a:r>
              <a:rPr lang="en-US" sz="2400" dirty="0" smtClean="0">
                <a:solidFill>
                  <a:srgbClr val="211D1E"/>
                </a:solidFill>
                <a:latin typeface="Helvetica Light"/>
              </a:rPr>
              <a:t>than </a:t>
            </a:r>
            <a:r>
              <a:rPr lang="en-US" sz="2400" dirty="0">
                <a:solidFill>
                  <a:srgbClr val="211D1E"/>
                </a:solidFill>
                <a:latin typeface="Helvetica Light"/>
              </a:rPr>
              <a:t>those privately owned (except Bnabil, a private monastery), to ensure </a:t>
            </a:r>
            <a:r>
              <a:rPr lang="en-US" sz="2400" dirty="0" smtClean="0">
                <a:solidFill>
                  <a:srgbClr val="211D1E"/>
                </a:solidFill>
                <a:latin typeface="Helvetica Light"/>
              </a:rPr>
              <a:t>the </a:t>
            </a:r>
            <a:r>
              <a:rPr lang="en-US" sz="2400" dirty="0">
                <a:solidFill>
                  <a:srgbClr val="211D1E"/>
                </a:solidFill>
                <a:latin typeface="Helvetica Light"/>
              </a:rPr>
              <a:t>sustainability of the resulting forest. </a:t>
            </a:r>
            <a:endParaRPr lang="en-US" sz="2400" dirty="0" smtClean="0">
              <a:solidFill>
                <a:srgbClr val="211D1E"/>
              </a:solidFill>
              <a:latin typeface="Helvetica Light"/>
            </a:endParaRPr>
          </a:p>
          <a:p>
            <a:pPr algn="just"/>
            <a:endParaRPr lang="en-US" sz="2400" dirty="0">
              <a:solidFill>
                <a:srgbClr val="211D1E"/>
              </a:solidFill>
              <a:latin typeface="Helvetica Light"/>
            </a:endParaRPr>
          </a:p>
          <a:p>
            <a:pPr algn="just"/>
            <a:r>
              <a:rPr lang="en-US" sz="2400" dirty="0">
                <a:solidFill>
                  <a:srgbClr val="211D1E"/>
                </a:solidFill>
                <a:latin typeface="Helvetica Light"/>
              </a:rPr>
              <a:t>• </a:t>
            </a:r>
            <a:r>
              <a:rPr lang="en-US" sz="2400" dirty="0">
                <a:solidFill>
                  <a:srgbClr val="211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/>
              </a:rPr>
              <a:t>Soil type</a:t>
            </a:r>
            <a:r>
              <a:rPr lang="en-US" sz="2400" dirty="0">
                <a:solidFill>
                  <a:srgbClr val="211D1E"/>
                </a:solidFill>
                <a:latin typeface="Helvetica Light"/>
              </a:rPr>
              <a:t>: Sites were selected according to the soil type requirements for the kinds of trees tested (e.g. preferably sandy for </a:t>
            </a:r>
            <a:r>
              <a:rPr lang="en-US" sz="2400" i="1" dirty="0">
                <a:solidFill>
                  <a:srgbClr val="211D1E"/>
                </a:solidFill>
                <a:latin typeface="Helvetica Light"/>
              </a:rPr>
              <a:t>P. pinea</a:t>
            </a:r>
            <a:r>
              <a:rPr lang="en-US" sz="2400" dirty="0" smtClean="0">
                <a:solidFill>
                  <a:srgbClr val="211D1E"/>
                </a:solidFill>
                <a:latin typeface="Helvetica Light"/>
              </a:rPr>
              <a:t>), following laboratory analysis of physical properties and water holding capacity.</a:t>
            </a:r>
          </a:p>
          <a:p>
            <a:pPr algn="just"/>
            <a:endParaRPr lang="en-US" sz="2400" dirty="0">
              <a:solidFill>
                <a:srgbClr val="211D1E"/>
              </a:solidFill>
              <a:latin typeface="Helvetica Light"/>
            </a:endParaRPr>
          </a:p>
          <a:p>
            <a:pPr algn="just"/>
            <a:r>
              <a:rPr lang="en-US" sz="2400" dirty="0">
                <a:solidFill>
                  <a:srgbClr val="211D1E"/>
                </a:solidFill>
                <a:latin typeface="Helvetica Light"/>
              </a:rPr>
              <a:t>• </a:t>
            </a:r>
            <a:r>
              <a:rPr lang="en-US" sz="2400" dirty="0">
                <a:solidFill>
                  <a:srgbClr val="211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Light"/>
              </a:rPr>
              <a:t>Location</a:t>
            </a:r>
            <a:r>
              <a:rPr lang="en-US" sz="2400" dirty="0">
                <a:solidFill>
                  <a:srgbClr val="211D1E"/>
                </a:solidFill>
                <a:latin typeface="Helvetica Light"/>
              </a:rPr>
              <a:t>: Sites easily reachable were preferred in order to have easy and safe access for data collection and maintenance activities.</a:t>
            </a: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61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6"/>
          <p:cNvSpPr txBox="1">
            <a:spLocks noChangeArrowheads="1"/>
          </p:cNvSpPr>
          <p:nvPr/>
        </p:nvSpPr>
        <p:spPr bwMode="auto">
          <a:xfrm>
            <a:off x="1524000" y="6411913"/>
            <a:ext cx="670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latin typeface="Calibri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0" y="6518275"/>
            <a:ext cx="91440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009A46"/>
              </a:buClr>
              <a:buFont typeface="Arial" charset="0"/>
              <a:buNone/>
            </a:pPr>
            <a:r>
              <a:rPr lang="en-US" sz="1200">
                <a:solidFill>
                  <a:srgbClr val="808080"/>
                </a:solidFill>
                <a:latin typeface="Calibri" pitchFamily="34" charset="0"/>
              </a:rPr>
              <a:t>SAFEGUARDING AND RESTORING LEBANON’S WOODLAND RESOURCES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34988" y="285167"/>
            <a:ext cx="8053387" cy="127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3200" b="1" dirty="0">
                <a:solidFill>
                  <a:srgbClr val="009A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 sets of trials at 7 different </a:t>
            </a:r>
            <a:r>
              <a:rPr lang="en-US" sz="3200" b="1" dirty="0" smtClean="0">
                <a:solidFill>
                  <a:srgbClr val="009A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locations</a:t>
            </a:r>
          </a:p>
          <a:p>
            <a:pPr algn="ctr">
              <a:defRPr/>
            </a:pPr>
            <a:r>
              <a:rPr lang="en-US" sz="3200" b="1" dirty="0" smtClean="0">
                <a:solidFill>
                  <a:srgbClr val="009A46"/>
                </a:solidFill>
                <a:latin typeface="Calibri" pitchFamily="34" charset="0"/>
              </a:rPr>
              <a:t>(lifespan of each set being 2-3 years)</a:t>
            </a:r>
          </a:p>
          <a:p>
            <a:pPr algn="ctr">
              <a:defRPr/>
            </a:pPr>
            <a:r>
              <a:rPr lang="en-US" sz="3200" b="1" dirty="0">
                <a:solidFill>
                  <a:srgbClr val="009A46"/>
                </a:solidFill>
                <a:latin typeface="Calibri" pitchFamily="34" charset="0"/>
              </a:rPr>
              <a:t>42 treatment combinations </a:t>
            </a:r>
            <a:endParaRPr lang="en-US" sz="3200" b="1" dirty="0" smtClean="0">
              <a:solidFill>
                <a:srgbClr val="009A46"/>
              </a:solidFill>
              <a:latin typeface="Calibri" pitchFamily="34" charset="0"/>
            </a:endParaRPr>
          </a:p>
        </p:txBody>
      </p:sp>
      <p:sp>
        <p:nvSpPr>
          <p:cNvPr id="35846" name="Subtitle 2"/>
          <p:cNvSpPr txBox="1">
            <a:spLocks/>
          </p:cNvSpPr>
          <p:nvPr/>
        </p:nvSpPr>
        <p:spPr bwMode="auto">
          <a:xfrm>
            <a:off x="368300" y="1643395"/>
            <a:ext cx="8220075" cy="52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Arial" pitchFamily="34" charset="0"/>
              <a:buChar char="•"/>
            </a:pPr>
            <a:r>
              <a:rPr lang="en-US" sz="2400" b="1" u="sng" dirty="0">
                <a:latin typeface="Calibri" pitchFamily="34" charset="0"/>
              </a:rPr>
              <a:t>Set 1:</a:t>
            </a: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 smtClean="0">
                <a:latin typeface="Calibri" pitchFamily="34" charset="0"/>
              </a:rPr>
              <a:t>Kefraya</a:t>
            </a:r>
            <a:endParaRPr lang="en-US" sz="2400" dirty="0" smtClean="0">
              <a:latin typeface="Calibri" pitchFamily="34" charset="0"/>
            </a:endParaRP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 smtClean="0">
                <a:latin typeface="Calibri" pitchFamily="34" charset="0"/>
              </a:rPr>
              <a:t>Aitanit</a:t>
            </a:r>
            <a:endParaRPr lang="en-US" sz="2400" dirty="0" smtClean="0">
              <a:latin typeface="Calibri" pitchFamily="34" charset="0"/>
            </a:endParaRP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 smtClean="0">
                <a:latin typeface="Calibri" pitchFamily="34" charset="0"/>
              </a:rPr>
              <a:t>Lala</a:t>
            </a:r>
            <a:endParaRPr lang="en-US" sz="2400" dirty="0" smtClean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1000" dirty="0" smtClean="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Arial" pitchFamily="34" charset="0"/>
              <a:buChar char="•"/>
            </a:pPr>
            <a:r>
              <a:rPr lang="en-US" sz="2400" b="1" u="sng" dirty="0">
                <a:latin typeface="Calibri" pitchFamily="34" charset="0"/>
              </a:rPr>
              <a:t>Set </a:t>
            </a:r>
            <a:r>
              <a:rPr lang="en-US" sz="2400" b="1" u="sng" dirty="0" smtClean="0">
                <a:latin typeface="Calibri" pitchFamily="34" charset="0"/>
              </a:rPr>
              <a:t>2:</a:t>
            </a:r>
            <a:endParaRPr lang="en-US" sz="2400" b="1" u="sng" dirty="0">
              <a:latin typeface="Calibri" pitchFamily="34" charset="0"/>
            </a:endParaRP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>
                <a:latin typeface="Calibri" pitchFamily="34" charset="0"/>
              </a:rPr>
              <a:t>Bkassin</a:t>
            </a:r>
            <a:endParaRPr lang="en-US" sz="2400" dirty="0">
              <a:latin typeface="Calibri" pitchFamily="34" charset="0"/>
            </a:endParaRP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>
                <a:latin typeface="Calibri" pitchFamily="34" charset="0"/>
              </a:rPr>
              <a:t>Arz</a:t>
            </a:r>
            <a:endParaRPr lang="en-US" sz="2400" dirty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r>
              <a:rPr lang="en-US" sz="1000" dirty="0" smtClean="0">
                <a:latin typeface="Calibri" pitchFamily="34" charset="0"/>
              </a:rPr>
              <a:t> </a:t>
            </a:r>
          </a:p>
          <a:p>
            <a:pPr eaLnBrk="1" hangingPunct="1">
              <a:spcBef>
                <a:spcPct val="20000"/>
              </a:spcBef>
              <a:buClr>
                <a:srgbClr val="009A46"/>
              </a:buClr>
              <a:buFont typeface="Arial" pitchFamily="34" charset="0"/>
              <a:buChar char="•"/>
            </a:pPr>
            <a:r>
              <a:rPr lang="en-US" sz="2400" b="1" u="sng" dirty="0" smtClean="0">
                <a:latin typeface="Calibri" pitchFamily="34" charset="0"/>
              </a:rPr>
              <a:t>Set 3:</a:t>
            </a: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>
                <a:latin typeface="Calibri" pitchFamily="34" charset="0"/>
              </a:rPr>
              <a:t>Bnabil</a:t>
            </a:r>
            <a:endParaRPr lang="en-US" sz="2400" dirty="0">
              <a:latin typeface="Calibri" pitchFamily="34" charset="0"/>
            </a:endParaRPr>
          </a:p>
          <a:p>
            <a:pPr marL="577850" eaLnBrk="1" hangingPunct="1">
              <a:spcBef>
                <a:spcPct val="20000"/>
              </a:spcBef>
              <a:buClr>
                <a:srgbClr val="009A46"/>
              </a:buClr>
              <a:buFontTx/>
              <a:buChar char="-"/>
            </a:pPr>
            <a:r>
              <a:rPr lang="en-US" sz="2400" dirty="0" err="1">
                <a:latin typeface="Calibri" pitchFamily="34" charset="0"/>
              </a:rPr>
              <a:t>kfarzebian</a:t>
            </a:r>
            <a:endParaRPr lang="en-US" sz="2400" dirty="0">
              <a:latin typeface="Calibri" pitchFamily="34" charset="0"/>
            </a:endParaRPr>
          </a:p>
          <a:p>
            <a:pPr marL="0" indent="0" eaLnBrk="1" hangingPunct="1">
              <a:spcBef>
                <a:spcPct val="20000"/>
              </a:spcBef>
              <a:buClr>
                <a:srgbClr val="009A46"/>
              </a:buClr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2" name="Right Brace 1"/>
          <p:cNvSpPr/>
          <p:nvPr/>
        </p:nvSpPr>
        <p:spPr>
          <a:xfrm>
            <a:off x="2281292" y="2224721"/>
            <a:ext cx="339365" cy="1131217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603359" y="2051665"/>
            <a:ext cx="5760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Seedlings of different ages (10 &amp; 12 months old)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Rechargeable solid water (RSW)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Non-rechargeable </a:t>
            </a:r>
            <a:r>
              <a:rPr lang="en-US" dirty="0"/>
              <a:t>solid </a:t>
            </a:r>
            <a:r>
              <a:rPr lang="en-US" dirty="0" smtClean="0"/>
              <a:t>water (NRSW)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Conventional irrigation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No irrigation</a:t>
            </a:r>
            <a:endParaRPr lang="en-US" dirty="0"/>
          </a:p>
        </p:txBody>
      </p:sp>
      <p:sp>
        <p:nvSpPr>
          <p:cNvPr id="8" name="Right Brace 7"/>
          <p:cNvSpPr/>
          <p:nvPr/>
        </p:nvSpPr>
        <p:spPr>
          <a:xfrm>
            <a:off x="2292287" y="4149397"/>
            <a:ext cx="339365" cy="714829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603359" y="3906646"/>
            <a:ext cx="5522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/>
              <a:t>S</a:t>
            </a:r>
            <a:r>
              <a:rPr lang="en-US" dirty="0" smtClean="0"/>
              <a:t>eedlings of different </a:t>
            </a:r>
            <a:r>
              <a:rPr lang="en-US" dirty="0"/>
              <a:t>ages </a:t>
            </a:r>
            <a:r>
              <a:rPr lang="en-US" dirty="0" smtClean="0"/>
              <a:t>(8 </a:t>
            </a:r>
            <a:r>
              <a:rPr lang="en-US" dirty="0"/>
              <a:t>&amp; </a:t>
            </a:r>
            <a:r>
              <a:rPr lang="en-US" dirty="0" smtClean="0"/>
              <a:t>18 months old)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Direct sowing of seeds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/>
              <a:t>Conventional irrigation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/>
              <a:t>No </a:t>
            </a:r>
            <a:r>
              <a:rPr lang="en-US" dirty="0" smtClean="0"/>
              <a:t>irrigation</a:t>
            </a:r>
            <a:endParaRPr lang="en-US" dirty="0"/>
          </a:p>
        </p:txBody>
      </p:sp>
      <p:sp>
        <p:nvSpPr>
          <p:cNvPr id="10" name="Right Brace 9"/>
          <p:cNvSpPr/>
          <p:nvPr/>
        </p:nvSpPr>
        <p:spPr>
          <a:xfrm>
            <a:off x="2264004" y="5621668"/>
            <a:ext cx="339365" cy="714829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3359" y="5655916"/>
            <a:ext cx="6540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 smtClean="0"/>
              <a:t>Direct seed sowing </a:t>
            </a:r>
            <a:r>
              <a:rPr lang="en-US" b="1" dirty="0" smtClean="0"/>
              <a:t>with</a:t>
            </a:r>
            <a:r>
              <a:rPr lang="en-US" dirty="0" smtClean="0"/>
              <a:t> land preparation &amp; no irrigation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itchFamily="2" charset="2"/>
              <a:buChar char="ü"/>
            </a:pPr>
            <a:r>
              <a:rPr lang="en-US" dirty="0"/>
              <a:t>Direct </a:t>
            </a:r>
            <a:r>
              <a:rPr lang="en-US" dirty="0" smtClean="0"/>
              <a:t>seed sowing </a:t>
            </a:r>
            <a:r>
              <a:rPr lang="en-US" b="1" dirty="0" smtClean="0"/>
              <a:t>without</a:t>
            </a:r>
            <a:r>
              <a:rPr lang="en-US" dirty="0" smtClean="0"/>
              <a:t> </a:t>
            </a:r>
            <a:r>
              <a:rPr lang="en-US" dirty="0"/>
              <a:t>land </a:t>
            </a:r>
            <a:r>
              <a:rPr lang="en-US" dirty="0" smtClean="0"/>
              <a:t>preparation &amp; </a:t>
            </a:r>
            <a:r>
              <a:rPr lang="en-US" dirty="0"/>
              <a:t>no </a:t>
            </a:r>
            <a:r>
              <a:rPr lang="en-US" dirty="0" smtClean="0"/>
              <a:t>irrigation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44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5113</TotalTime>
  <Words>1441</Words>
  <Application>Microsoft Office PowerPoint</Application>
  <PresentationFormat>On-screen Show (4:3)</PresentationFormat>
  <Paragraphs>337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Helvetica Light</vt:lpstr>
      <vt:lpstr>Times New Roman</vt:lpstr>
      <vt:lpstr>Wingdings</vt:lpstr>
      <vt:lpstr>Office Theme</vt:lpstr>
      <vt:lpstr>Safeguarding and Restoring  Lebanon’s Woodland Resources Project </vt:lpstr>
      <vt:lpstr>PowerPoint Presentation</vt:lpstr>
      <vt:lpstr>Objective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GH</dc:creator>
  <cp:lastModifiedBy>Nicolas Alejandro Marquez Pizzanelli</cp:lastModifiedBy>
  <cp:revision>331</cp:revision>
  <dcterms:created xsi:type="dcterms:W3CDTF">2010-08-25T04:24:47Z</dcterms:created>
  <dcterms:modified xsi:type="dcterms:W3CDTF">2016-09-27T21:02:14Z</dcterms:modified>
</cp:coreProperties>
</file>