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5" r:id="rId1"/>
  </p:sldMasterIdLst>
  <p:notesMasterIdLst>
    <p:notesMasterId r:id="rId44"/>
  </p:notesMasterIdLst>
  <p:handoutMasterIdLst>
    <p:handoutMasterId r:id="rId45"/>
  </p:handoutMasterIdLst>
  <p:sldIdLst>
    <p:sldId id="559" r:id="rId2"/>
    <p:sldId id="579" r:id="rId3"/>
    <p:sldId id="543" r:id="rId4"/>
    <p:sldId id="545" r:id="rId5"/>
    <p:sldId id="546" r:id="rId6"/>
    <p:sldId id="549" r:id="rId7"/>
    <p:sldId id="573" r:id="rId8"/>
    <p:sldId id="575" r:id="rId9"/>
    <p:sldId id="550" r:id="rId10"/>
    <p:sldId id="557" r:id="rId11"/>
    <p:sldId id="558" r:id="rId12"/>
    <p:sldId id="560" r:id="rId13"/>
    <p:sldId id="580" r:id="rId14"/>
    <p:sldId id="544" r:id="rId15"/>
    <p:sldId id="577" r:id="rId16"/>
    <p:sldId id="578" r:id="rId17"/>
    <p:sldId id="565" r:id="rId18"/>
    <p:sldId id="572" r:id="rId19"/>
    <p:sldId id="502" r:id="rId20"/>
    <p:sldId id="574" r:id="rId21"/>
    <p:sldId id="303" r:id="rId22"/>
    <p:sldId id="576" r:id="rId23"/>
    <p:sldId id="585" r:id="rId24"/>
    <p:sldId id="583" r:id="rId25"/>
    <p:sldId id="581" r:id="rId26"/>
    <p:sldId id="582" r:id="rId27"/>
    <p:sldId id="587" r:id="rId28"/>
    <p:sldId id="588" r:id="rId29"/>
    <p:sldId id="600" r:id="rId30"/>
    <p:sldId id="599" r:id="rId31"/>
    <p:sldId id="601" r:id="rId32"/>
    <p:sldId id="602" r:id="rId33"/>
    <p:sldId id="590" r:id="rId34"/>
    <p:sldId id="591" r:id="rId35"/>
    <p:sldId id="592" r:id="rId36"/>
    <p:sldId id="597" r:id="rId37"/>
    <p:sldId id="593" r:id="rId38"/>
    <p:sldId id="594" r:id="rId39"/>
    <p:sldId id="595" r:id="rId40"/>
    <p:sldId id="596" r:id="rId41"/>
    <p:sldId id="603" r:id="rId42"/>
    <p:sldId id="552" r:id="rId43"/>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a Maria Currea" initials="AMC"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F79"/>
    <a:srgbClr val="FF9900"/>
    <a:srgbClr val="006BB6"/>
    <a:srgbClr val="81BC41"/>
    <a:srgbClr val="6E5B25"/>
    <a:srgbClr val="FEBB1E"/>
    <a:srgbClr val="F5A8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BAFB5E2-4C4D-4CD8-8478-C7B11A03555D}" v="41" dt="2019-02-12T16:18:07.03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063" autoAdjust="0"/>
    <p:restoredTop sz="93276" autoAdjust="0"/>
  </p:normalViewPr>
  <p:slideViewPr>
    <p:cSldViewPr>
      <p:cViewPr>
        <p:scale>
          <a:sx n="63" d="100"/>
          <a:sy n="63" d="100"/>
        </p:scale>
        <p:origin x="1592" y="52"/>
      </p:cViewPr>
      <p:guideLst>
        <p:guide orient="horz" pos="2160"/>
        <p:guide pos="2880"/>
      </p:guideLst>
    </p:cSldViewPr>
  </p:slideViewPr>
  <p:notesTextViewPr>
    <p:cViewPr>
      <p:scale>
        <a:sx n="3" d="2"/>
        <a:sy n="3" d="2"/>
      </p:scale>
      <p:origin x="0" y="0"/>
    </p:cViewPr>
  </p:notesTextViewPr>
  <p:sorterViewPr>
    <p:cViewPr>
      <p:scale>
        <a:sx n="100" d="100"/>
        <a:sy n="100" d="100"/>
      </p:scale>
      <p:origin x="0" y="-12448"/>
    </p:cViewPr>
  </p:sorterViewPr>
  <p:notesViewPr>
    <p:cSldViewPr>
      <p:cViewPr varScale="1">
        <p:scale>
          <a:sx n="65" d="100"/>
          <a:sy n="65" d="100"/>
        </p:scale>
        <p:origin x="2223" y="6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51" Type="http://schemas.microsoft.com/office/2015/10/relationships/revisionInfo" Target="revisionInfo.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oleObject" Target="file:///D:\CMU\Jobs\UN\AMR%202018\Analysis\Fact%20sheet\2018\Calculation.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radha.singla\Desktop\Small%20Grants%20Programme\Annual%20Monitoring%20Report\AMR%202017-%202018\SGP%20Data%20Analytics%20Model_2017-2018_customized%20for%20ECWs%202019.xlsx"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cap="none" spc="20" baseline="0">
                <a:solidFill>
                  <a:srgbClr val="006BB6"/>
                </a:solidFill>
                <a:latin typeface="+mn-lt"/>
                <a:ea typeface="+mn-ea"/>
                <a:cs typeface="+mn-cs"/>
              </a:defRPr>
            </a:pPr>
            <a:r>
              <a:rPr lang="en-US" sz="1400" b="1" dirty="0">
                <a:solidFill>
                  <a:srgbClr val="006BB6"/>
                </a:solidFill>
              </a:rPr>
              <a:t>Capacity Development Strategies used by </a:t>
            </a:r>
          </a:p>
          <a:p>
            <a:pPr>
              <a:defRPr b="1">
                <a:solidFill>
                  <a:srgbClr val="006BB6"/>
                </a:solidFill>
              </a:defRPr>
            </a:pPr>
            <a:r>
              <a:rPr lang="en-US" sz="1400" b="1" dirty="0">
                <a:solidFill>
                  <a:srgbClr val="006BB6"/>
                </a:solidFill>
              </a:rPr>
              <a:t>SGP Africa Country </a:t>
            </a:r>
            <a:r>
              <a:rPr lang="en-US" sz="1400" b="1" dirty="0" err="1">
                <a:solidFill>
                  <a:srgbClr val="006BB6"/>
                </a:solidFill>
              </a:rPr>
              <a:t>Programmes</a:t>
            </a:r>
            <a:r>
              <a:rPr lang="en-US" sz="1400" b="1" dirty="0">
                <a:solidFill>
                  <a:srgbClr val="006BB6"/>
                </a:solidFill>
              </a:rPr>
              <a:t> </a:t>
            </a:r>
          </a:p>
        </c:rich>
      </c:tx>
      <c:layout>
        <c:manualLayout>
          <c:xMode val="edge"/>
          <c:yMode val="edge"/>
          <c:x val="0.25642849542455842"/>
          <c:y val="6.3915232655166474E-3"/>
        </c:manualLayout>
      </c:layout>
      <c:overlay val="0"/>
      <c:spPr>
        <a:noFill/>
        <a:ln>
          <a:noFill/>
        </a:ln>
        <a:effectLst/>
      </c:spPr>
      <c:txPr>
        <a:bodyPr rot="0" spcFirstLastPara="1" vertOverflow="ellipsis" vert="horz" wrap="square" anchor="ctr" anchorCtr="1"/>
        <a:lstStyle/>
        <a:p>
          <a:pPr>
            <a:defRPr sz="1400" b="1" i="0" u="none" strike="noStrike" kern="1200" cap="none" spc="20" baseline="0">
              <a:solidFill>
                <a:srgbClr val="006BB6"/>
              </a:solidFill>
              <a:latin typeface="+mn-lt"/>
              <a:ea typeface="+mn-ea"/>
              <a:cs typeface="+mn-cs"/>
            </a:defRPr>
          </a:pPr>
          <a:endParaRPr lang="en-US"/>
        </a:p>
      </c:txPr>
    </c:title>
    <c:autoTitleDeleted val="0"/>
    <c:plotArea>
      <c:layout>
        <c:manualLayout>
          <c:layoutTarget val="inner"/>
          <c:xMode val="edge"/>
          <c:yMode val="edge"/>
          <c:x val="0.55517198055161132"/>
          <c:y val="0.15687022188949085"/>
          <c:w val="0.39935975216212727"/>
          <c:h val="0.82702453859934166"/>
        </c:manualLayout>
      </c:layout>
      <c:barChart>
        <c:barDir val="bar"/>
        <c:grouping val="clustered"/>
        <c:varyColors val="0"/>
        <c:ser>
          <c:idx val="0"/>
          <c:order val="0"/>
          <c:spPr>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chemeClr>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ysClr val="windowText" lastClr="000000"/>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'Regular CapDev- Grantmaker Plus'!$A$92:$A$100</c:f>
              <c:strCache>
                <c:ptCount val="9"/>
                <c:pt idx="0">
                  <c:v>Countries that connected grantees with private sector companies</c:v>
                </c:pt>
                <c:pt idx="1">
                  <c:v>Countries that connected grantees with development agencies/practitioners</c:v>
                </c:pt>
                <c:pt idx="2">
                  <c:v>Countries that promoted peer to peer exchanges</c:v>
                </c:pt>
                <c:pt idx="3">
                  <c:v>Countries that connected grantees with NGOs/INGOs</c:v>
                </c:pt>
                <c:pt idx="4">
                  <c:v>Countries that connected grantees with the academia or research centers</c:v>
                </c:pt>
                <c:pt idx="5">
                  <c:v>Countries with strengthened grantee networks</c:v>
                </c:pt>
                <c:pt idx="6">
                  <c:v>Countries that connected grantees with government services</c:v>
                </c:pt>
                <c:pt idx="7">
                  <c:v>Countries that organized training for SGP grantees on different subjects to improve project implementation</c:v>
                </c:pt>
                <c:pt idx="8">
                  <c:v>Countries that organized training within project grants on specific technical issues</c:v>
                </c:pt>
              </c:strCache>
            </c:strRef>
          </c:cat>
          <c:val>
            <c:numRef>
              <c:f>'Regular CapDev- Grantmaker Plus'!$B$92:$B$100</c:f>
              <c:numCache>
                <c:formatCode>0%</c:formatCode>
                <c:ptCount val="9"/>
                <c:pt idx="0">
                  <c:v>0.30769230769230771</c:v>
                </c:pt>
                <c:pt idx="1">
                  <c:v>0.35897435897435898</c:v>
                </c:pt>
                <c:pt idx="2">
                  <c:v>0.71794871794871795</c:v>
                </c:pt>
                <c:pt idx="3">
                  <c:v>0.71794871794871795</c:v>
                </c:pt>
                <c:pt idx="4">
                  <c:v>0.74358974358974361</c:v>
                </c:pt>
                <c:pt idx="5">
                  <c:v>0.76923076923076927</c:v>
                </c:pt>
                <c:pt idx="6">
                  <c:v>0.79487179487179482</c:v>
                </c:pt>
                <c:pt idx="7">
                  <c:v>0.82051282051282048</c:v>
                </c:pt>
                <c:pt idx="8">
                  <c:v>0.82051282051282048</c:v>
                </c:pt>
              </c:numCache>
            </c:numRef>
          </c:val>
          <c:extLst>
            <c:ext xmlns:c16="http://schemas.microsoft.com/office/drawing/2014/chart" uri="{C3380CC4-5D6E-409C-BE32-E72D297353CC}">
              <c16:uniqueId val="{00000000-AAC1-4E60-9EA9-307568A567C4}"/>
            </c:ext>
          </c:extLst>
        </c:ser>
        <c:dLbls>
          <c:dLblPos val="inEnd"/>
          <c:showLegendKey val="0"/>
          <c:showVal val="1"/>
          <c:showCatName val="0"/>
          <c:showSerName val="0"/>
          <c:showPercent val="0"/>
          <c:showBubbleSize val="0"/>
        </c:dLbls>
        <c:gapWidth val="100"/>
        <c:axId val="86986112"/>
        <c:axId val="102590720"/>
      </c:barChart>
      <c:catAx>
        <c:axId val="8698611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ysClr val="windowText" lastClr="000000"/>
                </a:solidFill>
                <a:latin typeface="+mn-lt"/>
                <a:ea typeface="+mn-ea"/>
                <a:cs typeface="+mn-cs"/>
              </a:defRPr>
            </a:pPr>
            <a:endParaRPr lang="en-US"/>
          </a:p>
        </c:txPr>
        <c:crossAx val="102590720"/>
        <c:crosses val="autoZero"/>
        <c:auto val="1"/>
        <c:lblAlgn val="ctr"/>
        <c:lblOffset val="100"/>
        <c:noMultiLvlLbl val="0"/>
      </c:catAx>
      <c:valAx>
        <c:axId val="102590720"/>
        <c:scaling>
          <c:orientation val="minMax"/>
        </c:scaling>
        <c:delete val="1"/>
        <c:axPos val="b"/>
        <c:numFmt formatCode="0%" sourceLinked="1"/>
        <c:majorTickMark val="none"/>
        <c:minorTickMark val="none"/>
        <c:tickLblPos val="nextTo"/>
        <c:crossAx val="869861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cap="none" spc="20" baseline="0">
                <a:solidFill>
                  <a:srgbClr val="006BB6"/>
                </a:solidFill>
                <a:latin typeface="+mn-lt"/>
                <a:ea typeface="+mn-ea"/>
                <a:cs typeface="+mn-cs"/>
              </a:defRPr>
            </a:pPr>
            <a:r>
              <a:rPr lang="en-US" sz="1400" b="1" dirty="0">
                <a:solidFill>
                  <a:srgbClr val="006BB6"/>
                </a:solidFill>
              </a:rPr>
              <a:t>Strategies employed</a:t>
            </a:r>
            <a:r>
              <a:rPr lang="en-US" sz="1400" b="1" baseline="0" dirty="0">
                <a:solidFill>
                  <a:srgbClr val="006BB6"/>
                </a:solidFill>
              </a:rPr>
              <a:t> to improve Livelihoods</a:t>
            </a:r>
          </a:p>
          <a:p>
            <a:pPr>
              <a:defRPr b="1">
                <a:solidFill>
                  <a:srgbClr val="006BB6"/>
                </a:solidFill>
              </a:defRPr>
            </a:pPr>
            <a:r>
              <a:rPr lang="en-US" sz="1400" b="1" dirty="0">
                <a:solidFill>
                  <a:srgbClr val="006BB6"/>
                </a:solidFill>
              </a:rPr>
              <a:t>by SGP Africa Country </a:t>
            </a:r>
            <a:r>
              <a:rPr lang="en-US" sz="1400" b="1" dirty="0" err="1">
                <a:solidFill>
                  <a:srgbClr val="006BB6"/>
                </a:solidFill>
              </a:rPr>
              <a:t>Programmes</a:t>
            </a:r>
            <a:endParaRPr lang="en-US" sz="1400" b="1" dirty="0">
              <a:solidFill>
                <a:srgbClr val="006BB6"/>
              </a:solidFill>
            </a:endParaRPr>
          </a:p>
        </c:rich>
      </c:tx>
      <c:layout>
        <c:manualLayout>
          <c:xMode val="edge"/>
          <c:yMode val="edge"/>
          <c:x val="0.25239079062309105"/>
          <c:y val="1.170845951948314E-2"/>
        </c:manualLayout>
      </c:layout>
      <c:overlay val="0"/>
      <c:spPr>
        <a:noFill/>
        <a:ln>
          <a:noFill/>
        </a:ln>
        <a:effectLst/>
      </c:spPr>
      <c:txPr>
        <a:bodyPr rot="0" spcFirstLastPara="1" vertOverflow="ellipsis" vert="horz" wrap="square" anchor="ctr" anchorCtr="1"/>
        <a:lstStyle/>
        <a:p>
          <a:pPr>
            <a:defRPr sz="1400" b="1" i="0" u="none" strike="noStrike" kern="1200" cap="none" spc="20" baseline="0">
              <a:solidFill>
                <a:srgbClr val="006BB6"/>
              </a:solidFill>
              <a:latin typeface="+mn-lt"/>
              <a:ea typeface="+mn-ea"/>
              <a:cs typeface="+mn-cs"/>
            </a:defRPr>
          </a:pPr>
          <a:endParaRPr lang="en-US"/>
        </a:p>
      </c:txPr>
    </c:title>
    <c:autoTitleDeleted val="0"/>
    <c:plotArea>
      <c:layout>
        <c:manualLayout>
          <c:layoutTarget val="inner"/>
          <c:xMode val="edge"/>
          <c:yMode val="edge"/>
          <c:x val="0.55517198055161132"/>
          <c:y val="0.15687022188949085"/>
          <c:w val="0.39935975216212727"/>
          <c:h val="0.74501391388444482"/>
        </c:manualLayout>
      </c:layout>
      <c:barChart>
        <c:barDir val="bar"/>
        <c:grouping val="clustered"/>
        <c:varyColors val="0"/>
        <c:ser>
          <c:idx val="0"/>
          <c:order val="0"/>
          <c:spPr>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chemeClr>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ysClr val="windowText" lastClr="000000"/>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'Upscaling,Policy,Livelihoods'!$A$160:$A$167</c:f>
              <c:strCache>
                <c:ptCount val="8"/>
                <c:pt idx="0">
                  <c:v>Improved health or access to health facilities </c:v>
                </c:pt>
                <c:pt idx="1">
                  <c:v>Increased access to education </c:v>
                </c:pt>
                <c:pt idx="2">
                  <c:v>Increased access to finance </c:v>
                </c:pt>
                <c:pt idx="3">
                  <c:v>Increased access to markets </c:v>
                </c:pt>
                <c:pt idx="4">
                  <c:v>Increased access to infrastructure </c:v>
                </c:pt>
                <c:pt idx="5">
                  <c:v>Increased access to technology </c:v>
                </c:pt>
                <c:pt idx="6">
                  <c:v>Increased food security and nutritional value </c:v>
                </c:pt>
                <c:pt idx="7">
                  <c:v>Increased and/or diversification of income </c:v>
                </c:pt>
              </c:strCache>
            </c:strRef>
          </c:cat>
          <c:val>
            <c:numRef>
              <c:f>'Upscaling,Policy,Livelihoods'!$B$160:$B$167</c:f>
              <c:numCache>
                <c:formatCode>0%</c:formatCode>
                <c:ptCount val="8"/>
                <c:pt idx="0">
                  <c:v>0.30769230769230771</c:v>
                </c:pt>
                <c:pt idx="1">
                  <c:v>0.35897435897435898</c:v>
                </c:pt>
                <c:pt idx="2">
                  <c:v>0.38461538461538464</c:v>
                </c:pt>
                <c:pt idx="3">
                  <c:v>0.46153846153846156</c:v>
                </c:pt>
                <c:pt idx="4">
                  <c:v>0.48717948717948717</c:v>
                </c:pt>
                <c:pt idx="5">
                  <c:v>0.5641025641025641</c:v>
                </c:pt>
                <c:pt idx="6">
                  <c:v>0.69230769230769229</c:v>
                </c:pt>
                <c:pt idx="7">
                  <c:v>0.71794871794871795</c:v>
                </c:pt>
              </c:numCache>
            </c:numRef>
          </c:val>
          <c:extLst>
            <c:ext xmlns:c16="http://schemas.microsoft.com/office/drawing/2014/chart" uri="{C3380CC4-5D6E-409C-BE32-E72D297353CC}">
              <c16:uniqueId val="{00000000-83B5-4BBC-844F-2C38170A844E}"/>
            </c:ext>
          </c:extLst>
        </c:ser>
        <c:dLbls>
          <c:dLblPos val="inEnd"/>
          <c:showLegendKey val="0"/>
          <c:showVal val="1"/>
          <c:showCatName val="0"/>
          <c:showSerName val="0"/>
          <c:showPercent val="0"/>
          <c:showBubbleSize val="0"/>
        </c:dLbls>
        <c:gapWidth val="100"/>
        <c:axId val="68372352"/>
        <c:axId val="68375296"/>
      </c:barChart>
      <c:catAx>
        <c:axId val="6837235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ysClr val="windowText" lastClr="000000"/>
                </a:solidFill>
                <a:latin typeface="+mn-lt"/>
                <a:ea typeface="+mn-ea"/>
                <a:cs typeface="+mn-cs"/>
              </a:defRPr>
            </a:pPr>
            <a:endParaRPr lang="en-US"/>
          </a:p>
        </c:txPr>
        <c:crossAx val="68375296"/>
        <c:crosses val="autoZero"/>
        <c:auto val="1"/>
        <c:lblAlgn val="ctr"/>
        <c:lblOffset val="100"/>
        <c:noMultiLvlLbl val="0"/>
      </c:catAx>
      <c:valAx>
        <c:axId val="68375296"/>
        <c:scaling>
          <c:orientation val="minMax"/>
        </c:scaling>
        <c:delete val="1"/>
        <c:axPos val="b"/>
        <c:numFmt formatCode="0%" sourceLinked="1"/>
        <c:majorTickMark val="none"/>
        <c:minorTickMark val="none"/>
        <c:tickLblPos val="nextTo"/>
        <c:crossAx val="683723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153303643967903"/>
          <c:y val="6.7067720057499294E-2"/>
          <c:w val="0.76299874312252136"/>
          <c:h val="0.86747187614382426"/>
        </c:manualLayout>
      </c:layout>
      <c:barChart>
        <c:barDir val="bar"/>
        <c:grouping val="clustered"/>
        <c:varyColors val="0"/>
        <c:ser>
          <c:idx val="0"/>
          <c:order val="0"/>
          <c:spPr>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chemeClr>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ysClr val="windowText" lastClr="000000"/>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SDGs!$B$182:$B$198</c:f>
              <c:strCache>
                <c:ptCount val="17"/>
                <c:pt idx="0">
                  <c:v>SDG 2</c:v>
                </c:pt>
                <c:pt idx="1">
                  <c:v>SDG 15</c:v>
                </c:pt>
                <c:pt idx="2">
                  <c:v>SDG 5</c:v>
                </c:pt>
                <c:pt idx="3">
                  <c:v>SDG 13</c:v>
                </c:pt>
                <c:pt idx="4">
                  <c:v>SDG 1</c:v>
                </c:pt>
                <c:pt idx="5">
                  <c:v>SDG 6</c:v>
                </c:pt>
                <c:pt idx="6">
                  <c:v>SDG 7</c:v>
                </c:pt>
                <c:pt idx="7">
                  <c:v>SDG 3</c:v>
                </c:pt>
                <c:pt idx="8">
                  <c:v>SDG 12</c:v>
                </c:pt>
                <c:pt idx="9">
                  <c:v>SDG 8</c:v>
                </c:pt>
                <c:pt idx="10">
                  <c:v>SDG 4</c:v>
                </c:pt>
                <c:pt idx="11">
                  <c:v>SDG 14</c:v>
                </c:pt>
                <c:pt idx="12">
                  <c:v>SDG 17</c:v>
                </c:pt>
                <c:pt idx="13">
                  <c:v>SDG 9</c:v>
                </c:pt>
                <c:pt idx="14">
                  <c:v>SDG 10</c:v>
                </c:pt>
                <c:pt idx="15">
                  <c:v>SDG 11</c:v>
                </c:pt>
                <c:pt idx="16">
                  <c:v>SDG 16</c:v>
                </c:pt>
              </c:strCache>
            </c:strRef>
          </c:cat>
          <c:val>
            <c:numRef>
              <c:f>SDGs!$C$182:$C$198</c:f>
              <c:numCache>
                <c:formatCode>0%</c:formatCode>
                <c:ptCount val="17"/>
                <c:pt idx="0">
                  <c:v>0.74</c:v>
                </c:pt>
                <c:pt idx="1">
                  <c:v>0.72</c:v>
                </c:pt>
                <c:pt idx="2">
                  <c:v>0.67</c:v>
                </c:pt>
                <c:pt idx="3">
                  <c:v>0.64</c:v>
                </c:pt>
                <c:pt idx="4">
                  <c:v>0.62</c:v>
                </c:pt>
                <c:pt idx="5">
                  <c:v>0.51</c:v>
                </c:pt>
                <c:pt idx="6">
                  <c:v>0.51</c:v>
                </c:pt>
                <c:pt idx="7">
                  <c:v>0.46</c:v>
                </c:pt>
                <c:pt idx="8">
                  <c:v>0.38</c:v>
                </c:pt>
                <c:pt idx="9">
                  <c:v>0.31</c:v>
                </c:pt>
                <c:pt idx="10">
                  <c:v>0.28000000000000003</c:v>
                </c:pt>
                <c:pt idx="11">
                  <c:v>0.28000000000000003</c:v>
                </c:pt>
                <c:pt idx="12">
                  <c:v>0.28000000000000003</c:v>
                </c:pt>
                <c:pt idx="13">
                  <c:v>0.23</c:v>
                </c:pt>
                <c:pt idx="14">
                  <c:v>0.23</c:v>
                </c:pt>
                <c:pt idx="15">
                  <c:v>0.21</c:v>
                </c:pt>
                <c:pt idx="16">
                  <c:v>0.15</c:v>
                </c:pt>
              </c:numCache>
            </c:numRef>
          </c:val>
          <c:extLst>
            <c:ext xmlns:c16="http://schemas.microsoft.com/office/drawing/2014/chart" uri="{C3380CC4-5D6E-409C-BE32-E72D297353CC}">
              <c16:uniqueId val="{00000000-42D2-4B1D-BABF-F612428C9A25}"/>
            </c:ext>
          </c:extLst>
        </c:ser>
        <c:dLbls>
          <c:dLblPos val="inEnd"/>
          <c:showLegendKey val="0"/>
          <c:showVal val="1"/>
          <c:showCatName val="0"/>
          <c:showSerName val="0"/>
          <c:showPercent val="0"/>
          <c:showBubbleSize val="0"/>
        </c:dLbls>
        <c:gapWidth val="100"/>
        <c:axId val="102611968"/>
        <c:axId val="102619008"/>
      </c:barChart>
      <c:catAx>
        <c:axId val="10261196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ysClr val="windowText" lastClr="000000"/>
                </a:solidFill>
                <a:latin typeface="+mn-lt"/>
                <a:ea typeface="+mn-ea"/>
                <a:cs typeface="+mn-cs"/>
              </a:defRPr>
            </a:pPr>
            <a:endParaRPr lang="en-US"/>
          </a:p>
        </c:txPr>
        <c:crossAx val="102619008"/>
        <c:crosses val="autoZero"/>
        <c:auto val="1"/>
        <c:lblAlgn val="l"/>
        <c:lblOffset val="100"/>
        <c:noMultiLvlLbl val="0"/>
      </c:catAx>
      <c:valAx>
        <c:axId val="102619008"/>
        <c:scaling>
          <c:orientation val="minMax"/>
        </c:scaling>
        <c:delete val="1"/>
        <c:axPos val="b"/>
        <c:numFmt formatCode="0%" sourceLinked="1"/>
        <c:majorTickMark val="none"/>
        <c:minorTickMark val="none"/>
        <c:tickLblPos val="nextTo"/>
        <c:crossAx val="1026119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9">
  <cs:axisTitle>
    <cs:lnRef idx="0"/>
    <cs:fillRef idx="0"/>
    <cs:effectRef idx="0"/>
    <cs:fontRef idx="minor">
      <a:schemeClr val="tx1">
        <a:lumMod val="50000"/>
        <a:lumOff val="50000"/>
      </a:schemeClr>
    </cs:fontRef>
    <cs:defRPr sz="900"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400"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19">
  <cs:axisTitle>
    <cs:lnRef idx="0"/>
    <cs:fillRef idx="0"/>
    <cs:effectRef idx="0"/>
    <cs:fontRef idx="minor">
      <a:schemeClr val="tx1">
        <a:lumMod val="50000"/>
        <a:lumOff val="50000"/>
      </a:schemeClr>
    </cs:fontRef>
    <cs:defRPr sz="900"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400"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900"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19">
  <cs:axisTitle>
    <cs:lnRef idx="0"/>
    <cs:fillRef idx="0"/>
    <cs:effectRef idx="0"/>
    <cs:fontRef idx="minor">
      <a:schemeClr val="tx1">
        <a:lumMod val="50000"/>
        <a:lumOff val="50000"/>
      </a:schemeClr>
    </cs:fontRef>
    <cs:defRPr sz="900"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400"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900"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03D9E4F-036D-45A5-BE50-977F41BB383C}"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4E590D7C-437C-426B-97C4-03E9F8E0AFD3}">
      <dgm:prSet phldrT="[Text]"/>
      <dgm:spPr>
        <a:solidFill>
          <a:srgbClr val="00B050"/>
        </a:solidFill>
      </dgm:spPr>
      <dgm:t>
        <a:bodyPr/>
        <a:lstStyle/>
        <a:p>
          <a:r>
            <a:rPr lang="en-US" dirty="0"/>
            <a:t>GEF</a:t>
          </a:r>
        </a:p>
      </dgm:t>
    </dgm:pt>
    <dgm:pt modelId="{E7E0C840-2C9B-4ACA-B5E3-8EDC6AC3A18E}" type="parTrans" cxnId="{8365BC40-C16F-4919-8476-FBFF9943E770}">
      <dgm:prSet/>
      <dgm:spPr/>
      <dgm:t>
        <a:bodyPr/>
        <a:lstStyle/>
        <a:p>
          <a:endParaRPr lang="en-US"/>
        </a:p>
      </dgm:t>
    </dgm:pt>
    <dgm:pt modelId="{24B03BDE-4B69-470A-92F3-D507401E1356}" type="sibTrans" cxnId="{8365BC40-C16F-4919-8476-FBFF9943E770}">
      <dgm:prSet/>
      <dgm:spPr/>
      <dgm:t>
        <a:bodyPr/>
        <a:lstStyle/>
        <a:p>
          <a:endParaRPr lang="en-US"/>
        </a:p>
      </dgm:t>
    </dgm:pt>
    <dgm:pt modelId="{9BFC5978-9B4F-4417-A8A3-DA30EF65253F}" type="asst">
      <dgm:prSet phldrT="[Text]"/>
      <dgm:spPr>
        <a:solidFill>
          <a:schemeClr val="accent2">
            <a:lumMod val="75000"/>
          </a:schemeClr>
        </a:solidFill>
      </dgm:spPr>
      <dgm:t>
        <a:bodyPr/>
        <a:lstStyle/>
        <a:p>
          <a:r>
            <a:rPr lang="en-US" dirty="0"/>
            <a:t>SGP Central </a:t>
          </a:r>
          <a:r>
            <a:rPr lang="en-US" dirty="0" err="1"/>
            <a:t>Programme</a:t>
          </a:r>
          <a:r>
            <a:rPr lang="en-US" dirty="0"/>
            <a:t> </a:t>
          </a:r>
          <a:r>
            <a:rPr lang="en-US" dirty="0" err="1"/>
            <a:t>Mgmt</a:t>
          </a:r>
          <a:r>
            <a:rPr lang="en-US" dirty="0"/>
            <a:t> Team</a:t>
          </a:r>
        </a:p>
        <a:p>
          <a:r>
            <a:rPr lang="en-US" dirty="0">
              <a:solidFill>
                <a:schemeClr val="bg2">
                  <a:lumMod val="40000"/>
                  <a:lumOff val="60000"/>
                </a:schemeClr>
              </a:solidFill>
            </a:rPr>
            <a:t>(</a:t>
          </a:r>
          <a:r>
            <a:rPr lang="en-US" dirty="0" err="1">
              <a:solidFill>
                <a:schemeClr val="bg2">
                  <a:lumMod val="40000"/>
                  <a:lumOff val="60000"/>
                </a:schemeClr>
              </a:solidFill>
              <a:highlight>
                <a:srgbClr val="800000"/>
              </a:highlight>
            </a:rPr>
            <a:t>P</a:t>
          </a:r>
          <a:r>
            <a:rPr lang="en-US" dirty="0" err="1">
              <a:solidFill>
                <a:schemeClr val="bg2">
                  <a:lumMod val="40000"/>
                  <a:lumOff val="60000"/>
                </a:schemeClr>
              </a:solidFill>
            </a:rPr>
            <a:t>rogramme</a:t>
          </a:r>
          <a:r>
            <a:rPr lang="en-US" dirty="0">
              <a:solidFill>
                <a:schemeClr val="bg2">
                  <a:lumMod val="40000"/>
                  <a:lumOff val="60000"/>
                </a:schemeClr>
              </a:solidFill>
            </a:rPr>
            <a:t> </a:t>
          </a:r>
          <a:r>
            <a:rPr lang="en-US" dirty="0" err="1">
              <a:solidFill>
                <a:schemeClr val="bg2">
                  <a:lumMod val="40000"/>
                  <a:lumOff val="60000"/>
                </a:schemeClr>
              </a:solidFill>
            </a:rPr>
            <a:t>Mgmt</a:t>
          </a:r>
          <a:r>
            <a:rPr lang="en-US" dirty="0">
              <a:solidFill>
                <a:schemeClr val="bg2">
                  <a:lumMod val="40000"/>
                  <a:lumOff val="60000"/>
                </a:schemeClr>
              </a:solidFill>
            </a:rPr>
            <a:t>)</a:t>
          </a:r>
        </a:p>
        <a:p>
          <a:r>
            <a:rPr lang="en-US" dirty="0">
              <a:solidFill>
                <a:schemeClr val="bg2">
                  <a:lumMod val="40000"/>
                  <a:lumOff val="60000"/>
                </a:schemeClr>
              </a:solidFill>
            </a:rPr>
            <a:t>strategy, technical support, KM, M&amp;E, Comm, </a:t>
          </a:r>
          <a:r>
            <a:rPr lang="en-US" dirty="0" err="1">
              <a:solidFill>
                <a:schemeClr val="bg2">
                  <a:lumMod val="40000"/>
                  <a:lumOff val="60000"/>
                </a:schemeClr>
              </a:solidFill>
            </a:rPr>
            <a:t>etc</a:t>
          </a:r>
          <a:endParaRPr lang="en-US" dirty="0">
            <a:solidFill>
              <a:schemeClr val="bg2">
                <a:lumMod val="40000"/>
                <a:lumOff val="60000"/>
              </a:schemeClr>
            </a:solidFill>
          </a:endParaRPr>
        </a:p>
      </dgm:t>
    </dgm:pt>
    <dgm:pt modelId="{401D980A-B325-414A-BF3D-CEC20AE1F17A}" type="parTrans" cxnId="{3B8A2ABF-61EC-4810-AF2C-90272A2DE903}">
      <dgm:prSet/>
      <dgm:spPr/>
      <dgm:t>
        <a:bodyPr/>
        <a:lstStyle/>
        <a:p>
          <a:endParaRPr lang="en-US"/>
        </a:p>
      </dgm:t>
    </dgm:pt>
    <dgm:pt modelId="{3EC5AAD2-298F-4DFC-930D-3A45A21AE17E}" type="sibTrans" cxnId="{3B8A2ABF-61EC-4810-AF2C-90272A2DE903}">
      <dgm:prSet/>
      <dgm:spPr/>
      <dgm:t>
        <a:bodyPr/>
        <a:lstStyle/>
        <a:p>
          <a:endParaRPr lang="en-US"/>
        </a:p>
      </dgm:t>
    </dgm:pt>
    <dgm:pt modelId="{D20D4F98-C428-4001-AD6B-88D97AF49762}">
      <dgm:prSet phldrT="[Text]"/>
      <dgm:spPr/>
      <dgm:t>
        <a:bodyPr/>
        <a:lstStyle/>
        <a:p>
          <a:r>
            <a:rPr lang="en-US" dirty="0"/>
            <a:t>SGP Country </a:t>
          </a:r>
          <a:r>
            <a:rPr lang="en-US" dirty="0" err="1"/>
            <a:t>Programme</a:t>
          </a:r>
          <a:r>
            <a:rPr lang="en-US" dirty="0"/>
            <a:t> </a:t>
          </a:r>
        </a:p>
      </dgm:t>
    </dgm:pt>
    <dgm:pt modelId="{10880197-51FF-4C46-B6CD-6265844742A1}" type="parTrans" cxnId="{D6D22CA1-50EB-47C1-AA4B-598FBDF568EA}">
      <dgm:prSet/>
      <dgm:spPr/>
      <dgm:t>
        <a:bodyPr/>
        <a:lstStyle/>
        <a:p>
          <a:endParaRPr lang="en-US"/>
        </a:p>
      </dgm:t>
    </dgm:pt>
    <dgm:pt modelId="{21AAF0C7-C8F3-40F6-899F-65D083B35D73}" type="sibTrans" cxnId="{D6D22CA1-50EB-47C1-AA4B-598FBDF568EA}">
      <dgm:prSet/>
      <dgm:spPr/>
      <dgm:t>
        <a:bodyPr/>
        <a:lstStyle/>
        <a:p>
          <a:endParaRPr lang="en-US"/>
        </a:p>
      </dgm:t>
    </dgm:pt>
    <dgm:pt modelId="{4283AA28-6B7D-4529-912B-F044F3DF21C0}">
      <dgm:prSet phldrT="[Text]"/>
      <dgm:spPr/>
      <dgm:t>
        <a:bodyPr/>
        <a:lstStyle/>
        <a:p>
          <a:r>
            <a:rPr lang="en-US" dirty="0"/>
            <a:t>SGP Country </a:t>
          </a:r>
          <a:r>
            <a:rPr lang="en-US" dirty="0" err="1"/>
            <a:t>Programme</a:t>
          </a:r>
          <a:endParaRPr lang="en-US" dirty="0"/>
        </a:p>
      </dgm:t>
    </dgm:pt>
    <dgm:pt modelId="{E70FFDC0-5832-4200-89D2-B7CC14B92181}" type="parTrans" cxnId="{BC1B7EAB-5170-421F-AF50-2D715339706A}">
      <dgm:prSet/>
      <dgm:spPr/>
      <dgm:t>
        <a:bodyPr/>
        <a:lstStyle/>
        <a:p>
          <a:endParaRPr lang="en-US"/>
        </a:p>
      </dgm:t>
    </dgm:pt>
    <dgm:pt modelId="{DF506FE4-3D20-4454-86B0-78C3CE412B97}" type="sibTrans" cxnId="{BC1B7EAB-5170-421F-AF50-2D715339706A}">
      <dgm:prSet/>
      <dgm:spPr/>
      <dgm:t>
        <a:bodyPr/>
        <a:lstStyle/>
        <a:p>
          <a:endParaRPr lang="en-US"/>
        </a:p>
      </dgm:t>
    </dgm:pt>
    <dgm:pt modelId="{91DCE4AA-F53D-4323-96FE-9A9C17501FDC}">
      <dgm:prSet phldrT="[Text]"/>
      <dgm:spPr/>
      <dgm:t>
        <a:bodyPr/>
        <a:lstStyle/>
        <a:p>
          <a:r>
            <a:rPr lang="en-US" dirty="0"/>
            <a:t>SGP Country </a:t>
          </a:r>
          <a:r>
            <a:rPr lang="en-US" dirty="0" err="1"/>
            <a:t>Programme</a:t>
          </a:r>
          <a:endParaRPr lang="en-US" dirty="0"/>
        </a:p>
      </dgm:t>
    </dgm:pt>
    <dgm:pt modelId="{86279086-674B-4A2B-BC7E-E224B87A6524}" type="parTrans" cxnId="{842D653E-29F8-442C-8973-D09D951313C3}">
      <dgm:prSet/>
      <dgm:spPr/>
      <dgm:t>
        <a:bodyPr/>
        <a:lstStyle/>
        <a:p>
          <a:endParaRPr lang="en-US"/>
        </a:p>
      </dgm:t>
    </dgm:pt>
    <dgm:pt modelId="{88F15E57-44B7-4C0C-B360-020D50FD2D5D}" type="sibTrans" cxnId="{842D653E-29F8-442C-8973-D09D951313C3}">
      <dgm:prSet/>
      <dgm:spPr/>
      <dgm:t>
        <a:bodyPr/>
        <a:lstStyle/>
        <a:p>
          <a:endParaRPr lang="en-US"/>
        </a:p>
      </dgm:t>
    </dgm:pt>
    <dgm:pt modelId="{7ED6F4D5-B7BD-4ADE-B49D-F8117BA99A76}" type="asst">
      <dgm:prSet phldrT="[Text]"/>
      <dgm:spPr>
        <a:solidFill>
          <a:srgbClr val="00B0F0"/>
        </a:solidFill>
      </dgm:spPr>
      <dgm:t>
        <a:bodyPr/>
        <a:lstStyle/>
        <a:p>
          <a:r>
            <a:rPr lang="en-US" dirty="0"/>
            <a:t>UNOPS</a:t>
          </a:r>
        </a:p>
        <a:p>
          <a:r>
            <a:rPr lang="en-US" dirty="0">
              <a:solidFill>
                <a:schemeClr val="tx1"/>
              </a:solidFill>
            </a:rPr>
            <a:t>(Executing Agency)  </a:t>
          </a:r>
        </a:p>
        <a:p>
          <a:r>
            <a:rPr lang="en-US" dirty="0">
              <a:solidFill>
                <a:schemeClr val="tx1"/>
              </a:solidFill>
            </a:rPr>
            <a:t>procurement, finance, HR, </a:t>
          </a:r>
          <a:r>
            <a:rPr lang="en-US" dirty="0" err="1">
              <a:solidFill>
                <a:schemeClr val="tx1"/>
              </a:solidFill>
            </a:rPr>
            <a:t>etc</a:t>
          </a:r>
          <a:endParaRPr lang="en-US" dirty="0">
            <a:solidFill>
              <a:schemeClr val="tx1"/>
            </a:solidFill>
          </a:endParaRPr>
        </a:p>
      </dgm:t>
    </dgm:pt>
    <dgm:pt modelId="{A4D4D79B-9B7F-4EF8-9E7B-A3F4E3C6042C}" type="parTrans" cxnId="{BD562D69-09E4-4951-9989-F433B980ADCA}">
      <dgm:prSet/>
      <dgm:spPr/>
      <dgm:t>
        <a:bodyPr/>
        <a:lstStyle/>
        <a:p>
          <a:endParaRPr lang="en-US"/>
        </a:p>
      </dgm:t>
    </dgm:pt>
    <dgm:pt modelId="{038F0BDE-2A28-4FFE-B71F-48E846BBA7F8}" type="sibTrans" cxnId="{BD562D69-09E4-4951-9989-F433B980ADCA}">
      <dgm:prSet/>
      <dgm:spPr/>
      <dgm:t>
        <a:bodyPr/>
        <a:lstStyle/>
        <a:p>
          <a:endParaRPr lang="en-US"/>
        </a:p>
      </dgm:t>
    </dgm:pt>
    <dgm:pt modelId="{62EA9AAC-2C5A-4013-8ECE-79F4068516C7}" type="asst">
      <dgm:prSet phldrT="[Text]"/>
      <dgm:spPr>
        <a:solidFill>
          <a:srgbClr val="00B0F0"/>
        </a:solidFill>
      </dgm:spPr>
      <dgm:t>
        <a:bodyPr/>
        <a:lstStyle/>
        <a:p>
          <a:r>
            <a:rPr lang="en-US" dirty="0"/>
            <a:t>UNDP</a:t>
          </a:r>
        </a:p>
        <a:p>
          <a:r>
            <a:rPr lang="en-US" dirty="0">
              <a:solidFill>
                <a:schemeClr val="tx1"/>
              </a:solidFill>
            </a:rPr>
            <a:t>(GEF Agency)</a:t>
          </a:r>
        </a:p>
      </dgm:t>
    </dgm:pt>
    <dgm:pt modelId="{D175E921-8B9D-47BC-AFFD-0531A1659225}" type="parTrans" cxnId="{DA4A2418-59CA-4272-90B3-7224B048A150}">
      <dgm:prSet/>
      <dgm:spPr/>
      <dgm:t>
        <a:bodyPr/>
        <a:lstStyle/>
        <a:p>
          <a:endParaRPr lang="en-US"/>
        </a:p>
      </dgm:t>
    </dgm:pt>
    <dgm:pt modelId="{02B5F4AC-9404-4792-A1FB-76BDAFFBEE33}" type="sibTrans" cxnId="{DA4A2418-59CA-4272-90B3-7224B048A150}">
      <dgm:prSet/>
      <dgm:spPr/>
      <dgm:t>
        <a:bodyPr/>
        <a:lstStyle/>
        <a:p>
          <a:endParaRPr lang="en-US"/>
        </a:p>
      </dgm:t>
    </dgm:pt>
    <dgm:pt modelId="{21540867-62EB-45EE-9232-7AB9C12BB70A}" type="pres">
      <dgm:prSet presAssocID="{C03D9E4F-036D-45A5-BE50-977F41BB383C}" presName="hierChild1" presStyleCnt="0">
        <dgm:presLayoutVars>
          <dgm:orgChart val="1"/>
          <dgm:chPref val="1"/>
          <dgm:dir/>
          <dgm:animOne val="branch"/>
          <dgm:animLvl val="lvl"/>
          <dgm:resizeHandles/>
        </dgm:presLayoutVars>
      </dgm:prSet>
      <dgm:spPr/>
    </dgm:pt>
    <dgm:pt modelId="{00522137-533B-4690-BE1B-1A61FF892F36}" type="pres">
      <dgm:prSet presAssocID="{4E590D7C-437C-426B-97C4-03E9F8E0AFD3}" presName="hierRoot1" presStyleCnt="0">
        <dgm:presLayoutVars>
          <dgm:hierBranch val="init"/>
        </dgm:presLayoutVars>
      </dgm:prSet>
      <dgm:spPr/>
    </dgm:pt>
    <dgm:pt modelId="{B97019D7-02FD-40C2-A671-10F561E616B8}" type="pres">
      <dgm:prSet presAssocID="{4E590D7C-437C-426B-97C4-03E9F8E0AFD3}" presName="rootComposite1" presStyleCnt="0"/>
      <dgm:spPr/>
    </dgm:pt>
    <dgm:pt modelId="{2A682A46-C5D7-4AEF-9F3C-731A3EAD3CB7}" type="pres">
      <dgm:prSet presAssocID="{4E590D7C-437C-426B-97C4-03E9F8E0AFD3}" presName="rootText1" presStyleLbl="node0" presStyleIdx="0" presStyleCnt="2" custScaleX="69807" custScaleY="44625" custLinFactNeighborX="-67" custLinFactNeighborY="-35607">
        <dgm:presLayoutVars>
          <dgm:chPref val="3"/>
        </dgm:presLayoutVars>
      </dgm:prSet>
      <dgm:spPr/>
    </dgm:pt>
    <dgm:pt modelId="{2619AB84-BBEF-4D31-A7FC-A5E83F39D33C}" type="pres">
      <dgm:prSet presAssocID="{4E590D7C-437C-426B-97C4-03E9F8E0AFD3}" presName="rootConnector1" presStyleLbl="node1" presStyleIdx="0" presStyleCnt="0"/>
      <dgm:spPr/>
    </dgm:pt>
    <dgm:pt modelId="{6465A2AB-B0A8-4786-874A-ACFE731FC2E8}" type="pres">
      <dgm:prSet presAssocID="{4E590D7C-437C-426B-97C4-03E9F8E0AFD3}" presName="hierChild2" presStyleCnt="0"/>
      <dgm:spPr/>
    </dgm:pt>
    <dgm:pt modelId="{2181FFB9-CD46-46A2-8B1D-12EA41A37DB6}" type="pres">
      <dgm:prSet presAssocID="{10880197-51FF-4C46-B6CD-6265844742A1}" presName="Name37" presStyleLbl="parChTrans1D2" presStyleIdx="0" presStyleCnt="5"/>
      <dgm:spPr/>
    </dgm:pt>
    <dgm:pt modelId="{94EB4C32-459B-4D90-999D-3A1254437292}" type="pres">
      <dgm:prSet presAssocID="{D20D4F98-C428-4001-AD6B-88D97AF49762}" presName="hierRoot2" presStyleCnt="0">
        <dgm:presLayoutVars>
          <dgm:hierBranch val="init"/>
        </dgm:presLayoutVars>
      </dgm:prSet>
      <dgm:spPr/>
    </dgm:pt>
    <dgm:pt modelId="{E8A9A102-0E49-4E53-AE35-18411B000C02}" type="pres">
      <dgm:prSet presAssocID="{D20D4F98-C428-4001-AD6B-88D97AF49762}" presName="rootComposite" presStyleCnt="0"/>
      <dgm:spPr/>
    </dgm:pt>
    <dgm:pt modelId="{FF15682E-8A1B-4B17-AB2D-21D089C5A487}" type="pres">
      <dgm:prSet presAssocID="{D20D4F98-C428-4001-AD6B-88D97AF49762}" presName="rootText" presStyleLbl="node2" presStyleIdx="0" presStyleCnt="3">
        <dgm:presLayoutVars>
          <dgm:chPref val="3"/>
        </dgm:presLayoutVars>
      </dgm:prSet>
      <dgm:spPr/>
    </dgm:pt>
    <dgm:pt modelId="{831BB119-0723-49AC-A3B4-1FABE9B89970}" type="pres">
      <dgm:prSet presAssocID="{D20D4F98-C428-4001-AD6B-88D97AF49762}" presName="rootConnector" presStyleLbl="node2" presStyleIdx="0" presStyleCnt="3"/>
      <dgm:spPr/>
    </dgm:pt>
    <dgm:pt modelId="{CADC7B34-F84B-4AC0-8DE6-CE3B0889A2DF}" type="pres">
      <dgm:prSet presAssocID="{D20D4F98-C428-4001-AD6B-88D97AF49762}" presName="hierChild4" presStyleCnt="0"/>
      <dgm:spPr/>
    </dgm:pt>
    <dgm:pt modelId="{17341ABF-F5B8-461B-9513-31D2FF5DAE53}" type="pres">
      <dgm:prSet presAssocID="{D20D4F98-C428-4001-AD6B-88D97AF49762}" presName="hierChild5" presStyleCnt="0"/>
      <dgm:spPr/>
    </dgm:pt>
    <dgm:pt modelId="{F6AAB31D-55BC-4247-8D99-DB7D976580D3}" type="pres">
      <dgm:prSet presAssocID="{E70FFDC0-5832-4200-89D2-B7CC14B92181}" presName="Name37" presStyleLbl="parChTrans1D2" presStyleIdx="1" presStyleCnt="5"/>
      <dgm:spPr/>
    </dgm:pt>
    <dgm:pt modelId="{A25D08A0-796B-4A06-9DB1-812398457E52}" type="pres">
      <dgm:prSet presAssocID="{4283AA28-6B7D-4529-912B-F044F3DF21C0}" presName="hierRoot2" presStyleCnt="0">
        <dgm:presLayoutVars>
          <dgm:hierBranch val="init"/>
        </dgm:presLayoutVars>
      </dgm:prSet>
      <dgm:spPr/>
    </dgm:pt>
    <dgm:pt modelId="{CF129344-C4B2-430F-854F-9DD4572140EE}" type="pres">
      <dgm:prSet presAssocID="{4283AA28-6B7D-4529-912B-F044F3DF21C0}" presName="rootComposite" presStyleCnt="0"/>
      <dgm:spPr/>
    </dgm:pt>
    <dgm:pt modelId="{BD7F8A31-A5ED-44CF-BE6B-15D07B2B9F34}" type="pres">
      <dgm:prSet presAssocID="{4283AA28-6B7D-4529-912B-F044F3DF21C0}" presName="rootText" presStyleLbl="node2" presStyleIdx="1" presStyleCnt="3">
        <dgm:presLayoutVars>
          <dgm:chPref val="3"/>
        </dgm:presLayoutVars>
      </dgm:prSet>
      <dgm:spPr/>
    </dgm:pt>
    <dgm:pt modelId="{CED6F3DA-BE8A-4E83-8591-338D2F6D13DF}" type="pres">
      <dgm:prSet presAssocID="{4283AA28-6B7D-4529-912B-F044F3DF21C0}" presName="rootConnector" presStyleLbl="node2" presStyleIdx="1" presStyleCnt="3"/>
      <dgm:spPr/>
    </dgm:pt>
    <dgm:pt modelId="{42C820EA-6F2B-4BB3-A728-E90E765ED15A}" type="pres">
      <dgm:prSet presAssocID="{4283AA28-6B7D-4529-912B-F044F3DF21C0}" presName="hierChild4" presStyleCnt="0"/>
      <dgm:spPr/>
    </dgm:pt>
    <dgm:pt modelId="{8E6741C7-B2AA-4276-87A4-90FC66A07264}" type="pres">
      <dgm:prSet presAssocID="{4283AA28-6B7D-4529-912B-F044F3DF21C0}" presName="hierChild5" presStyleCnt="0"/>
      <dgm:spPr/>
    </dgm:pt>
    <dgm:pt modelId="{02EA27D9-E4EA-47DF-BC75-27C955CFEAE1}" type="pres">
      <dgm:prSet presAssocID="{86279086-674B-4A2B-BC7E-E224B87A6524}" presName="Name37" presStyleLbl="parChTrans1D2" presStyleIdx="2" presStyleCnt="5"/>
      <dgm:spPr/>
    </dgm:pt>
    <dgm:pt modelId="{85E76CB5-8684-452E-8707-20299B0EF310}" type="pres">
      <dgm:prSet presAssocID="{91DCE4AA-F53D-4323-96FE-9A9C17501FDC}" presName="hierRoot2" presStyleCnt="0">
        <dgm:presLayoutVars>
          <dgm:hierBranch val="init"/>
        </dgm:presLayoutVars>
      </dgm:prSet>
      <dgm:spPr/>
    </dgm:pt>
    <dgm:pt modelId="{88FB8046-7A98-4658-BCDF-5F6C4A3340C2}" type="pres">
      <dgm:prSet presAssocID="{91DCE4AA-F53D-4323-96FE-9A9C17501FDC}" presName="rootComposite" presStyleCnt="0"/>
      <dgm:spPr/>
    </dgm:pt>
    <dgm:pt modelId="{47550D98-70D5-46C9-A4B4-19C40364DE4D}" type="pres">
      <dgm:prSet presAssocID="{91DCE4AA-F53D-4323-96FE-9A9C17501FDC}" presName="rootText" presStyleLbl="node2" presStyleIdx="2" presStyleCnt="3">
        <dgm:presLayoutVars>
          <dgm:chPref val="3"/>
        </dgm:presLayoutVars>
      </dgm:prSet>
      <dgm:spPr/>
    </dgm:pt>
    <dgm:pt modelId="{C33C8CE1-A07F-4655-B40E-176F71C3A182}" type="pres">
      <dgm:prSet presAssocID="{91DCE4AA-F53D-4323-96FE-9A9C17501FDC}" presName="rootConnector" presStyleLbl="node2" presStyleIdx="2" presStyleCnt="3"/>
      <dgm:spPr/>
    </dgm:pt>
    <dgm:pt modelId="{F7C822B1-5796-432F-B4CD-DFF946A3196B}" type="pres">
      <dgm:prSet presAssocID="{91DCE4AA-F53D-4323-96FE-9A9C17501FDC}" presName="hierChild4" presStyleCnt="0"/>
      <dgm:spPr/>
    </dgm:pt>
    <dgm:pt modelId="{9FE37C53-C0C4-4E92-B4F8-AC54632B2D46}" type="pres">
      <dgm:prSet presAssocID="{91DCE4AA-F53D-4323-96FE-9A9C17501FDC}" presName="hierChild5" presStyleCnt="0"/>
      <dgm:spPr/>
    </dgm:pt>
    <dgm:pt modelId="{720AC566-6835-464D-AFFC-6637F7C8A189}" type="pres">
      <dgm:prSet presAssocID="{4E590D7C-437C-426B-97C4-03E9F8E0AFD3}" presName="hierChild3" presStyleCnt="0"/>
      <dgm:spPr/>
    </dgm:pt>
    <dgm:pt modelId="{1B13CE01-97B9-46D3-A025-F84BCBFDAA3D}" type="pres">
      <dgm:prSet presAssocID="{401D980A-B325-414A-BF3D-CEC20AE1F17A}" presName="Name111" presStyleLbl="parChTrans1D2" presStyleIdx="3" presStyleCnt="5"/>
      <dgm:spPr/>
    </dgm:pt>
    <dgm:pt modelId="{1D07F997-FAD5-4F3B-AFDC-6300534ACE01}" type="pres">
      <dgm:prSet presAssocID="{9BFC5978-9B4F-4417-A8A3-DA30EF65253F}" presName="hierRoot3" presStyleCnt="0">
        <dgm:presLayoutVars>
          <dgm:hierBranch val="init"/>
        </dgm:presLayoutVars>
      </dgm:prSet>
      <dgm:spPr/>
    </dgm:pt>
    <dgm:pt modelId="{185D3C6C-60E2-445F-9518-AE8D2F7FC80C}" type="pres">
      <dgm:prSet presAssocID="{9BFC5978-9B4F-4417-A8A3-DA30EF65253F}" presName="rootComposite3" presStyleCnt="0"/>
      <dgm:spPr/>
    </dgm:pt>
    <dgm:pt modelId="{C71F4CDD-CC2E-49EE-AD6E-BC8D523546BF}" type="pres">
      <dgm:prSet presAssocID="{9BFC5978-9B4F-4417-A8A3-DA30EF65253F}" presName="rootText3" presStyleLbl="asst1" presStyleIdx="0" presStyleCnt="2" custScaleX="143017" custScaleY="101374" custLinFactX="68993" custLinFactNeighborX="100000" custLinFactNeighborY="1574">
        <dgm:presLayoutVars>
          <dgm:chPref val="3"/>
        </dgm:presLayoutVars>
      </dgm:prSet>
      <dgm:spPr/>
    </dgm:pt>
    <dgm:pt modelId="{2A806EBB-44F5-4812-A66E-E33B0F25AC04}" type="pres">
      <dgm:prSet presAssocID="{9BFC5978-9B4F-4417-A8A3-DA30EF65253F}" presName="rootConnector3" presStyleLbl="asst1" presStyleIdx="0" presStyleCnt="2"/>
      <dgm:spPr/>
    </dgm:pt>
    <dgm:pt modelId="{5E2F88F6-1089-4FA0-B006-93E572FEE123}" type="pres">
      <dgm:prSet presAssocID="{9BFC5978-9B4F-4417-A8A3-DA30EF65253F}" presName="hierChild6" presStyleCnt="0"/>
      <dgm:spPr/>
    </dgm:pt>
    <dgm:pt modelId="{384D9E45-8DD6-41ED-B37F-459D1E7B243B}" type="pres">
      <dgm:prSet presAssocID="{9BFC5978-9B4F-4417-A8A3-DA30EF65253F}" presName="hierChild7" presStyleCnt="0"/>
      <dgm:spPr/>
    </dgm:pt>
    <dgm:pt modelId="{FCA14748-8F06-4C28-9F61-FDEDED8855F7}" type="pres">
      <dgm:prSet presAssocID="{A4D4D79B-9B7F-4EF8-9E7B-A3F4E3C6042C}" presName="Name111" presStyleLbl="parChTrans1D2" presStyleIdx="4" presStyleCnt="5"/>
      <dgm:spPr/>
    </dgm:pt>
    <dgm:pt modelId="{89B45779-C4B4-4734-803C-E7ACD25CF8A6}" type="pres">
      <dgm:prSet presAssocID="{7ED6F4D5-B7BD-4ADE-B49D-F8117BA99A76}" presName="hierRoot3" presStyleCnt="0">
        <dgm:presLayoutVars>
          <dgm:hierBranch val="init"/>
        </dgm:presLayoutVars>
      </dgm:prSet>
      <dgm:spPr/>
    </dgm:pt>
    <dgm:pt modelId="{6D58B8A0-731E-42E7-BF06-58866DB1C581}" type="pres">
      <dgm:prSet presAssocID="{7ED6F4D5-B7BD-4ADE-B49D-F8117BA99A76}" presName="rootComposite3" presStyleCnt="0"/>
      <dgm:spPr/>
    </dgm:pt>
    <dgm:pt modelId="{6DB74093-82C9-4E4A-BA34-E0A4FA68B6E1}" type="pres">
      <dgm:prSet presAssocID="{7ED6F4D5-B7BD-4ADE-B49D-F8117BA99A76}" presName="rootText3" presStyleLbl="asst1" presStyleIdx="1" presStyleCnt="2" custScaleX="112049" custScaleY="77769" custLinFactX="-55182" custLinFactNeighborX="-100000" custLinFactNeighborY="1574">
        <dgm:presLayoutVars>
          <dgm:chPref val="3"/>
        </dgm:presLayoutVars>
      </dgm:prSet>
      <dgm:spPr/>
    </dgm:pt>
    <dgm:pt modelId="{ACF6AA84-05C3-4352-9B8E-20FA085480DC}" type="pres">
      <dgm:prSet presAssocID="{7ED6F4D5-B7BD-4ADE-B49D-F8117BA99A76}" presName="rootConnector3" presStyleLbl="asst1" presStyleIdx="1" presStyleCnt="2"/>
      <dgm:spPr/>
    </dgm:pt>
    <dgm:pt modelId="{071B2AE2-FE2B-48EA-98C3-252C6905B8F2}" type="pres">
      <dgm:prSet presAssocID="{7ED6F4D5-B7BD-4ADE-B49D-F8117BA99A76}" presName="hierChild6" presStyleCnt="0"/>
      <dgm:spPr/>
    </dgm:pt>
    <dgm:pt modelId="{D400BEF8-7FDF-4153-8281-7A30D431DBA9}" type="pres">
      <dgm:prSet presAssocID="{7ED6F4D5-B7BD-4ADE-B49D-F8117BA99A76}" presName="hierChild7" presStyleCnt="0"/>
      <dgm:spPr/>
    </dgm:pt>
    <dgm:pt modelId="{67BF36A9-2981-4961-B60B-770F1F09EB71}" type="pres">
      <dgm:prSet presAssocID="{62EA9AAC-2C5A-4013-8ECE-79F4068516C7}" presName="hierRoot1" presStyleCnt="0">
        <dgm:presLayoutVars>
          <dgm:hierBranch val="init"/>
        </dgm:presLayoutVars>
      </dgm:prSet>
      <dgm:spPr/>
    </dgm:pt>
    <dgm:pt modelId="{FB45106A-9CD8-47B6-90BF-292FA3D68D06}" type="pres">
      <dgm:prSet presAssocID="{62EA9AAC-2C5A-4013-8ECE-79F4068516C7}" presName="rootComposite1" presStyleCnt="0"/>
      <dgm:spPr/>
    </dgm:pt>
    <dgm:pt modelId="{9F1BBDFF-BA79-403C-A77E-D2C248AB1F4A}" type="pres">
      <dgm:prSet presAssocID="{62EA9AAC-2C5A-4013-8ECE-79F4068516C7}" presName="rootText1" presStyleLbl="node0" presStyleIdx="1" presStyleCnt="2" custScaleX="67775" custScaleY="57303" custLinFactNeighborX="-89160" custLinFactNeighborY="20106">
        <dgm:presLayoutVars>
          <dgm:chPref val="3"/>
        </dgm:presLayoutVars>
      </dgm:prSet>
      <dgm:spPr/>
    </dgm:pt>
    <dgm:pt modelId="{3AA3F4E7-8CA8-43EF-AD94-A86A3F1AB065}" type="pres">
      <dgm:prSet presAssocID="{62EA9AAC-2C5A-4013-8ECE-79F4068516C7}" presName="rootConnector1" presStyleLbl="asst0" presStyleIdx="0" presStyleCnt="0"/>
      <dgm:spPr/>
    </dgm:pt>
    <dgm:pt modelId="{161F206C-F72D-4A52-8EBA-18285B8AA22A}" type="pres">
      <dgm:prSet presAssocID="{62EA9AAC-2C5A-4013-8ECE-79F4068516C7}" presName="hierChild2" presStyleCnt="0"/>
      <dgm:spPr/>
    </dgm:pt>
    <dgm:pt modelId="{0E76C785-459A-4F25-8CFF-0EA1A412361B}" type="pres">
      <dgm:prSet presAssocID="{62EA9AAC-2C5A-4013-8ECE-79F4068516C7}" presName="hierChild3" presStyleCnt="0"/>
      <dgm:spPr/>
    </dgm:pt>
  </dgm:ptLst>
  <dgm:cxnLst>
    <dgm:cxn modelId="{48C9F601-6BB0-401F-B225-32FF70CE1E67}" type="presOf" srcId="{9BFC5978-9B4F-4417-A8A3-DA30EF65253F}" destId="{2A806EBB-44F5-4812-A66E-E33B0F25AC04}" srcOrd="1" destOrd="0" presId="urn:microsoft.com/office/officeart/2005/8/layout/orgChart1"/>
    <dgm:cxn modelId="{7A22340F-83C9-40B5-9EB5-E1A84D6ACA02}" type="presOf" srcId="{4E590D7C-437C-426B-97C4-03E9F8E0AFD3}" destId="{2A682A46-C5D7-4AEF-9F3C-731A3EAD3CB7}" srcOrd="0" destOrd="0" presId="urn:microsoft.com/office/officeart/2005/8/layout/orgChart1"/>
    <dgm:cxn modelId="{DA4A2418-59CA-4272-90B3-7224B048A150}" srcId="{C03D9E4F-036D-45A5-BE50-977F41BB383C}" destId="{62EA9AAC-2C5A-4013-8ECE-79F4068516C7}" srcOrd="1" destOrd="0" parTransId="{D175E921-8B9D-47BC-AFFD-0531A1659225}" sibTransId="{02B5F4AC-9404-4792-A1FB-76BDAFFBEE33}"/>
    <dgm:cxn modelId="{842D653E-29F8-442C-8973-D09D951313C3}" srcId="{4E590D7C-437C-426B-97C4-03E9F8E0AFD3}" destId="{91DCE4AA-F53D-4323-96FE-9A9C17501FDC}" srcOrd="4" destOrd="0" parTransId="{86279086-674B-4A2B-BC7E-E224B87A6524}" sibTransId="{88F15E57-44B7-4C0C-B360-020D50FD2D5D}"/>
    <dgm:cxn modelId="{8365BC40-C16F-4919-8476-FBFF9943E770}" srcId="{C03D9E4F-036D-45A5-BE50-977F41BB383C}" destId="{4E590D7C-437C-426B-97C4-03E9F8E0AFD3}" srcOrd="0" destOrd="0" parTransId="{E7E0C840-2C9B-4ACA-B5E3-8EDC6AC3A18E}" sibTransId="{24B03BDE-4B69-470A-92F3-D507401E1356}"/>
    <dgm:cxn modelId="{3284CD5E-5436-4B82-9686-1014CA8F065F}" type="presOf" srcId="{91DCE4AA-F53D-4323-96FE-9A9C17501FDC}" destId="{47550D98-70D5-46C9-A4B4-19C40364DE4D}" srcOrd="0" destOrd="0" presId="urn:microsoft.com/office/officeart/2005/8/layout/orgChart1"/>
    <dgm:cxn modelId="{BAE4A345-FBE6-4699-A37D-F6A77669502A}" type="presOf" srcId="{4283AA28-6B7D-4529-912B-F044F3DF21C0}" destId="{BD7F8A31-A5ED-44CF-BE6B-15D07B2B9F34}" srcOrd="0" destOrd="0" presId="urn:microsoft.com/office/officeart/2005/8/layout/orgChart1"/>
    <dgm:cxn modelId="{BD562D69-09E4-4951-9989-F433B980ADCA}" srcId="{4E590D7C-437C-426B-97C4-03E9F8E0AFD3}" destId="{7ED6F4D5-B7BD-4ADE-B49D-F8117BA99A76}" srcOrd="2" destOrd="0" parTransId="{A4D4D79B-9B7F-4EF8-9E7B-A3F4E3C6042C}" sibTransId="{038F0BDE-2A28-4FFE-B71F-48E846BBA7F8}"/>
    <dgm:cxn modelId="{4A5B5673-B3F5-4B77-8F46-8DEF359D11A1}" type="presOf" srcId="{62EA9AAC-2C5A-4013-8ECE-79F4068516C7}" destId="{3AA3F4E7-8CA8-43EF-AD94-A86A3F1AB065}" srcOrd="1" destOrd="0" presId="urn:microsoft.com/office/officeart/2005/8/layout/orgChart1"/>
    <dgm:cxn modelId="{F866D773-8061-4BE0-AEDE-8AD576D9DE6F}" type="presOf" srcId="{9BFC5978-9B4F-4417-A8A3-DA30EF65253F}" destId="{C71F4CDD-CC2E-49EE-AD6E-BC8D523546BF}" srcOrd="0" destOrd="0" presId="urn:microsoft.com/office/officeart/2005/8/layout/orgChart1"/>
    <dgm:cxn modelId="{25D8EE77-A3C8-4421-A4CC-EFE60D1AB128}" type="presOf" srcId="{62EA9AAC-2C5A-4013-8ECE-79F4068516C7}" destId="{9F1BBDFF-BA79-403C-A77E-D2C248AB1F4A}" srcOrd="0" destOrd="0" presId="urn:microsoft.com/office/officeart/2005/8/layout/orgChart1"/>
    <dgm:cxn modelId="{E8793085-B56E-4006-8BDE-A86BDC524D70}" type="presOf" srcId="{10880197-51FF-4C46-B6CD-6265844742A1}" destId="{2181FFB9-CD46-46A2-8B1D-12EA41A37DB6}" srcOrd="0" destOrd="0" presId="urn:microsoft.com/office/officeart/2005/8/layout/orgChart1"/>
    <dgm:cxn modelId="{D6D22CA1-50EB-47C1-AA4B-598FBDF568EA}" srcId="{4E590D7C-437C-426B-97C4-03E9F8E0AFD3}" destId="{D20D4F98-C428-4001-AD6B-88D97AF49762}" srcOrd="1" destOrd="0" parTransId="{10880197-51FF-4C46-B6CD-6265844742A1}" sibTransId="{21AAF0C7-C8F3-40F6-899F-65D083B35D73}"/>
    <dgm:cxn modelId="{39FDF4A2-6D04-4C70-BC69-8C4156B655CA}" type="presOf" srcId="{D20D4F98-C428-4001-AD6B-88D97AF49762}" destId="{831BB119-0723-49AC-A3B4-1FABE9B89970}" srcOrd="1" destOrd="0" presId="urn:microsoft.com/office/officeart/2005/8/layout/orgChart1"/>
    <dgm:cxn modelId="{A07ACBA8-5335-4258-B503-A9FEE2CBF967}" type="presOf" srcId="{7ED6F4D5-B7BD-4ADE-B49D-F8117BA99A76}" destId="{6DB74093-82C9-4E4A-BA34-E0A4FA68B6E1}" srcOrd="0" destOrd="0" presId="urn:microsoft.com/office/officeart/2005/8/layout/orgChart1"/>
    <dgm:cxn modelId="{BC1B7EAB-5170-421F-AF50-2D715339706A}" srcId="{4E590D7C-437C-426B-97C4-03E9F8E0AFD3}" destId="{4283AA28-6B7D-4529-912B-F044F3DF21C0}" srcOrd="3" destOrd="0" parTransId="{E70FFDC0-5832-4200-89D2-B7CC14B92181}" sibTransId="{DF506FE4-3D20-4454-86B0-78C3CE412B97}"/>
    <dgm:cxn modelId="{F1D7E8AF-C8A2-4A69-B61A-4BD078327B6D}" type="presOf" srcId="{4E590D7C-437C-426B-97C4-03E9F8E0AFD3}" destId="{2619AB84-BBEF-4D31-A7FC-A5E83F39D33C}" srcOrd="1" destOrd="0" presId="urn:microsoft.com/office/officeart/2005/8/layout/orgChart1"/>
    <dgm:cxn modelId="{E72E75B1-4527-4945-AD2B-7895F51FB55B}" type="presOf" srcId="{D20D4F98-C428-4001-AD6B-88D97AF49762}" destId="{FF15682E-8A1B-4B17-AB2D-21D089C5A487}" srcOrd="0" destOrd="0" presId="urn:microsoft.com/office/officeart/2005/8/layout/orgChart1"/>
    <dgm:cxn modelId="{383084B2-45A7-4C7A-9CD9-CB76A1411E76}" type="presOf" srcId="{4283AA28-6B7D-4529-912B-F044F3DF21C0}" destId="{CED6F3DA-BE8A-4E83-8591-338D2F6D13DF}" srcOrd="1" destOrd="0" presId="urn:microsoft.com/office/officeart/2005/8/layout/orgChart1"/>
    <dgm:cxn modelId="{8AC926B3-4F28-4E00-93ED-929EBD6FAFCD}" type="presOf" srcId="{A4D4D79B-9B7F-4EF8-9E7B-A3F4E3C6042C}" destId="{FCA14748-8F06-4C28-9F61-FDEDED8855F7}" srcOrd="0" destOrd="0" presId="urn:microsoft.com/office/officeart/2005/8/layout/orgChart1"/>
    <dgm:cxn modelId="{4909D9B8-25AA-4CE6-81E1-55E31A12A122}" type="presOf" srcId="{7ED6F4D5-B7BD-4ADE-B49D-F8117BA99A76}" destId="{ACF6AA84-05C3-4352-9B8E-20FA085480DC}" srcOrd="1" destOrd="0" presId="urn:microsoft.com/office/officeart/2005/8/layout/orgChart1"/>
    <dgm:cxn modelId="{3B8A2ABF-61EC-4810-AF2C-90272A2DE903}" srcId="{4E590D7C-437C-426B-97C4-03E9F8E0AFD3}" destId="{9BFC5978-9B4F-4417-A8A3-DA30EF65253F}" srcOrd="0" destOrd="0" parTransId="{401D980A-B325-414A-BF3D-CEC20AE1F17A}" sibTransId="{3EC5AAD2-298F-4DFC-930D-3A45A21AE17E}"/>
    <dgm:cxn modelId="{266191C4-D8DF-4B61-8C1D-DC310BFE9861}" type="presOf" srcId="{C03D9E4F-036D-45A5-BE50-977F41BB383C}" destId="{21540867-62EB-45EE-9232-7AB9C12BB70A}" srcOrd="0" destOrd="0" presId="urn:microsoft.com/office/officeart/2005/8/layout/orgChart1"/>
    <dgm:cxn modelId="{556DA4D9-6283-4DE3-94F8-B862924FBF34}" type="presOf" srcId="{86279086-674B-4A2B-BC7E-E224B87A6524}" destId="{02EA27D9-E4EA-47DF-BC75-27C955CFEAE1}" srcOrd="0" destOrd="0" presId="urn:microsoft.com/office/officeart/2005/8/layout/orgChart1"/>
    <dgm:cxn modelId="{AA81A9E0-4948-4967-B6A2-8085205F5BDE}" type="presOf" srcId="{401D980A-B325-414A-BF3D-CEC20AE1F17A}" destId="{1B13CE01-97B9-46D3-A025-F84BCBFDAA3D}" srcOrd="0" destOrd="0" presId="urn:microsoft.com/office/officeart/2005/8/layout/orgChart1"/>
    <dgm:cxn modelId="{A157B8E3-B043-4477-8B5C-8102D1FD9306}" type="presOf" srcId="{E70FFDC0-5832-4200-89D2-B7CC14B92181}" destId="{F6AAB31D-55BC-4247-8D99-DB7D976580D3}" srcOrd="0" destOrd="0" presId="urn:microsoft.com/office/officeart/2005/8/layout/orgChart1"/>
    <dgm:cxn modelId="{5EEDFEFB-AF7F-4539-A1C9-7553299AACCF}" type="presOf" srcId="{91DCE4AA-F53D-4323-96FE-9A9C17501FDC}" destId="{C33C8CE1-A07F-4655-B40E-176F71C3A182}" srcOrd="1" destOrd="0" presId="urn:microsoft.com/office/officeart/2005/8/layout/orgChart1"/>
    <dgm:cxn modelId="{B4AFED52-E58E-4D92-A6E8-58DC4062049E}" type="presParOf" srcId="{21540867-62EB-45EE-9232-7AB9C12BB70A}" destId="{00522137-533B-4690-BE1B-1A61FF892F36}" srcOrd="0" destOrd="0" presId="urn:microsoft.com/office/officeart/2005/8/layout/orgChart1"/>
    <dgm:cxn modelId="{78CA975A-4C74-4B01-A69A-7D5B2912E990}" type="presParOf" srcId="{00522137-533B-4690-BE1B-1A61FF892F36}" destId="{B97019D7-02FD-40C2-A671-10F561E616B8}" srcOrd="0" destOrd="0" presId="urn:microsoft.com/office/officeart/2005/8/layout/orgChart1"/>
    <dgm:cxn modelId="{5958A23E-44DB-4EC4-8FE0-BDFE3107E1A4}" type="presParOf" srcId="{B97019D7-02FD-40C2-A671-10F561E616B8}" destId="{2A682A46-C5D7-4AEF-9F3C-731A3EAD3CB7}" srcOrd="0" destOrd="0" presId="urn:microsoft.com/office/officeart/2005/8/layout/orgChart1"/>
    <dgm:cxn modelId="{2A47EA3F-63CB-4186-88C5-5DEA5B97D5CD}" type="presParOf" srcId="{B97019D7-02FD-40C2-A671-10F561E616B8}" destId="{2619AB84-BBEF-4D31-A7FC-A5E83F39D33C}" srcOrd="1" destOrd="0" presId="urn:microsoft.com/office/officeart/2005/8/layout/orgChart1"/>
    <dgm:cxn modelId="{FA32CFC3-D02C-4728-9365-A282D788B206}" type="presParOf" srcId="{00522137-533B-4690-BE1B-1A61FF892F36}" destId="{6465A2AB-B0A8-4786-874A-ACFE731FC2E8}" srcOrd="1" destOrd="0" presId="urn:microsoft.com/office/officeart/2005/8/layout/orgChart1"/>
    <dgm:cxn modelId="{88B06A8A-FA7D-49C9-B657-0D4555F84E2C}" type="presParOf" srcId="{6465A2AB-B0A8-4786-874A-ACFE731FC2E8}" destId="{2181FFB9-CD46-46A2-8B1D-12EA41A37DB6}" srcOrd="0" destOrd="0" presId="urn:microsoft.com/office/officeart/2005/8/layout/orgChart1"/>
    <dgm:cxn modelId="{4566B849-520D-4D36-9C24-2172D751B7D7}" type="presParOf" srcId="{6465A2AB-B0A8-4786-874A-ACFE731FC2E8}" destId="{94EB4C32-459B-4D90-999D-3A1254437292}" srcOrd="1" destOrd="0" presId="urn:microsoft.com/office/officeart/2005/8/layout/orgChart1"/>
    <dgm:cxn modelId="{6102BA5B-6BCE-410C-AF83-C1073E699A16}" type="presParOf" srcId="{94EB4C32-459B-4D90-999D-3A1254437292}" destId="{E8A9A102-0E49-4E53-AE35-18411B000C02}" srcOrd="0" destOrd="0" presId="urn:microsoft.com/office/officeart/2005/8/layout/orgChart1"/>
    <dgm:cxn modelId="{C095D56F-842C-486E-8972-355CD98203D7}" type="presParOf" srcId="{E8A9A102-0E49-4E53-AE35-18411B000C02}" destId="{FF15682E-8A1B-4B17-AB2D-21D089C5A487}" srcOrd="0" destOrd="0" presId="urn:microsoft.com/office/officeart/2005/8/layout/orgChart1"/>
    <dgm:cxn modelId="{33F34B97-6353-405B-9AEA-0FC7453D8CEE}" type="presParOf" srcId="{E8A9A102-0E49-4E53-AE35-18411B000C02}" destId="{831BB119-0723-49AC-A3B4-1FABE9B89970}" srcOrd="1" destOrd="0" presId="urn:microsoft.com/office/officeart/2005/8/layout/orgChart1"/>
    <dgm:cxn modelId="{7CD83602-ABD8-433B-A536-5F18CACA8BCB}" type="presParOf" srcId="{94EB4C32-459B-4D90-999D-3A1254437292}" destId="{CADC7B34-F84B-4AC0-8DE6-CE3B0889A2DF}" srcOrd="1" destOrd="0" presId="urn:microsoft.com/office/officeart/2005/8/layout/orgChart1"/>
    <dgm:cxn modelId="{C77CA0AF-1CF6-4B88-B296-347194664CFC}" type="presParOf" srcId="{94EB4C32-459B-4D90-999D-3A1254437292}" destId="{17341ABF-F5B8-461B-9513-31D2FF5DAE53}" srcOrd="2" destOrd="0" presId="urn:microsoft.com/office/officeart/2005/8/layout/orgChart1"/>
    <dgm:cxn modelId="{E7D466D1-BB67-4587-8AE4-8270EDFA1680}" type="presParOf" srcId="{6465A2AB-B0A8-4786-874A-ACFE731FC2E8}" destId="{F6AAB31D-55BC-4247-8D99-DB7D976580D3}" srcOrd="2" destOrd="0" presId="urn:microsoft.com/office/officeart/2005/8/layout/orgChart1"/>
    <dgm:cxn modelId="{AB773A9F-ECB6-4A1D-AEB7-89D6BD003DB2}" type="presParOf" srcId="{6465A2AB-B0A8-4786-874A-ACFE731FC2E8}" destId="{A25D08A0-796B-4A06-9DB1-812398457E52}" srcOrd="3" destOrd="0" presId="urn:microsoft.com/office/officeart/2005/8/layout/orgChart1"/>
    <dgm:cxn modelId="{EEEF6B19-B58A-4004-AE8E-67A7477F1AF5}" type="presParOf" srcId="{A25D08A0-796B-4A06-9DB1-812398457E52}" destId="{CF129344-C4B2-430F-854F-9DD4572140EE}" srcOrd="0" destOrd="0" presId="urn:microsoft.com/office/officeart/2005/8/layout/orgChart1"/>
    <dgm:cxn modelId="{83554374-DF7A-43A3-BA26-C1CEA6490603}" type="presParOf" srcId="{CF129344-C4B2-430F-854F-9DD4572140EE}" destId="{BD7F8A31-A5ED-44CF-BE6B-15D07B2B9F34}" srcOrd="0" destOrd="0" presId="urn:microsoft.com/office/officeart/2005/8/layout/orgChart1"/>
    <dgm:cxn modelId="{DF919EB0-CD14-4064-9E03-24B517576BE1}" type="presParOf" srcId="{CF129344-C4B2-430F-854F-9DD4572140EE}" destId="{CED6F3DA-BE8A-4E83-8591-338D2F6D13DF}" srcOrd="1" destOrd="0" presId="urn:microsoft.com/office/officeart/2005/8/layout/orgChart1"/>
    <dgm:cxn modelId="{BC58E8EF-43F8-4BCF-8A5C-9E79032D37B5}" type="presParOf" srcId="{A25D08A0-796B-4A06-9DB1-812398457E52}" destId="{42C820EA-6F2B-4BB3-A728-E90E765ED15A}" srcOrd="1" destOrd="0" presId="urn:microsoft.com/office/officeart/2005/8/layout/orgChart1"/>
    <dgm:cxn modelId="{C58488B0-39DC-4E8D-B628-E38B61A07494}" type="presParOf" srcId="{A25D08A0-796B-4A06-9DB1-812398457E52}" destId="{8E6741C7-B2AA-4276-87A4-90FC66A07264}" srcOrd="2" destOrd="0" presId="urn:microsoft.com/office/officeart/2005/8/layout/orgChart1"/>
    <dgm:cxn modelId="{809EB59F-DC7E-482B-B776-2026F63410B9}" type="presParOf" srcId="{6465A2AB-B0A8-4786-874A-ACFE731FC2E8}" destId="{02EA27D9-E4EA-47DF-BC75-27C955CFEAE1}" srcOrd="4" destOrd="0" presId="urn:microsoft.com/office/officeart/2005/8/layout/orgChart1"/>
    <dgm:cxn modelId="{8F633411-5EFF-44E1-9FD7-A5D75CFBCE68}" type="presParOf" srcId="{6465A2AB-B0A8-4786-874A-ACFE731FC2E8}" destId="{85E76CB5-8684-452E-8707-20299B0EF310}" srcOrd="5" destOrd="0" presId="urn:microsoft.com/office/officeart/2005/8/layout/orgChart1"/>
    <dgm:cxn modelId="{930786B6-B6E3-4AA7-96AA-20DBEB92477F}" type="presParOf" srcId="{85E76CB5-8684-452E-8707-20299B0EF310}" destId="{88FB8046-7A98-4658-BCDF-5F6C4A3340C2}" srcOrd="0" destOrd="0" presId="urn:microsoft.com/office/officeart/2005/8/layout/orgChart1"/>
    <dgm:cxn modelId="{9BF297A2-EB30-4131-BC06-0BB463E21FF9}" type="presParOf" srcId="{88FB8046-7A98-4658-BCDF-5F6C4A3340C2}" destId="{47550D98-70D5-46C9-A4B4-19C40364DE4D}" srcOrd="0" destOrd="0" presId="urn:microsoft.com/office/officeart/2005/8/layout/orgChart1"/>
    <dgm:cxn modelId="{7C14EC48-1BA4-4457-BD97-B665BC6C5945}" type="presParOf" srcId="{88FB8046-7A98-4658-BCDF-5F6C4A3340C2}" destId="{C33C8CE1-A07F-4655-B40E-176F71C3A182}" srcOrd="1" destOrd="0" presId="urn:microsoft.com/office/officeart/2005/8/layout/orgChart1"/>
    <dgm:cxn modelId="{20EA49B7-5FCF-4B4E-8FE5-40C4C76D31D1}" type="presParOf" srcId="{85E76CB5-8684-452E-8707-20299B0EF310}" destId="{F7C822B1-5796-432F-B4CD-DFF946A3196B}" srcOrd="1" destOrd="0" presId="urn:microsoft.com/office/officeart/2005/8/layout/orgChart1"/>
    <dgm:cxn modelId="{6455108E-5AFE-4CC6-8F2E-AC548FE1389E}" type="presParOf" srcId="{85E76CB5-8684-452E-8707-20299B0EF310}" destId="{9FE37C53-C0C4-4E92-B4F8-AC54632B2D46}" srcOrd="2" destOrd="0" presId="urn:microsoft.com/office/officeart/2005/8/layout/orgChart1"/>
    <dgm:cxn modelId="{5DE880DC-4E54-43BD-9C34-534280DC21D3}" type="presParOf" srcId="{00522137-533B-4690-BE1B-1A61FF892F36}" destId="{720AC566-6835-464D-AFFC-6637F7C8A189}" srcOrd="2" destOrd="0" presId="urn:microsoft.com/office/officeart/2005/8/layout/orgChart1"/>
    <dgm:cxn modelId="{4B0AE73B-04C6-4484-85F0-B8BEF891177C}" type="presParOf" srcId="{720AC566-6835-464D-AFFC-6637F7C8A189}" destId="{1B13CE01-97B9-46D3-A025-F84BCBFDAA3D}" srcOrd="0" destOrd="0" presId="urn:microsoft.com/office/officeart/2005/8/layout/orgChart1"/>
    <dgm:cxn modelId="{119D8DEC-5310-43E7-8BED-4671120F9FB3}" type="presParOf" srcId="{720AC566-6835-464D-AFFC-6637F7C8A189}" destId="{1D07F997-FAD5-4F3B-AFDC-6300534ACE01}" srcOrd="1" destOrd="0" presId="urn:microsoft.com/office/officeart/2005/8/layout/orgChart1"/>
    <dgm:cxn modelId="{6F6D438C-176E-40B9-B00F-944960EE28DA}" type="presParOf" srcId="{1D07F997-FAD5-4F3B-AFDC-6300534ACE01}" destId="{185D3C6C-60E2-445F-9518-AE8D2F7FC80C}" srcOrd="0" destOrd="0" presId="urn:microsoft.com/office/officeart/2005/8/layout/orgChart1"/>
    <dgm:cxn modelId="{A4177B2D-096F-4033-908E-0D3CCE0E7BD3}" type="presParOf" srcId="{185D3C6C-60E2-445F-9518-AE8D2F7FC80C}" destId="{C71F4CDD-CC2E-49EE-AD6E-BC8D523546BF}" srcOrd="0" destOrd="0" presId="urn:microsoft.com/office/officeart/2005/8/layout/orgChart1"/>
    <dgm:cxn modelId="{8A991A5D-397F-4483-9C29-3426A787DC4E}" type="presParOf" srcId="{185D3C6C-60E2-445F-9518-AE8D2F7FC80C}" destId="{2A806EBB-44F5-4812-A66E-E33B0F25AC04}" srcOrd="1" destOrd="0" presId="urn:microsoft.com/office/officeart/2005/8/layout/orgChart1"/>
    <dgm:cxn modelId="{81AB0F9D-966D-4A3E-9EC8-9932157A4470}" type="presParOf" srcId="{1D07F997-FAD5-4F3B-AFDC-6300534ACE01}" destId="{5E2F88F6-1089-4FA0-B006-93E572FEE123}" srcOrd="1" destOrd="0" presId="urn:microsoft.com/office/officeart/2005/8/layout/orgChart1"/>
    <dgm:cxn modelId="{A20D8531-CECA-4C4A-A0EC-EEE385124C42}" type="presParOf" srcId="{1D07F997-FAD5-4F3B-AFDC-6300534ACE01}" destId="{384D9E45-8DD6-41ED-B37F-459D1E7B243B}" srcOrd="2" destOrd="0" presId="urn:microsoft.com/office/officeart/2005/8/layout/orgChart1"/>
    <dgm:cxn modelId="{64E720FC-BC35-46B8-A8F4-72E058BFA73A}" type="presParOf" srcId="{720AC566-6835-464D-AFFC-6637F7C8A189}" destId="{FCA14748-8F06-4C28-9F61-FDEDED8855F7}" srcOrd="2" destOrd="0" presId="urn:microsoft.com/office/officeart/2005/8/layout/orgChart1"/>
    <dgm:cxn modelId="{350DEE3E-70BC-49FC-876B-04D54C25FF3E}" type="presParOf" srcId="{720AC566-6835-464D-AFFC-6637F7C8A189}" destId="{89B45779-C4B4-4734-803C-E7ACD25CF8A6}" srcOrd="3" destOrd="0" presId="urn:microsoft.com/office/officeart/2005/8/layout/orgChart1"/>
    <dgm:cxn modelId="{94266A79-8CB8-4DAA-9E94-0126DC42BF57}" type="presParOf" srcId="{89B45779-C4B4-4734-803C-E7ACD25CF8A6}" destId="{6D58B8A0-731E-42E7-BF06-58866DB1C581}" srcOrd="0" destOrd="0" presId="urn:microsoft.com/office/officeart/2005/8/layout/orgChart1"/>
    <dgm:cxn modelId="{E188F3D9-628C-4A46-9C3C-1197AC28FA0E}" type="presParOf" srcId="{6D58B8A0-731E-42E7-BF06-58866DB1C581}" destId="{6DB74093-82C9-4E4A-BA34-E0A4FA68B6E1}" srcOrd="0" destOrd="0" presId="urn:microsoft.com/office/officeart/2005/8/layout/orgChart1"/>
    <dgm:cxn modelId="{E32F0F79-E117-419A-A950-DE4F3005783F}" type="presParOf" srcId="{6D58B8A0-731E-42E7-BF06-58866DB1C581}" destId="{ACF6AA84-05C3-4352-9B8E-20FA085480DC}" srcOrd="1" destOrd="0" presId="urn:microsoft.com/office/officeart/2005/8/layout/orgChart1"/>
    <dgm:cxn modelId="{798BC7A6-B33D-41AC-9ADB-930B5F900727}" type="presParOf" srcId="{89B45779-C4B4-4734-803C-E7ACD25CF8A6}" destId="{071B2AE2-FE2B-48EA-98C3-252C6905B8F2}" srcOrd="1" destOrd="0" presId="urn:microsoft.com/office/officeart/2005/8/layout/orgChart1"/>
    <dgm:cxn modelId="{03A15843-DE03-44D9-9D56-23FAFEF7B5C0}" type="presParOf" srcId="{89B45779-C4B4-4734-803C-E7ACD25CF8A6}" destId="{D400BEF8-7FDF-4153-8281-7A30D431DBA9}" srcOrd="2" destOrd="0" presId="urn:microsoft.com/office/officeart/2005/8/layout/orgChart1"/>
    <dgm:cxn modelId="{7D72D593-C7BF-49F3-81D5-7DA1134EE9D9}" type="presParOf" srcId="{21540867-62EB-45EE-9232-7AB9C12BB70A}" destId="{67BF36A9-2981-4961-B60B-770F1F09EB71}" srcOrd="1" destOrd="0" presId="urn:microsoft.com/office/officeart/2005/8/layout/orgChart1"/>
    <dgm:cxn modelId="{2618E34E-AD1A-4B4C-8378-F155BC6B7DC6}" type="presParOf" srcId="{67BF36A9-2981-4961-B60B-770F1F09EB71}" destId="{FB45106A-9CD8-47B6-90BF-292FA3D68D06}" srcOrd="0" destOrd="0" presId="urn:microsoft.com/office/officeart/2005/8/layout/orgChart1"/>
    <dgm:cxn modelId="{D6FA268B-CC33-483C-B55D-AEE963B11ECA}" type="presParOf" srcId="{FB45106A-9CD8-47B6-90BF-292FA3D68D06}" destId="{9F1BBDFF-BA79-403C-A77E-D2C248AB1F4A}" srcOrd="0" destOrd="0" presId="urn:microsoft.com/office/officeart/2005/8/layout/orgChart1"/>
    <dgm:cxn modelId="{E29135C8-AE8A-4B0A-B70D-57BA3E8B5901}" type="presParOf" srcId="{FB45106A-9CD8-47B6-90BF-292FA3D68D06}" destId="{3AA3F4E7-8CA8-43EF-AD94-A86A3F1AB065}" srcOrd="1" destOrd="0" presId="urn:microsoft.com/office/officeart/2005/8/layout/orgChart1"/>
    <dgm:cxn modelId="{E09B629C-C47B-46B0-B992-004227FB6DCE}" type="presParOf" srcId="{67BF36A9-2981-4961-B60B-770F1F09EB71}" destId="{161F206C-F72D-4A52-8EBA-18285B8AA22A}" srcOrd="1" destOrd="0" presId="urn:microsoft.com/office/officeart/2005/8/layout/orgChart1"/>
    <dgm:cxn modelId="{E95930E8-1764-4D51-8CA5-A8ABAE0E4DC9}" type="presParOf" srcId="{67BF36A9-2981-4961-B60B-770F1F09EB71}" destId="{0E76C785-459A-4F25-8CFF-0EA1A412361B}"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C5FF7FD-4843-4917-9F6C-AD3D58B15AC5}" type="doc">
      <dgm:prSet loTypeId="urn:microsoft.com/office/officeart/2005/8/layout/orgChart1" loCatId="hierarchy" qsTypeId="urn:microsoft.com/office/officeart/2005/8/quickstyle/simple1" qsCatId="simple" csTypeId="urn:microsoft.com/office/officeart/2005/8/colors/colorful1" csCatId="colorful" phldr="1"/>
      <dgm:spPr/>
      <dgm:t>
        <a:bodyPr/>
        <a:lstStyle/>
        <a:p>
          <a:endParaRPr lang="en-US"/>
        </a:p>
      </dgm:t>
    </dgm:pt>
    <dgm:pt modelId="{3681E28E-8705-4FA3-9461-25E28FA22E66}">
      <dgm:prSet phldrT="[Text]"/>
      <dgm:spPr/>
      <dgm:t>
        <a:bodyPr/>
        <a:lstStyle/>
        <a:p>
          <a:r>
            <a:rPr lang="en-US" dirty="0"/>
            <a:t>Country </a:t>
          </a:r>
          <a:r>
            <a:rPr lang="en-US" dirty="0" err="1"/>
            <a:t>Programme</a:t>
          </a:r>
          <a:r>
            <a:rPr lang="en-US" dirty="0"/>
            <a:t> Strategy</a:t>
          </a:r>
        </a:p>
      </dgm:t>
    </dgm:pt>
    <dgm:pt modelId="{FAA224C6-0690-4AB2-8F40-C4186022D6A2}" type="parTrans" cxnId="{2E6D9F2C-2E72-44AF-9B74-1C1FFE789E71}">
      <dgm:prSet/>
      <dgm:spPr/>
      <dgm:t>
        <a:bodyPr/>
        <a:lstStyle/>
        <a:p>
          <a:endParaRPr lang="en-US"/>
        </a:p>
      </dgm:t>
    </dgm:pt>
    <dgm:pt modelId="{56C366BD-F261-4D31-B744-81467D43BAB9}" type="sibTrans" cxnId="{2E6D9F2C-2E72-44AF-9B74-1C1FFE789E71}">
      <dgm:prSet/>
      <dgm:spPr/>
      <dgm:t>
        <a:bodyPr/>
        <a:lstStyle/>
        <a:p>
          <a:endParaRPr lang="en-US"/>
        </a:p>
      </dgm:t>
    </dgm:pt>
    <dgm:pt modelId="{1FFA86BF-A187-46B2-BD28-B6C526B3A82E}" type="asst">
      <dgm:prSet phldrT="[Text]"/>
      <dgm:spPr>
        <a:solidFill>
          <a:schemeClr val="accent5">
            <a:lumMod val="75000"/>
          </a:schemeClr>
        </a:solidFill>
      </dgm:spPr>
      <dgm:t>
        <a:bodyPr/>
        <a:lstStyle/>
        <a:p>
          <a:r>
            <a:rPr lang="en-US" dirty="0"/>
            <a:t>National Steering Committee</a:t>
          </a:r>
        </a:p>
      </dgm:t>
    </dgm:pt>
    <dgm:pt modelId="{1ED39F70-992E-48AF-BA2A-2913A6C13522}" type="parTrans" cxnId="{6CA6F7B6-2DAE-43DD-91B6-1D6A2FA3019D}">
      <dgm:prSet/>
      <dgm:spPr/>
      <dgm:t>
        <a:bodyPr/>
        <a:lstStyle/>
        <a:p>
          <a:endParaRPr lang="en-US"/>
        </a:p>
      </dgm:t>
    </dgm:pt>
    <dgm:pt modelId="{5B8EC327-8A55-43EA-A52E-1578D9F573F6}" type="sibTrans" cxnId="{6CA6F7B6-2DAE-43DD-91B6-1D6A2FA3019D}">
      <dgm:prSet/>
      <dgm:spPr/>
      <dgm:t>
        <a:bodyPr/>
        <a:lstStyle/>
        <a:p>
          <a:endParaRPr lang="en-US"/>
        </a:p>
      </dgm:t>
    </dgm:pt>
    <dgm:pt modelId="{484F4981-D031-4ABD-8F27-F898879E3DE2}">
      <dgm:prSet phldrT="[Text]"/>
      <dgm:spPr/>
      <dgm:t>
        <a:bodyPr/>
        <a:lstStyle/>
        <a:p>
          <a:r>
            <a:rPr lang="en-US" dirty="0"/>
            <a:t>Project 2</a:t>
          </a:r>
        </a:p>
      </dgm:t>
    </dgm:pt>
    <dgm:pt modelId="{64700B4A-7A90-47FB-8740-4C2C5CFF5956}" type="parTrans" cxnId="{2326EA16-A7AB-48AC-B77D-25D3313F11FE}">
      <dgm:prSet/>
      <dgm:spPr/>
      <dgm:t>
        <a:bodyPr/>
        <a:lstStyle/>
        <a:p>
          <a:endParaRPr lang="en-US"/>
        </a:p>
      </dgm:t>
    </dgm:pt>
    <dgm:pt modelId="{87E18C48-4331-439E-8390-B5D0117A33F5}" type="sibTrans" cxnId="{2326EA16-A7AB-48AC-B77D-25D3313F11FE}">
      <dgm:prSet/>
      <dgm:spPr/>
      <dgm:t>
        <a:bodyPr/>
        <a:lstStyle/>
        <a:p>
          <a:endParaRPr lang="en-US"/>
        </a:p>
      </dgm:t>
    </dgm:pt>
    <dgm:pt modelId="{8088DE3D-3ACE-42A4-B67A-1E645A8F9E08}">
      <dgm:prSet phldrT="[Text]"/>
      <dgm:spPr/>
      <dgm:t>
        <a:bodyPr/>
        <a:lstStyle/>
        <a:p>
          <a:r>
            <a:rPr lang="en-US" dirty="0"/>
            <a:t>Project 3</a:t>
          </a:r>
        </a:p>
      </dgm:t>
    </dgm:pt>
    <dgm:pt modelId="{9A4F8402-F9FC-49CE-91F2-BFF04F7A4497}" type="parTrans" cxnId="{C5B16855-986C-4BF1-9792-9F8405433294}">
      <dgm:prSet/>
      <dgm:spPr/>
      <dgm:t>
        <a:bodyPr/>
        <a:lstStyle/>
        <a:p>
          <a:endParaRPr lang="en-US"/>
        </a:p>
      </dgm:t>
    </dgm:pt>
    <dgm:pt modelId="{97284BF7-48D4-436D-835D-800898DFD9F3}" type="sibTrans" cxnId="{C5B16855-986C-4BF1-9792-9F8405433294}">
      <dgm:prSet/>
      <dgm:spPr/>
      <dgm:t>
        <a:bodyPr/>
        <a:lstStyle/>
        <a:p>
          <a:endParaRPr lang="en-US"/>
        </a:p>
      </dgm:t>
    </dgm:pt>
    <dgm:pt modelId="{96E267F4-D861-47A6-AD64-292F47736EA6}" type="asst">
      <dgm:prSet/>
      <dgm:spPr>
        <a:solidFill>
          <a:schemeClr val="accent5">
            <a:lumMod val="75000"/>
          </a:schemeClr>
        </a:solidFill>
      </dgm:spPr>
      <dgm:t>
        <a:bodyPr/>
        <a:lstStyle/>
        <a:p>
          <a:r>
            <a:rPr lang="en-US" dirty="0"/>
            <a:t>Country </a:t>
          </a:r>
          <a:r>
            <a:rPr lang="en-US" dirty="0" err="1"/>
            <a:t>Programme</a:t>
          </a:r>
          <a:r>
            <a:rPr lang="en-US" dirty="0"/>
            <a:t> Team</a:t>
          </a:r>
        </a:p>
      </dgm:t>
    </dgm:pt>
    <dgm:pt modelId="{A47B8F79-A966-4C3E-A18A-11BD041F84E2}" type="parTrans" cxnId="{8A4269EC-CA7B-4238-BB74-A01E63214562}">
      <dgm:prSet/>
      <dgm:spPr/>
      <dgm:t>
        <a:bodyPr/>
        <a:lstStyle/>
        <a:p>
          <a:endParaRPr lang="en-US"/>
        </a:p>
      </dgm:t>
    </dgm:pt>
    <dgm:pt modelId="{814C86CE-12BE-458B-873E-09A009986AC7}" type="sibTrans" cxnId="{8A4269EC-CA7B-4238-BB74-A01E63214562}">
      <dgm:prSet/>
      <dgm:spPr/>
      <dgm:t>
        <a:bodyPr/>
        <a:lstStyle/>
        <a:p>
          <a:endParaRPr lang="en-US"/>
        </a:p>
      </dgm:t>
    </dgm:pt>
    <dgm:pt modelId="{C6915249-E5B4-4559-B032-80F55C7F7FC0}">
      <dgm:prSet phldrT="[Text]"/>
      <dgm:spPr/>
      <dgm:t>
        <a:bodyPr/>
        <a:lstStyle/>
        <a:p>
          <a:r>
            <a:rPr lang="en-US" dirty="0"/>
            <a:t>Project 1</a:t>
          </a:r>
        </a:p>
      </dgm:t>
    </dgm:pt>
    <dgm:pt modelId="{DD789F56-9732-4897-ADC2-4567EDAF12F3}" type="sibTrans" cxnId="{56AAEB92-0772-42A2-B2D8-2E3DBFDCDF06}">
      <dgm:prSet/>
      <dgm:spPr/>
      <dgm:t>
        <a:bodyPr/>
        <a:lstStyle/>
        <a:p>
          <a:endParaRPr lang="en-US"/>
        </a:p>
      </dgm:t>
    </dgm:pt>
    <dgm:pt modelId="{0920670D-6147-4D05-9246-04DB3E94E3D6}" type="parTrans" cxnId="{56AAEB92-0772-42A2-B2D8-2E3DBFDCDF06}">
      <dgm:prSet/>
      <dgm:spPr/>
      <dgm:t>
        <a:bodyPr/>
        <a:lstStyle/>
        <a:p>
          <a:endParaRPr lang="en-US"/>
        </a:p>
      </dgm:t>
    </dgm:pt>
    <dgm:pt modelId="{683230D2-78D1-44CF-BA93-1DF2650AF984}" type="pres">
      <dgm:prSet presAssocID="{3C5FF7FD-4843-4917-9F6C-AD3D58B15AC5}" presName="hierChild1" presStyleCnt="0">
        <dgm:presLayoutVars>
          <dgm:orgChart val="1"/>
          <dgm:chPref val="1"/>
          <dgm:dir/>
          <dgm:animOne val="branch"/>
          <dgm:animLvl val="lvl"/>
          <dgm:resizeHandles/>
        </dgm:presLayoutVars>
      </dgm:prSet>
      <dgm:spPr/>
    </dgm:pt>
    <dgm:pt modelId="{19CF0D6A-F6C2-4515-AF7D-305A00BDA864}" type="pres">
      <dgm:prSet presAssocID="{3681E28E-8705-4FA3-9461-25E28FA22E66}" presName="hierRoot1" presStyleCnt="0">
        <dgm:presLayoutVars>
          <dgm:hierBranch val="init"/>
        </dgm:presLayoutVars>
      </dgm:prSet>
      <dgm:spPr/>
    </dgm:pt>
    <dgm:pt modelId="{036ADF13-F33F-4784-BC06-DC8DD7B313C1}" type="pres">
      <dgm:prSet presAssocID="{3681E28E-8705-4FA3-9461-25E28FA22E66}" presName="rootComposite1" presStyleCnt="0"/>
      <dgm:spPr/>
    </dgm:pt>
    <dgm:pt modelId="{6125EA1B-FD01-446F-B67C-C7D21A3CB065}" type="pres">
      <dgm:prSet presAssocID="{3681E28E-8705-4FA3-9461-25E28FA22E66}" presName="rootText1" presStyleLbl="node0" presStyleIdx="0" presStyleCnt="1" custScaleX="142666" custScaleY="105708" custLinFactY="18012" custLinFactNeighborX="0" custLinFactNeighborY="100000">
        <dgm:presLayoutVars>
          <dgm:chPref val="3"/>
        </dgm:presLayoutVars>
      </dgm:prSet>
      <dgm:spPr/>
    </dgm:pt>
    <dgm:pt modelId="{BDD2C885-6B22-4213-BBFD-C45CA0537D25}" type="pres">
      <dgm:prSet presAssocID="{3681E28E-8705-4FA3-9461-25E28FA22E66}" presName="rootConnector1" presStyleLbl="node1" presStyleIdx="0" presStyleCnt="0"/>
      <dgm:spPr/>
    </dgm:pt>
    <dgm:pt modelId="{D757EBEE-5881-491C-B809-574AA8D41F50}" type="pres">
      <dgm:prSet presAssocID="{3681E28E-8705-4FA3-9461-25E28FA22E66}" presName="hierChild2" presStyleCnt="0"/>
      <dgm:spPr/>
    </dgm:pt>
    <dgm:pt modelId="{2998B839-CE6A-458D-A42B-C1ED6957CF09}" type="pres">
      <dgm:prSet presAssocID="{0920670D-6147-4D05-9246-04DB3E94E3D6}" presName="Name37" presStyleLbl="parChTrans1D2" presStyleIdx="0" presStyleCnt="5"/>
      <dgm:spPr/>
    </dgm:pt>
    <dgm:pt modelId="{C4CC999F-B639-45EC-832E-5BC0DFD70595}" type="pres">
      <dgm:prSet presAssocID="{C6915249-E5B4-4559-B032-80F55C7F7FC0}" presName="hierRoot2" presStyleCnt="0">
        <dgm:presLayoutVars>
          <dgm:hierBranch val="init"/>
        </dgm:presLayoutVars>
      </dgm:prSet>
      <dgm:spPr/>
    </dgm:pt>
    <dgm:pt modelId="{0B6BB6CC-DC50-4CA0-8A85-B16C936980A8}" type="pres">
      <dgm:prSet presAssocID="{C6915249-E5B4-4559-B032-80F55C7F7FC0}" presName="rootComposite" presStyleCnt="0"/>
      <dgm:spPr/>
    </dgm:pt>
    <dgm:pt modelId="{2B73FBCB-BFDF-46CB-BC32-F14228392E82}" type="pres">
      <dgm:prSet presAssocID="{C6915249-E5B4-4559-B032-80F55C7F7FC0}" presName="rootText" presStyleLbl="node2" presStyleIdx="0" presStyleCnt="3">
        <dgm:presLayoutVars>
          <dgm:chPref val="3"/>
        </dgm:presLayoutVars>
      </dgm:prSet>
      <dgm:spPr/>
    </dgm:pt>
    <dgm:pt modelId="{BDDDF20F-F6CF-4176-AF7E-CD4DADEB9CEF}" type="pres">
      <dgm:prSet presAssocID="{C6915249-E5B4-4559-B032-80F55C7F7FC0}" presName="rootConnector" presStyleLbl="node2" presStyleIdx="0" presStyleCnt="3"/>
      <dgm:spPr/>
    </dgm:pt>
    <dgm:pt modelId="{2F2CBD24-F168-41A1-805D-1AF71925CF38}" type="pres">
      <dgm:prSet presAssocID="{C6915249-E5B4-4559-B032-80F55C7F7FC0}" presName="hierChild4" presStyleCnt="0"/>
      <dgm:spPr/>
    </dgm:pt>
    <dgm:pt modelId="{A4C12A89-7348-4BAE-B741-F56981B6B5DC}" type="pres">
      <dgm:prSet presAssocID="{C6915249-E5B4-4559-B032-80F55C7F7FC0}" presName="hierChild5" presStyleCnt="0"/>
      <dgm:spPr/>
    </dgm:pt>
    <dgm:pt modelId="{61F3F763-4D97-4A20-8049-57B58B3591C3}" type="pres">
      <dgm:prSet presAssocID="{64700B4A-7A90-47FB-8740-4C2C5CFF5956}" presName="Name37" presStyleLbl="parChTrans1D2" presStyleIdx="1" presStyleCnt="5"/>
      <dgm:spPr/>
    </dgm:pt>
    <dgm:pt modelId="{64AB7A93-94C9-4621-BEAE-269A1EA06263}" type="pres">
      <dgm:prSet presAssocID="{484F4981-D031-4ABD-8F27-F898879E3DE2}" presName="hierRoot2" presStyleCnt="0">
        <dgm:presLayoutVars>
          <dgm:hierBranch val="init"/>
        </dgm:presLayoutVars>
      </dgm:prSet>
      <dgm:spPr/>
    </dgm:pt>
    <dgm:pt modelId="{44ABF7AA-94EE-4692-9D11-E00225868F17}" type="pres">
      <dgm:prSet presAssocID="{484F4981-D031-4ABD-8F27-F898879E3DE2}" presName="rootComposite" presStyleCnt="0"/>
      <dgm:spPr/>
    </dgm:pt>
    <dgm:pt modelId="{CF27E0EB-BF49-4913-9F1A-E9126B9F9D80}" type="pres">
      <dgm:prSet presAssocID="{484F4981-D031-4ABD-8F27-F898879E3DE2}" presName="rootText" presStyleLbl="node2" presStyleIdx="1" presStyleCnt="3">
        <dgm:presLayoutVars>
          <dgm:chPref val="3"/>
        </dgm:presLayoutVars>
      </dgm:prSet>
      <dgm:spPr/>
    </dgm:pt>
    <dgm:pt modelId="{4C50AFBE-5C43-4298-9B50-1C813FB8D8AF}" type="pres">
      <dgm:prSet presAssocID="{484F4981-D031-4ABD-8F27-F898879E3DE2}" presName="rootConnector" presStyleLbl="node2" presStyleIdx="1" presStyleCnt="3"/>
      <dgm:spPr/>
    </dgm:pt>
    <dgm:pt modelId="{08790F24-C121-401E-AE6D-BA5B5A9FA802}" type="pres">
      <dgm:prSet presAssocID="{484F4981-D031-4ABD-8F27-F898879E3DE2}" presName="hierChild4" presStyleCnt="0"/>
      <dgm:spPr/>
    </dgm:pt>
    <dgm:pt modelId="{D9A799A7-B046-4873-8489-549F05813E6D}" type="pres">
      <dgm:prSet presAssocID="{484F4981-D031-4ABD-8F27-F898879E3DE2}" presName="hierChild5" presStyleCnt="0"/>
      <dgm:spPr/>
    </dgm:pt>
    <dgm:pt modelId="{12C39542-D9BB-492D-B9FD-F880BFA783C5}" type="pres">
      <dgm:prSet presAssocID="{9A4F8402-F9FC-49CE-91F2-BFF04F7A4497}" presName="Name37" presStyleLbl="parChTrans1D2" presStyleIdx="2" presStyleCnt="5"/>
      <dgm:spPr/>
    </dgm:pt>
    <dgm:pt modelId="{1DCFEC60-FD45-4FB0-8D82-198F37A01A13}" type="pres">
      <dgm:prSet presAssocID="{8088DE3D-3ACE-42A4-B67A-1E645A8F9E08}" presName="hierRoot2" presStyleCnt="0">
        <dgm:presLayoutVars>
          <dgm:hierBranch val="init"/>
        </dgm:presLayoutVars>
      </dgm:prSet>
      <dgm:spPr/>
    </dgm:pt>
    <dgm:pt modelId="{CD29AA52-9FD1-4600-81C4-A7600861A24F}" type="pres">
      <dgm:prSet presAssocID="{8088DE3D-3ACE-42A4-B67A-1E645A8F9E08}" presName="rootComposite" presStyleCnt="0"/>
      <dgm:spPr/>
    </dgm:pt>
    <dgm:pt modelId="{B93B02FA-06A4-4000-8BEC-A847AD9F48EC}" type="pres">
      <dgm:prSet presAssocID="{8088DE3D-3ACE-42A4-B67A-1E645A8F9E08}" presName="rootText" presStyleLbl="node2" presStyleIdx="2" presStyleCnt="3">
        <dgm:presLayoutVars>
          <dgm:chPref val="3"/>
        </dgm:presLayoutVars>
      </dgm:prSet>
      <dgm:spPr/>
    </dgm:pt>
    <dgm:pt modelId="{79F91148-7FDE-4B71-A407-4E9AE5041F55}" type="pres">
      <dgm:prSet presAssocID="{8088DE3D-3ACE-42A4-B67A-1E645A8F9E08}" presName="rootConnector" presStyleLbl="node2" presStyleIdx="2" presStyleCnt="3"/>
      <dgm:spPr/>
    </dgm:pt>
    <dgm:pt modelId="{E1D33CCC-746B-4A09-BFE9-19D1C352C639}" type="pres">
      <dgm:prSet presAssocID="{8088DE3D-3ACE-42A4-B67A-1E645A8F9E08}" presName="hierChild4" presStyleCnt="0"/>
      <dgm:spPr/>
    </dgm:pt>
    <dgm:pt modelId="{57718D10-4ABD-4065-ADFC-55E0F6912693}" type="pres">
      <dgm:prSet presAssocID="{8088DE3D-3ACE-42A4-B67A-1E645A8F9E08}" presName="hierChild5" presStyleCnt="0"/>
      <dgm:spPr/>
    </dgm:pt>
    <dgm:pt modelId="{5AA4A6C7-6312-4DAD-8C50-9087C4443E1D}" type="pres">
      <dgm:prSet presAssocID="{3681E28E-8705-4FA3-9461-25E28FA22E66}" presName="hierChild3" presStyleCnt="0"/>
      <dgm:spPr/>
    </dgm:pt>
    <dgm:pt modelId="{EBDF37D4-6521-4102-92FA-EAD35D40A417}" type="pres">
      <dgm:prSet presAssocID="{A47B8F79-A966-4C3E-A18A-11BD041F84E2}" presName="Name111" presStyleLbl="parChTrans1D2" presStyleIdx="3" presStyleCnt="5"/>
      <dgm:spPr/>
    </dgm:pt>
    <dgm:pt modelId="{1D6BA44D-31C3-45BF-B1B7-F7D6E24B77B0}" type="pres">
      <dgm:prSet presAssocID="{96E267F4-D861-47A6-AD64-292F47736EA6}" presName="hierRoot3" presStyleCnt="0">
        <dgm:presLayoutVars>
          <dgm:hierBranch val="init"/>
        </dgm:presLayoutVars>
      </dgm:prSet>
      <dgm:spPr/>
    </dgm:pt>
    <dgm:pt modelId="{F5EB8039-5623-4CF7-AEFB-B5B0060B3139}" type="pres">
      <dgm:prSet presAssocID="{96E267F4-D861-47A6-AD64-292F47736EA6}" presName="rootComposite3" presStyleCnt="0"/>
      <dgm:spPr/>
    </dgm:pt>
    <dgm:pt modelId="{0B69A51F-03F3-443A-8A64-9B16DE70100F}" type="pres">
      <dgm:prSet presAssocID="{96E267F4-D861-47A6-AD64-292F47736EA6}" presName="rootText3" presStyleLbl="asst1" presStyleIdx="0" presStyleCnt="2" custScaleX="116553" custScaleY="105756" custLinFactY="-53292" custLinFactNeighborX="2041" custLinFactNeighborY="-100000">
        <dgm:presLayoutVars>
          <dgm:chPref val="3"/>
        </dgm:presLayoutVars>
      </dgm:prSet>
      <dgm:spPr/>
    </dgm:pt>
    <dgm:pt modelId="{F813466A-D941-4682-A291-CF107B165E9E}" type="pres">
      <dgm:prSet presAssocID="{96E267F4-D861-47A6-AD64-292F47736EA6}" presName="rootConnector3" presStyleLbl="asst1" presStyleIdx="0" presStyleCnt="2"/>
      <dgm:spPr/>
    </dgm:pt>
    <dgm:pt modelId="{6AEED657-AB56-4216-932E-897C7DDF7DD4}" type="pres">
      <dgm:prSet presAssocID="{96E267F4-D861-47A6-AD64-292F47736EA6}" presName="hierChild6" presStyleCnt="0"/>
      <dgm:spPr/>
    </dgm:pt>
    <dgm:pt modelId="{999954AA-4D71-444A-90A1-AEE1919C3AF1}" type="pres">
      <dgm:prSet presAssocID="{96E267F4-D861-47A6-AD64-292F47736EA6}" presName="hierChild7" presStyleCnt="0"/>
      <dgm:spPr/>
    </dgm:pt>
    <dgm:pt modelId="{6439E519-BBF1-4D03-AC1B-A3031FB9F7AC}" type="pres">
      <dgm:prSet presAssocID="{1ED39F70-992E-48AF-BA2A-2913A6C13522}" presName="Name111" presStyleLbl="parChTrans1D2" presStyleIdx="4" presStyleCnt="5"/>
      <dgm:spPr/>
    </dgm:pt>
    <dgm:pt modelId="{4BB63F6C-A435-405C-B285-FE24D24DCC4E}" type="pres">
      <dgm:prSet presAssocID="{1FFA86BF-A187-46B2-BD28-B6C526B3A82E}" presName="hierRoot3" presStyleCnt="0">
        <dgm:presLayoutVars>
          <dgm:hierBranch val="init"/>
        </dgm:presLayoutVars>
      </dgm:prSet>
      <dgm:spPr/>
    </dgm:pt>
    <dgm:pt modelId="{1DF6B76D-B21C-495E-82E8-D3B587A53931}" type="pres">
      <dgm:prSet presAssocID="{1FFA86BF-A187-46B2-BD28-B6C526B3A82E}" presName="rootComposite3" presStyleCnt="0"/>
      <dgm:spPr/>
    </dgm:pt>
    <dgm:pt modelId="{7749185E-72D1-4ADA-8FC1-1AEBA8A5224B}" type="pres">
      <dgm:prSet presAssocID="{1FFA86BF-A187-46B2-BD28-B6C526B3A82E}" presName="rootText3" presStyleLbl="asst1" presStyleIdx="1" presStyleCnt="2" custScaleX="119758" custScaleY="102357" custLinFactY="-52392" custLinFactNeighborX="-6870" custLinFactNeighborY="-100000">
        <dgm:presLayoutVars>
          <dgm:chPref val="3"/>
        </dgm:presLayoutVars>
      </dgm:prSet>
      <dgm:spPr/>
    </dgm:pt>
    <dgm:pt modelId="{00B396A4-0175-4382-8B48-1BBFE0C3B012}" type="pres">
      <dgm:prSet presAssocID="{1FFA86BF-A187-46B2-BD28-B6C526B3A82E}" presName="rootConnector3" presStyleLbl="asst1" presStyleIdx="1" presStyleCnt="2"/>
      <dgm:spPr/>
    </dgm:pt>
    <dgm:pt modelId="{5537B587-B1A2-4CED-90AB-8D3637DE02D0}" type="pres">
      <dgm:prSet presAssocID="{1FFA86BF-A187-46B2-BD28-B6C526B3A82E}" presName="hierChild6" presStyleCnt="0"/>
      <dgm:spPr/>
    </dgm:pt>
    <dgm:pt modelId="{F14150A1-9FF7-4B8A-818B-710CECC77A7D}" type="pres">
      <dgm:prSet presAssocID="{1FFA86BF-A187-46B2-BD28-B6C526B3A82E}" presName="hierChild7" presStyleCnt="0"/>
      <dgm:spPr/>
    </dgm:pt>
  </dgm:ptLst>
  <dgm:cxnLst>
    <dgm:cxn modelId="{15915814-4CDF-4677-B102-D4D109FDF081}" type="presOf" srcId="{64700B4A-7A90-47FB-8740-4C2C5CFF5956}" destId="{61F3F763-4D97-4A20-8049-57B58B3591C3}" srcOrd="0" destOrd="0" presId="urn:microsoft.com/office/officeart/2005/8/layout/orgChart1"/>
    <dgm:cxn modelId="{2326EA16-A7AB-48AC-B77D-25D3313F11FE}" srcId="{3681E28E-8705-4FA3-9461-25E28FA22E66}" destId="{484F4981-D031-4ABD-8F27-F898879E3DE2}" srcOrd="3" destOrd="0" parTransId="{64700B4A-7A90-47FB-8740-4C2C5CFF5956}" sibTransId="{87E18C48-4331-439E-8390-B5D0117A33F5}"/>
    <dgm:cxn modelId="{2E6D9F2C-2E72-44AF-9B74-1C1FFE789E71}" srcId="{3C5FF7FD-4843-4917-9F6C-AD3D58B15AC5}" destId="{3681E28E-8705-4FA3-9461-25E28FA22E66}" srcOrd="0" destOrd="0" parTransId="{FAA224C6-0690-4AB2-8F40-C4186022D6A2}" sibTransId="{56C366BD-F261-4D31-B744-81467D43BAB9}"/>
    <dgm:cxn modelId="{1916D52F-3137-4C0A-88D7-FB5782FAD7A7}" type="presOf" srcId="{C6915249-E5B4-4559-B032-80F55C7F7FC0}" destId="{BDDDF20F-F6CF-4176-AF7E-CD4DADEB9CEF}" srcOrd="1" destOrd="0" presId="urn:microsoft.com/office/officeart/2005/8/layout/orgChart1"/>
    <dgm:cxn modelId="{92C4585D-4FE3-4A1C-87F2-32E7138CFA57}" type="presOf" srcId="{8088DE3D-3ACE-42A4-B67A-1E645A8F9E08}" destId="{79F91148-7FDE-4B71-A407-4E9AE5041F55}" srcOrd="1" destOrd="0" presId="urn:microsoft.com/office/officeart/2005/8/layout/orgChart1"/>
    <dgm:cxn modelId="{B7CD6C5F-D735-423F-87CA-978397F02D1C}" type="presOf" srcId="{0920670D-6147-4D05-9246-04DB3E94E3D6}" destId="{2998B839-CE6A-458D-A42B-C1ED6957CF09}" srcOrd="0" destOrd="0" presId="urn:microsoft.com/office/officeart/2005/8/layout/orgChart1"/>
    <dgm:cxn modelId="{9D151D64-F410-4610-8C4D-B231154114D8}" type="presOf" srcId="{3681E28E-8705-4FA3-9461-25E28FA22E66}" destId="{BDD2C885-6B22-4213-BBFD-C45CA0537D25}" srcOrd="1" destOrd="0" presId="urn:microsoft.com/office/officeart/2005/8/layout/orgChart1"/>
    <dgm:cxn modelId="{B4952467-594C-49F5-84C3-EF017FD6A861}" type="presOf" srcId="{484F4981-D031-4ABD-8F27-F898879E3DE2}" destId="{4C50AFBE-5C43-4298-9B50-1C813FB8D8AF}" srcOrd="1" destOrd="0" presId="urn:microsoft.com/office/officeart/2005/8/layout/orgChart1"/>
    <dgm:cxn modelId="{92837F6A-FCF5-477E-B631-9D3E6C4B95AA}" type="presOf" srcId="{96E267F4-D861-47A6-AD64-292F47736EA6}" destId="{0B69A51F-03F3-443A-8A64-9B16DE70100F}" srcOrd="0" destOrd="0" presId="urn:microsoft.com/office/officeart/2005/8/layout/orgChart1"/>
    <dgm:cxn modelId="{FA660155-C325-4EFB-952C-A61F22342885}" type="presOf" srcId="{1FFA86BF-A187-46B2-BD28-B6C526B3A82E}" destId="{7749185E-72D1-4ADA-8FC1-1AEBA8A5224B}" srcOrd="0" destOrd="0" presId="urn:microsoft.com/office/officeart/2005/8/layout/orgChart1"/>
    <dgm:cxn modelId="{C5B16855-986C-4BF1-9792-9F8405433294}" srcId="{3681E28E-8705-4FA3-9461-25E28FA22E66}" destId="{8088DE3D-3ACE-42A4-B67A-1E645A8F9E08}" srcOrd="4" destOrd="0" parTransId="{9A4F8402-F9FC-49CE-91F2-BFF04F7A4497}" sibTransId="{97284BF7-48D4-436D-835D-800898DFD9F3}"/>
    <dgm:cxn modelId="{AF49E076-F5A0-4739-AA37-6543B4BB646D}" type="presOf" srcId="{9A4F8402-F9FC-49CE-91F2-BFF04F7A4497}" destId="{12C39542-D9BB-492D-B9FD-F880BFA783C5}" srcOrd="0" destOrd="0" presId="urn:microsoft.com/office/officeart/2005/8/layout/orgChart1"/>
    <dgm:cxn modelId="{7FDA5357-43F2-4494-82C8-810AD1088822}" type="presOf" srcId="{1ED39F70-992E-48AF-BA2A-2913A6C13522}" destId="{6439E519-BBF1-4D03-AC1B-A3031FB9F7AC}" srcOrd="0" destOrd="0" presId="urn:microsoft.com/office/officeart/2005/8/layout/orgChart1"/>
    <dgm:cxn modelId="{9D630F58-3AAD-4982-9884-45FAA7D39B13}" type="presOf" srcId="{484F4981-D031-4ABD-8F27-F898879E3DE2}" destId="{CF27E0EB-BF49-4913-9F1A-E9126B9F9D80}" srcOrd="0" destOrd="0" presId="urn:microsoft.com/office/officeart/2005/8/layout/orgChart1"/>
    <dgm:cxn modelId="{53044F80-1E48-46F8-89A0-A95946600CC1}" type="presOf" srcId="{A47B8F79-A966-4C3E-A18A-11BD041F84E2}" destId="{EBDF37D4-6521-4102-92FA-EAD35D40A417}" srcOrd="0" destOrd="0" presId="urn:microsoft.com/office/officeart/2005/8/layout/orgChart1"/>
    <dgm:cxn modelId="{D93FDD88-9BDA-404F-BD42-DB4454A469B8}" type="presOf" srcId="{3C5FF7FD-4843-4917-9F6C-AD3D58B15AC5}" destId="{683230D2-78D1-44CF-BA93-1DF2650AF984}" srcOrd="0" destOrd="0" presId="urn:microsoft.com/office/officeart/2005/8/layout/orgChart1"/>
    <dgm:cxn modelId="{56AAEB92-0772-42A2-B2D8-2E3DBFDCDF06}" srcId="{3681E28E-8705-4FA3-9461-25E28FA22E66}" destId="{C6915249-E5B4-4559-B032-80F55C7F7FC0}" srcOrd="2" destOrd="0" parTransId="{0920670D-6147-4D05-9246-04DB3E94E3D6}" sibTransId="{DD789F56-9732-4897-ADC2-4567EDAF12F3}"/>
    <dgm:cxn modelId="{E697E1A3-867D-426D-B135-F0C1F879560B}" type="presOf" srcId="{8088DE3D-3ACE-42A4-B67A-1E645A8F9E08}" destId="{B93B02FA-06A4-4000-8BEC-A847AD9F48EC}" srcOrd="0" destOrd="0" presId="urn:microsoft.com/office/officeart/2005/8/layout/orgChart1"/>
    <dgm:cxn modelId="{2C3ABAA9-5886-49E7-8B11-CBCD7F377AEE}" type="presOf" srcId="{C6915249-E5B4-4559-B032-80F55C7F7FC0}" destId="{2B73FBCB-BFDF-46CB-BC32-F14228392E82}" srcOrd="0" destOrd="0" presId="urn:microsoft.com/office/officeart/2005/8/layout/orgChart1"/>
    <dgm:cxn modelId="{3E5447B3-A2EA-40CA-A3B9-214D974B49C8}" type="presOf" srcId="{3681E28E-8705-4FA3-9461-25E28FA22E66}" destId="{6125EA1B-FD01-446F-B67C-C7D21A3CB065}" srcOrd="0" destOrd="0" presId="urn:microsoft.com/office/officeart/2005/8/layout/orgChart1"/>
    <dgm:cxn modelId="{6CA6F7B6-2DAE-43DD-91B6-1D6A2FA3019D}" srcId="{3681E28E-8705-4FA3-9461-25E28FA22E66}" destId="{1FFA86BF-A187-46B2-BD28-B6C526B3A82E}" srcOrd="1" destOrd="0" parTransId="{1ED39F70-992E-48AF-BA2A-2913A6C13522}" sibTransId="{5B8EC327-8A55-43EA-A52E-1578D9F573F6}"/>
    <dgm:cxn modelId="{AE2E72D0-C4B6-4962-ADE9-A95784E737F4}" type="presOf" srcId="{96E267F4-D861-47A6-AD64-292F47736EA6}" destId="{F813466A-D941-4682-A291-CF107B165E9E}" srcOrd="1" destOrd="0" presId="urn:microsoft.com/office/officeart/2005/8/layout/orgChart1"/>
    <dgm:cxn modelId="{B5ED1AE1-FBC7-4111-827B-F8413404D0F7}" type="presOf" srcId="{1FFA86BF-A187-46B2-BD28-B6C526B3A82E}" destId="{00B396A4-0175-4382-8B48-1BBFE0C3B012}" srcOrd="1" destOrd="0" presId="urn:microsoft.com/office/officeart/2005/8/layout/orgChart1"/>
    <dgm:cxn modelId="{8A4269EC-CA7B-4238-BB74-A01E63214562}" srcId="{3681E28E-8705-4FA3-9461-25E28FA22E66}" destId="{96E267F4-D861-47A6-AD64-292F47736EA6}" srcOrd="0" destOrd="0" parTransId="{A47B8F79-A966-4C3E-A18A-11BD041F84E2}" sibTransId="{814C86CE-12BE-458B-873E-09A009986AC7}"/>
    <dgm:cxn modelId="{102E944A-0662-4AFF-BC30-D5D47EB1101A}" type="presParOf" srcId="{683230D2-78D1-44CF-BA93-1DF2650AF984}" destId="{19CF0D6A-F6C2-4515-AF7D-305A00BDA864}" srcOrd="0" destOrd="0" presId="urn:microsoft.com/office/officeart/2005/8/layout/orgChart1"/>
    <dgm:cxn modelId="{6C9B8321-DBAA-4F1C-9EA5-720C837713BF}" type="presParOf" srcId="{19CF0D6A-F6C2-4515-AF7D-305A00BDA864}" destId="{036ADF13-F33F-4784-BC06-DC8DD7B313C1}" srcOrd="0" destOrd="0" presId="urn:microsoft.com/office/officeart/2005/8/layout/orgChart1"/>
    <dgm:cxn modelId="{0C043F96-8973-4188-80F4-4337558A0E8B}" type="presParOf" srcId="{036ADF13-F33F-4784-BC06-DC8DD7B313C1}" destId="{6125EA1B-FD01-446F-B67C-C7D21A3CB065}" srcOrd="0" destOrd="0" presId="urn:microsoft.com/office/officeart/2005/8/layout/orgChart1"/>
    <dgm:cxn modelId="{ABF0BBD4-BFCF-4B69-B239-ADCDF90A7C81}" type="presParOf" srcId="{036ADF13-F33F-4784-BC06-DC8DD7B313C1}" destId="{BDD2C885-6B22-4213-BBFD-C45CA0537D25}" srcOrd="1" destOrd="0" presId="urn:microsoft.com/office/officeart/2005/8/layout/orgChart1"/>
    <dgm:cxn modelId="{64F3CDB6-58F4-425A-A8D5-08188DFC820C}" type="presParOf" srcId="{19CF0D6A-F6C2-4515-AF7D-305A00BDA864}" destId="{D757EBEE-5881-491C-B809-574AA8D41F50}" srcOrd="1" destOrd="0" presId="urn:microsoft.com/office/officeart/2005/8/layout/orgChart1"/>
    <dgm:cxn modelId="{BE6FE1A8-CB82-4B45-8A25-641C6B0BDBA7}" type="presParOf" srcId="{D757EBEE-5881-491C-B809-574AA8D41F50}" destId="{2998B839-CE6A-458D-A42B-C1ED6957CF09}" srcOrd="0" destOrd="0" presId="urn:microsoft.com/office/officeart/2005/8/layout/orgChart1"/>
    <dgm:cxn modelId="{49F1915B-0E63-4280-98ED-B5D40090394F}" type="presParOf" srcId="{D757EBEE-5881-491C-B809-574AA8D41F50}" destId="{C4CC999F-B639-45EC-832E-5BC0DFD70595}" srcOrd="1" destOrd="0" presId="urn:microsoft.com/office/officeart/2005/8/layout/orgChart1"/>
    <dgm:cxn modelId="{EAEB7D5C-8667-4E32-942E-13C30F013F34}" type="presParOf" srcId="{C4CC999F-B639-45EC-832E-5BC0DFD70595}" destId="{0B6BB6CC-DC50-4CA0-8A85-B16C936980A8}" srcOrd="0" destOrd="0" presId="urn:microsoft.com/office/officeart/2005/8/layout/orgChart1"/>
    <dgm:cxn modelId="{2F416243-BF47-4733-ACF4-06D1F04C8959}" type="presParOf" srcId="{0B6BB6CC-DC50-4CA0-8A85-B16C936980A8}" destId="{2B73FBCB-BFDF-46CB-BC32-F14228392E82}" srcOrd="0" destOrd="0" presId="urn:microsoft.com/office/officeart/2005/8/layout/orgChart1"/>
    <dgm:cxn modelId="{C3AA9E78-FF8A-40D1-BC3F-A6ABAAA15620}" type="presParOf" srcId="{0B6BB6CC-DC50-4CA0-8A85-B16C936980A8}" destId="{BDDDF20F-F6CF-4176-AF7E-CD4DADEB9CEF}" srcOrd="1" destOrd="0" presId="urn:microsoft.com/office/officeart/2005/8/layout/orgChart1"/>
    <dgm:cxn modelId="{6246AB02-A9CE-493D-AB36-8C8927E2FB77}" type="presParOf" srcId="{C4CC999F-B639-45EC-832E-5BC0DFD70595}" destId="{2F2CBD24-F168-41A1-805D-1AF71925CF38}" srcOrd="1" destOrd="0" presId="urn:microsoft.com/office/officeart/2005/8/layout/orgChart1"/>
    <dgm:cxn modelId="{D27CD39C-C625-4EF2-A2DB-845A3C21B1B3}" type="presParOf" srcId="{C4CC999F-B639-45EC-832E-5BC0DFD70595}" destId="{A4C12A89-7348-4BAE-B741-F56981B6B5DC}" srcOrd="2" destOrd="0" presId="urn:microsoft.com/office/officeart/2005/8/layout/orgChart1"/>
    <dgm:cxn modelId="{D3BE82E4-2F86-445F-9795-53219BB54660}" type="presParOf" srcId="{D757EBEE-5881-491C-B809-574AA8D41F50}" destId="{61F3F763-4D97-4A20-8049-57B58B3591C3}" srcOrd="2" destOrd="0" presId="urn:microsoft.com/office/officeart/2005/8/layout/orgChart1"/>
    <dgm:cxn modelId="{84520405-DD61-445D-A850-C1501C44B2A5}" type="presParOf" srcId="{D757EBEE-5881-491C-B809-574AA8D41F50}" destId="{64AB7A93-94C9-4621-BEAE-269A1EA06263}" srcOrd="3" destOrd="0" presId="urn:microsoft.com/office/officeart/2005/8/layout/orgChart1"/>
    <dgm:cxn modelId="{F496BE82-173A-492A-B65D-9CB7100C1615}" type="presParOf" srcId="{64AB7A93-94C9-4621-BEAE-269A1EA06263}" destId="{44ABF7AA-94EE-4692-9D11-E00225868F17}" srcOrd="0" destOrd="0" presId="urn:microsoft.com/office/officeart/2005/8/layout/orgChart1"/>
    <dgm:cxn modelId="{9490F7CD-677E-4AD1-9137-2D2EC97E2F79}" type="presParOf" srcId="{44ABF7AA-94EE-4692-9D11-E00225868F17}" destId="{CF27E0EB-BF49-4913-9F1A-E9126B9F9D80}" srcOrd="0" destOrd="0" presId="urn:microsoft.com/office/officeart/2005/8/layout/orgChart1"/>
    <dgm:cxn modelId="{534EB4A5-86E7-407E-8E19-7485C8E778C3}" type="presParOf" srcId="{44ABF7AA-94EE-4692-9D11-E00225868F17}" destId="{4C50AFBE-5C43-4298-9B50-1C813FB8D8AF}" srcOrd="1" destOrd="0" presId="urn:microsoft.com/office/officeart/2005/8/layout/orgChart1"/>
    <dgm:cxn modelId="{063480F5-40D6-467F-A523-D359E7E7A902}" type="presParOf" srcId="{64AB7A93-94C9-4621-BEAE-269A1EA06263}" destId="{08790F24-C121-401E-AE6D-BA5B5A9FA802}" srcOrd="1" destOrd="0" presId="urn:microsoft.com/office/officeart/2005/8/layout/orgChart1"/>
    <dgm:cxn modelId="{6A8B49BF-A3A4-4E9A-96AF-3C595574378C}" type="presParOf" srcId="{64AB7A93-94C9-4621-BEAE-269A1EA06263}" destId="{D9A799A7-B046-4873-8489-549F05813E6D}" srcOrd="2" destOrd="0" presId="urn:microsoft.com/office/officeart/2005/8/layout/orgChart1"/>
    <dgm:cxn modelId="{3B3139F4-9ED8-4E97-A864-E72840D0E1AF}" type="presParOf" srcId="{D757EBEE-5881-491C-B809-574AA8D41F50}" destId="{12C39542-D9BB-492D-B9FD-F880BFA783C5}" srcOrd="4" destOrd="0" presId="urn:microsoft.com/office/officeart/2005/8/layout/orgChart1"/>
    <dgm:cxn modelId="{D2C5CC22-ECE0-4455-BEF2-3F867A50FF94}" type="presParOf" srcId="{D757EBEE-5881-491C-B809-574AA8D41F50}" destId="{1DCFEC60-FD45-4FB0-8D82-198F37A01A13}" srcOrd="5" destOrd="0" presId="urn:microsoft.com/office/officeart/2005/8/layout/orgChart1"/>
    <dgm:cxn modelId="{65901912-4722-4F9D-8CA5-3D195C2A152F}" type="presParOf" srcId="{1DCFEC60-FD45-4FB0-8D82-198F37A01A13}" destId="{CD29AA52-9FD1-4600-81C4-A7600861A24F}" srcOrd="0" destOrd="0" presId="urn:microsoft.com/office/officeart/2005/8/layout/orgChart1"/>
    <dgm:cxn modelId="{59E3120A-6B3E-4839-BFBA-58E76AAEB58B}" type="presParOf" srcId="{CD29AA52-9FD1-4600-81C4-A7600861A24F}" destId="{B93B02FA-06A4-4000-8BEC-A847AD9F48EC}" srcOrd="0" destOrd="0" presId="urn:microsoft.com/office/officeart/2005/8/layout/orgChart1"/>
    <dgm:cxn modelId="{A0DC9CCA-B8D9-4F94-AB4B-B271D7D5659D}" type="presParOf" srcId="{CD29AA52-9FD1-4600-81C4-A7600861A24F}" destId="{79F91148-7FDE-4B71-A407-4E9AE5041F55}" srcOrd="1" destOrd="0" presId="urn:microsoft.com/office/officeart/2005/8/layout/orgChart1"/>
    <dgm:cxn modelId="{6FA96E57-7215-43AB-9DA8-8C55418758B1}" type="presParOf" srcId="{1DCFEC60-FD45-4FB0-8D82-198F37A01A13}" destId="{E1D33CCC-746B-4A09-BFE9-19D1C352C639}" srcOrd="1" destOrd="0" presId="urn:microsoft.com/office/officeart/2005/8/layout/orgChart1"/>
    <dgm:cxn modelId="{8142435B-5686-448B-9E72-E25DC0D7118C}" type="presParOf" srcId="{1DCFEC60-FD45-4FB0-8D82-198F37A01A13}" destId="{57718D10-4ABD-4065-ADFC-55E0F6912693}" srcOrd="2" destOrd="0" presId="urn:microsoft.com/office/officeart/2005/8/layout/orgChart1"/>
    <dgm:cxn modelId="{3132ABAF-8247-4F77-89FA-836261F9336B}" type="presParOf" srcId="{19CF0D6A-F6C2-4515-AF7D-305A00BDA864}" destId="{5AA4A6C7-6312-4DAD-8C50-9087C4443E1D}" srcOrd="2" destOrd="0" presId="urn:microsoft.com/office/officeart/2005/8/layout/orgChart1"/>
    <dgm:cxn modelId="{EE828C8B-A762-4C5C-BC75-576E7F01C0ED}" type="presParOf" srcId="{5AA4A6C7-6312-4DAD-8C50-9087C4443E1D}" destId="{EBDF37D4-6521-4102-92FA-EAD35D40A417}" srcOrd="0" destOrd="0" presId="urn:microsoft.com/office/officeart/2005/8/layout/orgChart1"/>
    <dgm:cxn modelId="{8D81D606-78A9-40E9-801F-F6DACF4F25B8}" type="presParOf" srcId="{5AA4A6C7-6312-4DAD-8C50-9087C4443E1D}" destId="{1D6BA44D-31C3-45BF-B1B7-F7D6E24B77B0}" srcOrd="1" destOrd="0" presId="urn:microsoft.com/office/officeart/2005/8/layout/orgChart1"/>
    <dgm:cxn modelId="{9C75FF7B-F43F-4CC2-9647-DBEF9CE7736F}" type="presParOf" srcId="{1D6BA44D-31C3-45BF-B1B7-F7D6E24B77B0}" destId="{F5EB8039-5623-4CF7-AEFB-B5B0060B3139}" srcOrd="0" destOrd="0" presId="urn:microsoft.com/office/officeart/2005/8/layout/orgChart1"/>
    <dgm:cxn modelId="{52321347-4FBA-4BB3-8958-613D440304B3}" type="presParOf" srcId="{F5EB8039-5623-4CF7-AEFB-B5B0060B3139}" destId="{0B69A51F-03F3-443A-8A64-9B16DE70100F}" srcOrd="0" destOrd="0" presId="urn:microsoft.com/office/officeart/2005/8/layout/orgChart1"/>
    <dgm:cxn modelId="{C74404DC-F66D-4AA0-A249-4A4EC8F0EA80}" type="presParOf" srcId="{F5EB8039-5623-4CF7-AEFB-B5B0060B3139}" destId="{F813466A-D941-4682-A291-CF107B165E9E}" srcOrd="1" destOrd="0" presId="urn:microsoft.com/office/officeart/2005/8/layout/orgChart1"/>
    <dgm:cxn modelId="{82A8DCE2-572B-4143-96FE-82E3DD08A796}" type="presParOf" srcId="{1D6BA44D-31C3-45BF-B1B7-F7D6E24B77B0}" destId="{6AEED657-AB56-4216-932E-897C7DDF7DD4}" srcOrd="1" destOrd="0" presId="urn:microsoft.com/office/officeart/2005/8/layout/orgChart1"/>
    <dgm:cxn modelId="{60D9DA76-6439-428C-BDD3-C759F760E22E}" type="presParOf" srcId="{1D6BA44D-31C3-45BF-B1B7-F7D6E24B77B0}" destId="{999954AA-4D71-444A-90A1-AEE1919C3AF1}" srcOrd="2" destOrd="0" presId="urn:microsoft.com/office/officeart/2005/8/layout/orgChart1"/>
    <dgm:cxn modelId="{936C4412-323E-400C-814A-37E67917C38C}" type="presParOf" srcId="{5AA4A6C7-6312-4DAD-8C50-9087C4443E1D}" destId="{6439E519-BBF1-4D03-AC1B-A3031FB9F7AC}" srcOrd="2" destOrd="0" presId="urn:microsoft.com/office/officeart/2005/8/layout/orgChart1"/>
    <dgm:cxn modelId="{08BCF89C-3CB7-4356-B6BC-10089CB74585}" type="presParOf" srcId="{5AA4A6C7-6312-4DAD-8C50-9087C4443E1D}" destId="{4BB63F6C-A435-405C-B285-FE24D24DCC4E}" srcOrd="3" destOrd="0" presId="urn:microsoft.com/office/officeart/2005/8/layout/orgChart1"/>
    <dgm:cxn modelId="{CC148A6A-CF85-4724-95CF-B94CF187B497}" type="presParOf" srcId="{4BB63F6C-A435-405C-B285-FE24D24DCC4E}" destId="{1DF6B76D-B21C-495E-82E8-D3B587A53931}" srcOrd="0" destOrd="0" presId="urn:microsoft.com/office/officeart/2005/8/layout/orgChart1"/>
    <dgm:cxn modelId="{6CB4ED4F-3093-4609-9361-D5E4490FE414}" type="presParOf" srcId="{1DF6B76D-B21C-495E-82E8-D3B587A53931}" destId="{7749185E-72D1-4ADA-8FC1-1AEBA8A5224B}" srcOrd="0" destOrd="0" presId="urn:microsoft.com/office/officeart/2005/8/layout/orgChart1"/>
    <dgm:cxn modelId="{7779B43A-911A-4115-AB3B-02AD5B23A1D5}" type="presParOf" srcId="{1DF6B76D-B21C-495E-82E8-D3B587A53931}" destId="{00B396A4-0175-4382-8B48-1BBFE0C3B012}" srcOrd="1" destOrd="0" presId="urn:microsoft.com/office/officeart/2005/8/layout/orgChart1"/>
    <dgm:cxn modelId="{A8A3C5B4-CC29-411F-844D-CE2D57C3483F}" type="presParOf" srcId="{4BB63F6C-A435-405C-B285-FE24D24DCC4E}" destId="{5537B587-B1A2-4CED-90AB-8D3637DE02D0}" srcOrd="1" destOrd="0" presId="urn:microsoft.com/office/officeart/2005/8/layout/orgChart1"/>
    <dgm:cxn modelId="{B72C55B3-4CEA-47D7-9FE2-BDF850C2D1A7}" type="presParOf" srcId="{4BB63F6C-A435-405C-B285-FE24D24DCC4E}" destId="{F14150A1-9FF7-4B8A-818B-710CECC77A7D}"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A14748-8F06-4C28-9F61-FDEDED8855F7}">
      <dsp:nvSpPr>
        <dsp:cNvPr id="0" name=""/>
        <dsp:cNvSpPr/>
      </dsp:nvSpPr>
      <dsp:spPr>
        <a:xfrm>
          <a:off x="3407048" y="556430"/>
          <a:ext cx="801748" cy="1590165"/>
        </a:xfrm>
        <a:custGeom>
          <a:avLst/>
          <a:gdLst/>
          <a:ahLst/>
          <a:cxnLst/>
          <a:rect l="0" t="0" r="0" b="0"/>
          <a:pathLst>
            <a:path>
              <a:moveTo>
                <a:pt x="801748" y="0"/>
              </a:moveTo>
              <a:lnTo>
                <a:pt x="801748" y="1590165"/>
              </a:lnTo>
              <a:lnTo>
                <a:pt x="0" y="1590165"/>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B13CE01-97B9-46D3-A025-F84BCBFDAA3D}">
      <dsp:nvSpPr>
        <dsp:cNvPr id="0" name=""/>
        <dsp:cNvSpPr/>
      </dsp:nvSpPr>
      <dsp:spPr>
        <a:xfrm>
          <a:off x="4208797" y="556430"/>
          <a:ext cx="382656" cy="1598622"/>
        </a:xfrm>
        <a:custGeom>
          <a:avLst/>
          <a:gdLst/>
          <a:ahLst/>
          <a:cxnLst/>
          <a:rect l="0" t="0" r="0" b="0"/>
          <a:pathLst>
            <a:path>
              <a:moveTo>
                <a:pt x="0" y="0"/>
              </a:moveTo>
              <a:lnTo>
                <a:pt x="0" y="1598622"/>
              </a:lnTo>
              <a:lnTo>
                <a:pt x="382656" y="1598622"/>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2EA27D9-E4EA-47DF-BC75-27C955CFEAE1}">
      <dsp:nvSpPr>
        <dsp:cNvPr id="0" name=""/>
        <dsp:cNvSpPr/>
      </dsp:nvSpPr>
      <dsp:spPr>
        <a:xfrm>
          <a:off x="4208797" y="556430"/>
          <a:ext cx="2980571" cy="2720186"/>
        </a:xfrm>
        <a:custGeom>
          <a:avLst/>
          <a:gdLst/>
          <a:ahLst/>
          <a:cxnLst/>
          <a:rect l="0" t="0" r="0" b="0"/>
          <a:pathLst>
            <a:path>
              <a:moveTo>
                <a:pt x="0" y="0"/>
              </a:moveTo>
              <a:lnTo>
                <a:pt x="0" y="2461685"/>
              </a:lnTo>
              <a:lnTo>
                <a:pt x="2980571" y="2461685"/>
              </a:lnTo>
              <a:lnTo>
                <a:pt x="2980571" y="2720186"/>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6AAB31D-55BC-4247-8D99-DB7D976580D3}">
      <dsp:nvSpPr>
        <dsp:cNvPr id="0" name=""/>
        <dsp:cNvSpPr/>
      </dsp:nvSpPr>
      <dsp:spPr>
        <a:xfrm>
          <a:off x="4163077" y="556430"/>
          <a:ext cx="91440" cy="2720186"/>
        </a:xfrm>
        <a:custGeom>
          <a:avLst/>
          <a:gdLst/>
          <a:ahLst/>
          <a:cxnLst/>
          <a:rect l="0" t="0" r="0" b="0"/>
          <a:pathLst>
            <a:path>
              <a:moveTo>
                <a:pt x="45720" y="0"/>
              </a:moveTo>
              <a:lnTo>
                <a:pt x="45720" y="2461685"/>
              </a:lnTo>
              <a:lnTo>
                <a:pt x="47369" y="2461685"/>
              </a:lnTo>
              <a:lnTo>
                <a:pt x="47369" y="2720186"/>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181FFB9-CD46-46A2-8B1D-12EA41A37DB6}">
      <dsp:nvSpPr>
        <dsp:cNvPr id="0" name=""/>
        <dsp:cNvSpPr/>
      </dsp:nvSpPr>
      <dsp:spPr>
        <a:xfrm>
          <a:off x="1231524" y="556430"/>
          <a:ext cx="2977272" cy="2720186"/>
        </a:xfrm>
        <a:custGeom>
          <a:avLst/>
          <a:gdLst/>
          <a:ahLst/>
          <a:cxnLst/>
          <a:rect l="0" t="0" r="0" b="0"/>
          <a:pathLst>
            <a:path>
              <a:moveTo>
                <a:pt x="2977272" y="0"/>
              </a:moveTo>
              <a:lnTo>
                <a:pt x="2977272" y="2461685"/>
              </a:lnTo>
              <a:lnTo>
                <a:pt x="0" y="2461685"/>
              </a:lnTo>
              <a:lnTo>
                <a:pt x="0" y="2720186"/>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A682A46-C5D7-4AEF-9F3C-731A3EAD3CB7}">
      <dsp:nvSpPr>
        <dsp:cNvPr id="0" name=""/>
        <dsp:cNvSpPr/>
      </dsp:nvSpPr>
      <dsp:spPr>
        <a:xfrm>
          <a:off x="3349501" y="7115"/>
          <a:ext cx="1718591" cy="549315"/>
        </a:xfrm>
        <a:prstGeom prst="rect">
          <a:avLst/>
        </a:prstGeom>
        <a:solidFill>
          <a:srgbClr val="00B05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US" sz="1700" kern="1200" dirty="0"/>
            <a:t>GEF</a:t>
          </a:r>
        </a:p>
      </dsp:txBody>
      <dsp:txXfrm>
        <a:off x="3349501" y="7115"/>
        <a:ext cx="1718591" cy="549315"/>
      </dsp:txXfrm>
    </dsp:sp>
    <dsp:sp modelId="{FF15682E-8A1B-4B17-AB2D-21D089C5A487}">
      <dsp:nvSpPr>
        <dsp:cNvPr id="0" name=""/>
        <dsp:cNvSpPr/>
      </dsp:nvSpPr>
      <dsp:spPr>
        <a:xfrm>
          <a:off x="565" y="3276617"/>
          <a:ext cx="2461919" cy="1230959"/>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US" sz="1700" kern="1200" dirty="0"/>
            <a:t>SGP Country </a:t>
          </a:r>
          <a:r>
            <a:rPr lang="en-US" sz="1700" kern="1200" dirty="0" err="1"/>
            <a:t>Programme</a:t>
          </a:r>
          <a:r>
            <a:rPr lang="en-US" sz="1700" kern="1200" dirty="0"/>
            <a:t> </a:t>
          </a:r>
        </a:p>
      </dsp:txBody>
      <dsp:txXfrm>
        <a:off x="565" y="3276617"/>
        <a:ext cx="2461919" cy="1230959"/>
      </dsp:txXfrm>
    </dsp:sp>
    <dsp:sp modelId="{BD7F8A31-A5ED-44CF-BE6B-15D07B2B9F34}">
      <dsp:nvSpPr>
        <dsp:cNvPr id="0" name=""/>
        <dsp:cNvSpPr/>
      </dsp:nvSpPr>
      <dsp:spPr>
        <a:xfrm>
          <a:off x="2979487" y="3276617"/>
          <a:ext cx="2461919" cy="1230959"/>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US" sz="1700" kern="1200" dirty="0"/>
            <a:t>SGP Country </a:t>
          </a:r>
          <a:r>
            <a:rPr lang="en-US" sz="1700" kern="1200" dirty="0" err="1"/>
            <a:t>Programme</a:t>
          </a:r>
          <a:endParaRPr lang="en-US" sz="1700" kern="1200" dirty="0"/>
        </a:p>
      </dsp:txBody>
      <dsp:txXfrm>
        <a:off x="2979487" y="3276617"/>
        <a:ext cx="2461919" cy="1230959"/>
      </dsp:txXfrm>
    </dsp:sp>
    <dsp:sp modelId="{47550D98-70D5-46C9-A4B4-19C40364DE4D}">
      <dsp:nvSpPr>
        <dsp:cNvPr id="0" name=""/>
        <dsp:cNvSpPr/>
      </dsp:nvSpPr>
      <dsp:spPr>
        <a:xfrm>
          <a:off x="5958409" y="3276617"/>
          <a:ext cx="2461919" cy="1230959"/>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US" sz="1700" kern="1200" dirty="0"/>
            <a:t>SGP Country </a:t>
          </a:r>
          <a:r>
            <a:rPr lang="en-US" sz="1700" kern="1200" dirty="0" err="1"/>
            <a:t>Programme</a:t>
          </a:r>
          <a:endParaRPr lang="en-US" sz="1700" kern="1200" dirty="0"/>
        </a:p>
      </dsp:txBody>
      <dsp:txXfrm>
        <a:off x="5958409" y="3276617"/>
        <a:ext cx="2461919" cy="1230959"/>
      </dsp:txXfrm>
    </dsp:sp>
    <dsp:sp modelId="{C71F4CDD-CC2E-49EE-AD6E-BC8D523546BF}">
      <dsp:nvSpPr>
        <dsp:cNvPr id="0" name=""/>
        <dsp:cNvSpPr/>
      </dsp:nvSpPr>
      <dsp:spPr>
        <a:xfrm>
          <a:off x="4591453" y="1531116"/>
          <a:ext cx="3520962" cy="1247872"/>
        </a:xfrm>
        <a:prstGeom prst="rect">
          <a:avLst/>
        </a:prstGeom>
        <a:solidFill>
          <a:schemeClr val="accent2">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US" sz="1700" kern="1200" dirty="0"/>
            <a:t>SGP Central </a:t>
          </a:r>
          <a:r>
            <a:rPr lang="en-US" sz="1700" kern="1200" dirty="0" err="1"/>
            <a:t>Programme</a:t>
          </a:r>
          <a:r>
            <a:rPr lang="en-US" sz="1700" kern="1200" dirty="0"/>
            <a:t> </a:t>
          </a:r>
          <a:r>
            <a:rPr lang="en-US" sz="1700" kern="1200" dirty="0" err="1"/>
            <a:t>Mgmt</a:t>
          </a:r>
          <a:r>
            <a:rPr lang="en-US" sz="1700" kern="1200" dirty="0"/>
            <a:t> Team</a:t>
          </a:r>
        </a:p>
        <a:p>
          <a:pPr marL="0" lvl="0" indent="0" algn="ctr" defTabSz="755650">
            <a:lnSpc>
              <a:spcPct val="90000"/>
            </a:lnSpc>
            <a:spcBef>
              <a:spcPct val="0"/>
            </a:spcBef>
            <a:spcAft>
              <a:spcPct val="35000"/>
            </a:spcAft>
            <a:buNone/>
          </a:pPr>
          <a:r>
            <a:rPr lang="en-US" sz="1700" kern="1200" dirty="0">
              <a:solidFill>
                <a:schemeClr val="bg2">
                  <a:lumMod val="40000"/>
                  <a:lumOff val="60000"/>
                </a:schemeClr>
              </a:solidFill>
            </a:rPr>
            <a:t>(</a:t>
          </a:r>
          <a:r>
            <a:rPr lang="en-US" sz="1700" kern="1200" dirty="0" err="1">
              <a:solidFill>
                <a:schemeClr val="bg2">
                  <a:lumMod val="40000"/>
                  <a:lumOff val="60000"/>
                </a:schemeClr>
              </a:solidFill>
              <a:highlight>
                <a:srgbClr val="800000"/>
              </a:highlight>
            </a:rPr>
            <a:t>P</a:t>
          </a:r>
          <a:r>
            <a:rPr lang="en-US" sz="1700" kern="1200" dirty="0" err="1">
              <a:solidFill>
                <a:schemeClr val="bg2">
                  <a:lumMod val="40000"/>
                  <a:lumOff val="60000"/>
                </a:schemeClr>
              </a:solidFill>
            </a:rPr>
            <a:t>rogramme</a:t>
          </a:r>
          <a:r>
            <a:rPr lang="en-US" sz="1700" kern="1200" dirty="0">
              <a:solidFill>
                <a:schemeClr val="bg2">
                  <a:lumMod val="40000"/>
                  <a:lumOff val="60000"/>
                </a:schemeClr>
              </a:solidFill>
            </a:rPr>
            <a:t> </a:t>
          </a:r>
          <a:r>
            <a:rPr lang="en-US" sz="1700" kern="1200" dirty="0" err="1">
              <a:solidFill>
                <a:schemeClr val="bg2">
                  <a:lumMod val="40000"/>
                  <a:lumOff val="60000"/>
                </a:schemeClr>
              </a:solidFill>
            </a:rPr>
            <a:t>Mgmt</a:t>
          </a:r>
          <a:r>
            <a:rPr lang="en-US" sz="1700" kern="1200" dirty="0">
              <a:solidFill>
                <a:schemeClr val="bg2">
                  <a:lumMod val="40000"/>
                  <a:lumOff val="60000"/>
                </a:schemeClr>
              </a:solidFill>
            </a:rPr>
            <a:t>)</a:t>
          </a:r>
        </a:p>
        <a:p>
          <a:pPr marL="0" lvl="0" indent="0" algn="ctr" defTabSz="755650">
            <a:lnSpc>
              <a:spcPct val="90000"/>
            </a:lnSpc>
            <a:spcBef>
              <a:spcPct val="0"/>
            </a:spcBef>
            <a:spcAft>
              <a:spcPct val="35000"/>
            </a:spcAft>
            <a:buNone/>
          </a:pPr>
          <a:r>
            <a:rPr lang="en-US" sz="1700" kern="1200" dirty="0">
              <a:solidFill>
                <a:schemeClr val="bg2">
                  <a:lumMod val="40000"/>
                  <a:lumOff val="60000"/>
                </a:schemeClr>
              </a:solidFill>
            </a:rPr>
            <a:t>strategy, technical support, KM, M&amp;E, Comm, </a:t>
          </a:r>
          <a:r>
            <a:rPr lang="en-US" sz="1700" kern="1200" dirty="0" err="1">
              <a:solidFill>
                <a:schemeClr val="bg2">
                  <a:lumMod val="40000"/>
                  <a:lumOff val="60000"/>
                </a:schemeClr>
              </a:solidFill>
            </a:rPr>
            <a:t>etc</a:t>
          </a:r>
          <a:endParaRPr lang="en-US" sz="1700" kern="1200" dirty="0">
            <a:solidFill>
              <a:schemeClr val="bg2">
                <a:lumMod val="40000"/>
                <a:lumOff val="60000"/>
              </a:schemeClr>
            </a:solidFill>
          </a:endParaRPr>
        </a:p>
      </dsp:txBody>
      <dsp:txXfrm>
        <a:off x="4591453" y="1531116"/>
        <a:ext cx="3520962" cy="1247872"/>
      </dsp:txXfrm>
    </dsp:sp>
    <dsp:sp modelId="{6DB74093-82C9-4E4A-BA34-E0A4FA68B6E1}">
      <dsp:nvSpPr>
        <dsp:cNvPr id="0" name=""/>
        <dsp:cNvSpPr/>
      </dsp:nvSpPr>
      <dsp:spPr>
        <a:xfrm>
          <a:off x="648493" y="1667944"/>
          <a:ext cx="2758555" cy="957304"/>
        </a:xfrm>
        <a:prstGeom prst="rect">
          <a:avLst/>
        </a:prstGeom>
        <a:solidFill>
          <a:srgbClr val="00B0F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US" sz="1700" kern="1200" dirty="0"/>
            <a:t>UNOPS</a:t>
          </a:r>
        </a:p>
        <a:p>
          <a:pPr marL="0" lvl="0" indent="0" algn="ctr" defTabSz="755650">
            <a:lnSpc>
              <a:spcPct val="90000"/>
            </a:lnSpc>
            <a:spcBef>
              <a:spcPct val="0"/>
            </a:spcBef>
            <a:spcAft>
              <a:spcPct val="35000"/>
            </a:spcAft>
            <a:buNone/>
          </a:pPr>
          <a:r>
            <a:rPr lang="en-US" sz="1700" kern="1200" dirty="0">
              <a:solidFill>
                <a:schemeClr val="tx1"/>
              </a:solidFill>
            </a:rPr>
            <a:t>(Executing Agency)  </a:t>
          </a:r>
        </a:p>
        <a:p>
          <a:pPr marL="0" lvl="0" indent="0" algn="ctr" defTabSz="755650">
            <a:lnSpc>
              <a:spcPct val="90000"/>
            </a:lnSpc>
            <a:spcBef>
              <a:spcPct val="0"/>
            </a:spcBef>
            <a:spcAft>
              <a:spcPct val="35000"/>
            </a:spcAft>
            <a:buNone/>
          </a:pPr>
          <a:r>
            <a:rPr lang="en-US" sz="1700" kern="1200" dirty="0">
              <a:solidFill>
                <a:schemeClr val="tx1"/>
              </a:solidFill>
            </a:rPr>
            <a:t>procurement, finance, HR, </a:t>
          </a:r>
          <a:r>
            <a:rPr lang="en-US" sz="1700" kern="1200" dirty="0" err="1">
              <a:solidFill>
                <a:schemeClr val="tx1"/>
              </a:solidFill>
            </a:rPr>
            <a:t>etc</a:t>
          </a:r>
          <a:endParaRPr lang="en-US" sz="1700" kern="1200" dirty="0">
            <a:solidFill>
              <a:schemeClr val="tx1"/>
            </a:solidFill>
          </a:endParaRPr>
        </a:p>
      </dsp:txBody>
      <dsp:txXfrm>
        <a:off x="648493" y="1667944"/>
        <a:ext cx="2758555" cy="957304"/>
      </dsp:txXfrm>
    </dsp:sp>
    <dsp:sp modelId="{9F1BBDFF-BA79-403C-A77E-D2C248AB1F4A}">
      <dsp:nvSpPr>
        <dsp:cNvPr id="0" name=""/>
        <dsp:cNvSpPr/>
      </dsp:nvSpPr>
      <dsp:spPr>
        <a:xfrm>
          <a:off x="3391698" y="692919"/>
          <a:ext cx="1668565" cy="705376"/>
        </a:xfrm>
        <a:prstGeom prst="rect">
          <a:avLst/>
        </a:prstGeom>
        <a:solidFill>
          <a:srgbClr val="00B0F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US" sz="1700" kern="1200" dirty="0"/>
            <a:t>UNDP</a:t>
          </a:r>
        </a:p>
        <a:p>
          <a:pPr marL="0" lvl="0" indent="0" algn="ctr" defTabSz="755650">
            <a:lnSpc>
              <a:spcPct val="90000"/>
            </a:lnSpc>
            <a:spcBef>
              <a:spcPct val="0"/>
            </a:spcBef>
            <a:spcAft>
              <a:spcPct val="35000"/>
            </a:spcAft>
            <a:buNone/>
          </a:pPr>
          <a:r>
            <a:rPr lang="en-US" sz="1700" kern="1200" dirty="0">
              <a:solidFill>
                <a:schemeClr val="tx1"/>
              </a:solidFill>
            </a:rPr>
            <a:t>(GEF Agency)</a:t>
          </a:r>
        </a:p>
      </dsp:txBody>
      <dsp:txXfrm>
        <a:off x="3391698" y="692919"/>
        <a:ext cx="1668565" cy="70537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39E519-BBF1-4D03-AC1B-A3031FB9F7AC}">
      <dsp:nvSpPr>
        <dsp:cNvPr id="0" name=""/>
        <dsp:cNvSpPr/>
      </dsp:nvSpPr>
      <dsp:spPr>
        <a:xfrm>
          <a:off x="3353117" y="508549"/>
          <a:ext cx="91440" cy="1761049"/>
        </a:xfrm>
        <a:custGeom>
          <a:avLst/>
          <a:gdLst/>
          <a:ahLst/>
          <a:cxnLst/>
          <a:rect l="0" t="0" r="0" b="0"/>
          <a:pathLst>
            <a:path>
              <a:moveTo>
                <a:pt x="45720" y="1761049"/>
              </a:moveTo>
              <a:lnTo>
                <a:pt x="117861" y="0"/>
              </a:lnTo>
            </a:path>
          </a:pathLst>
        </a:custGeom>
        <a:noFill/>
        <a:ln w="15875"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BDF37D4-6521-4102-92FA-EAD35D40A417}">
      <dsp:nvSpPr>
        <dsp:cNvPr id="0" name=""/>
        <dsp:cNvSpPr/>
      </dsp:nvSpPr>
      <dsp:spPr>
        <a:xfrm>
          <a:off x="3230726" y="525437"/>
          <a:ext cx="168110" cy="1744162"/>
        </a:xfrm>
        <a:custGeom>
          <a:avLst/>
          <a:gdLst/>
          <a:ahLst/>
          <a:cxnLst/>
          <a:rect l="0" t="0" r="0" b="0"/>
          <a:pathLst>
            <a:path>
              <a:moveTo>
                <a:pt x="168110" y="1744162"/>
              </a:moveTo>
              <a:lnTo>
                <a:pt x="0" y="0"/>
              </a:lnTo>
            </a:path>
          </a:pathLst>
        </a:custGeom>
        <a:noFill/>
        <a:ln w="15875"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2C39542-D9BB-492D-B9FD-F880BFA783C5}">
      <dsp:nvSpPr>
        <dsp:cNvPr id="0" name=""/>
        <dsp:cNvSpPr/>
      </dsp:nvSpPr>
      <dsp:spPr>
        <a:xfrm>
          <a:off x="3398837" y="2269599"/>
          <a:ext cx="2404702" cy="712904"/>
        </a:xfrm>
        <a:custGeom>
          <a:avLst/>
          <a:gdLst/>
          <a:ahLst/>
          <a:cxnLst/>
          <a:rect l="0" t="0" r="0" b="0"/>
          <a:pathLst>
            <a:path>
              <a:moveTo>
                <a:pt x="0" y="0"/>
              </a:moveTo>
              <a:lnTo>
                <a:pt x="0" y="504232"/>
              </a:lnTo>
              <a:lnTo>
                <a:pt x="2404702" y="504232"/>
              </a:lnTo>
              <a:lnTo>
                <a:pt x="2404702" y="712904"/>
              </a:lnTo>
            </a:path>
          </a:pathLst>
        </a:custGeom>
        <a:noFill/>
        <a:ln w="15875"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1F3F763-4D97-4A20-8049-57B58B3591C3}">
      <dsp:nvSpPr>
        <dsp:cNvPr id="0" name=""/>
        <dsp:cNvSpPr/>
      </dsp:nvSpPr>
      <dsp:spPr>
        <a:xfrm>
          <a:off x="3353117" y="2269599"/>
          <a:ext cx="91440" cy="712904"/>
        </a:xfrm>
        <a:custGeom>
          <a:avLst/>
          <a:gdLst/>
          <a:ahLst/>
          <a:cxnLst/>
          <a:rect l="0" t="0" r="0" b="0"/>
          <a:pathLst>
            <a:path>
              <a:moveTo>
                <a:pt x="45720" y="0"/>
              </a:moveTo>
              <a:lnTo>
                <a:pt x="45720" y="712904"/>
              </a:lnTo>
            </a:path>
          </a:pathLst>
        </a:custGeom>
        <a:noFill/>
        <a:ln w="15875"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998B839-CE6A-458D-A42B-C1ED6957CF09}">
      <dsp:nvSpPr>
        <dsp:cNvPr id="0" name=""/>
        <dsp:cNvSpPr/>
      </dsp:nvSpPr>
      <dsp:spPr>
        <a:xfrm>
          <a:off x="994135" y="2269599"/>
          <a:ext cx="2404702" cy="712904"/>
        </a:xfrm>
        <a:custGeom>
          <a:avLst/>
          <a:gdLst/>
          <a:ahLst/>
          <a:cxnLst/>
          <a:rect l="0" t="0" r="0" b="0"/>
          <a:pathLst>
            <a:path>
              <a:moveTo>
                <a:pt x="2404702" y="0"/>
              </a:moveTo>
              <a:lnTo>
                <a:pt x="2404702" y="504232"/>
              </a:lnTo>
              <a:lnTo>
                <a:pt x="0" y="504232"/>
              </a:lnTo>
              <a:lnTo>
                <a:pt x="0" y="712904"/>
              </a:lnTo>
            </a:path>
          </a:pathLst>
        </a:custGeom>
        <a:noFill/>
        <a:ln w="15875"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125EA1B-FD01-446F-B67C-C7D21A3CB065}">
      <dsp:nvSpPr>
        <dsp:cNvPr id="0" name=""/>
        <dsp:cNvSpPr/>
      </dsp:nvSpPr>
      <dsp:spPr>
        <a:xfrm>
          <a:off x="1981195" y="1219201"/>
          <a:ext cx="2835283" cy="1050397"/>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en-US" sz="2500" kern="1200" dirty="0"/>
            <a:t>Country </a:t>
          </a:r>
          <a:r>
            <a:rPr lang="en-US" sz="2500" kern="1200" dirty="0" err="1"/>
            <a:t>Programme</a:t>
          </a:r>
          <a:r>
            <a:rPr lang="en-US" sz="2500" kern="1200" dirty="0"/>
            <a:t> Strategy</a:t>
          </a:r>
        </a:p>
      </dsp:txBody>
      <dsp:txXfrm>
        <a:off x="1981195" y="1219201"/>
        <a:ext cx="2835283" cy="1050397"/>
      </dsp:txXfrm>
    </dsp:sp>
    <dsp:sp modelId="{2B73FBCB-BFDF-46CB-BC32-F14228392E82}">
      <dsp:nvSpPr>
        <dsp:cNvPr id="0" name=""/>
        <dsp:cNvSpPr/>
      </dsp:nvSpPr>
      <dsp:spPr>
        <a:xfrm>
          <a:off x="456" y="2982504"/>
          <a:ext cx="1987357" cy="993678"/>
        </a:xfrm>
        <a:prstGeom prst="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en-US" sz="2500" kern="1200" dirty="0"/>
            <a:t>Project 1</a:t>
          </a:r>
        </a:p>
      </dsp:txBody>
      <dsp:txXfrm>
        <a:off x="456" y="2982504"/>
        <a:ext cx="1987357" cy="993678"/>
      </dsp:txXfrm>
    </dsp:sp>
    <dsp:sp modelId="{CF27E0EB-BF49-4913-9F1A-E9126B9F9D80}">
      <dsp:nvSpPr>
        <dsp:cNvPr id="0" name=""/>
        <dsp:cNvSpPr/>
      </dsp:nvSpPr>
      <dsp:spPr>
        <a:xfrm>
          <a:off x="2405158" y="2982504"/>
          <a:ext cx="1987357" cy="993678"/>
        </a:xfrm>
        <a:prstGeom prst="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en-US" sz="2500" kern="1200" dirty="0"/>
            <a:t>Project 2</a:t>
          </a:r>
        </a:p>
      </dsp:txBody>
      <dsp:txXfrm>
        <a:off x="2405158" y="2982504"/>
        <a:ext cx="1987357" cy="993678"/>
      </dsp:txXfrm>
    </dsp:sp>
    <dsp:sp modelId="{B93B02FA-06A4-4000-8BEC-A847AD9F48EC}">
      <dsp:nvSpPr>
        <dsp:cNvPr id="0" name=""/>
        <dsp:cNvSpPr/>
      </dsp:nvSpPr>
      <dsp:spPr>
        <a:xfrm>
          <a:off x="4809861" y="2982504"/>
          <a:ext cx="1987357" cy="993678"/>
        </a:xfrm>
        <a:prstGeom prst="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en-US" sz="2500" kern="1200" dirty="0"/>
            <a:t>Project 3</a:t>
          </a:r>
        </a:p>
      </dsp:txBody>
      <dsp:txXfrm>
        <a:off x="4809861" y="2982504"/>
        <a:ext cx="1987357" cy="993678"/>
      </dsp:txXfrm>
    </dsp:sp>
    <dsp:sp modelId="{0B69A51F-03F3-443A-8A64-9B16DE70100F}">
      <dsp:nvSpPr>
        <dsp:cNvPr id="0" name=""/>
        <dsp:cNvSpPr/>
      </dsp:nvSpPr>
      <dsp:spPr>
        <a:xfrm>
          <a:off x="914402" y="0"/>
          <a:ext cx="2316324" cy="1050874"/>
        </a:xfrm>
        <a:prstGeom prst="rect">
          <a:avLst/>
        </a:prstGeom>
        <a:solidFill>
          <a:schemeClr val="accent5">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en-US" sz="2500" kern="1200" dirty="0"/>
            <a:t>Country </a:t>
          </a:r>
          <a:r>
            <a:rPr lang="en-US" sz="2500" kern="1200" dirty="0" err="1"/>
            <a:t>Programme</a:t>
          </a:r>
          <a:r>
            <a:rPr lang="en-US" sz="2500" kern="1200" dirty="0"/>
            <a:t> Team</a:t>
          </a:r>
        </a:p>
      </dsp:txBody>
      <dsp:txXfrm>
        <a:off x="914402" y="0"/>
        <a:ext cx="2316324" cy="1050874"/>
      </dsp:txXfrm>
    </dsp:sp>
    <dsp:sp modelId="{7749185E-72D1-4ADA-8FC1-1AEBA8A5224B}">
      <dsp:nvSpPr>
        <dsp:cNvPr id="0" name=""/>
        <dsp:cNvSpPr/>
      </dsp:nvSpPr>
      <dsp:spPr>
        <a:xfrm>
          <a:off x="3470978" y="0"/>
          <a:ext cx="2380019" cy="1017099"/>
        </a:xfrm>
        <a:prstGeom prst="rect">
          <a:avLst/>
        </a:prstGeom>
        <a:solidFill>
          <a:schemeClr val="accent5">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en-US" sz="2500" kern="1200" dirty="0"/>
            <a:t>National Steering Committee</a:t>
          </a:r>
        </a:p>
      </dsp:txBody>
      <dsp:txXfrm>
        <a:off x="3470978" y="0"/>
        <a:ext cx="2380019" cy="1017099"/>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C7781BE-A1C8-4340-B295-5C5A861A93FB}"/>
              </a:ext>
            </a:extLst>
          </p:cNvPr>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a:extLst>
              <a:ext uri="{FF2B5EF4-FFF2-40B4-BE49-F238E27FC236}">
                <a16:creationId xmlns:a16="http://schemas.microsoft.com/office/drawing/2014/main" id="{6E18612D-99BA-400F-88A4-25FCFA70B63A}"/>
              </a:ext>
            </a:extLst>
          </p:cNvPr>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867B84D4-E34B-4ACC-9C79-F8892ACF3A5C}" type="datetimeFigureOut">
              <a:rPr lang="en-US" smtClean="0"/>
              <a:t>2/13/2019</a:t>
            </a:fld>
            <a:endParaRPr lang="en-US"/>
          </a:p>
        </p:txBody>
      </p:sp>
      <p:sp>
        <p:nvSpPr>
          <p:cNvPr id="4" name="Footer Placeholder 3">
            <a:extLst>
              <a:ext uri="{FF2B5EF4-FFF2-40B4-BE49-F238E27FC236}">
                <a16:creationId xmlns:a16="http://schemas.microsoft.com/office/drawing/2014/main" id="{4AAB23A7-4B54-4B3D-AF38-3FA8EA695E27}"/>
              </a:ext>
            </a:extLst>
          </p:cNvPr>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FC224EB9-3372-4E9E-9F1E-87D828CFCFDE}"/>
              </a:ext>
            </a:extLst>
          </p:cNvPr>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2D2E1B7B-854D-4FF6-B559-E5FC8C6BC78F}" type="slidenum">
              <a:rPr lang="en-US" smtClean="0"/>
              <a:t>‹#›</a:t>
            </a:fld>
            <a:endParaRPr lang="en-US"/>
          </a:p>
        </p:txBody>
      </p:sp>
    </p:spTree>
    <p:extLst>
      <p:ext uri="{BB962C8B-B14F-4D97-AF65-F5344CB8AC3E}">
        <p14:creationId xmlns:p14="http://schemas.microsoft.com/office/powerpoint/2010/main" val="13340457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A4AC0AB2-C5BE-47EA-8029-0099ECE779A9}" type="datetimeFigureOut">
              <a:rPr lang="en-US" smtClean="0"/>
              <a:pPr/>
              <a:t>2/13/2019</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98965FF7-FB76-4CFD-ACCB-33772EB4723A}" type="slidenum">
              <a:rPr lang="en-US" smtClean="0"/>
              <a:pPr/>
              <a:t>‹#›</a:t>
            </a:fld>
            <a:endParaRPr lang="en-US" dirty="0"/>
          </a:p>
        </p:txBody>
      </p:sp>
    </p:spTree>
    <p:extLst>
      <p:ext uri="{BB962C8B-B14F-4D97-AF65-F5344CB8AC3E}">
        <p14:creationId xmlns:p14="http://schemas.microsoft.com/office/powerpoint/2010/main" val="30013974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8965FF7-FB76-4CFD-ACCB-33772EB4723A}"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4138627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8965FF7-FB76-4CFD-ACCB-33772EB4723A}" type="slidenum">
              <a:rPr lang="en-US" smtClean="0"/>
              <a:pPr/>
              <a:t>6</a:t>
            </a:fld>
            <a:endParaRPr lang="en-US" dirty="0"/>
          </a:p>
        </p:txBody>
      </p:sp>
    </p:spTree>
    <p:extLst>
      <p:ext uri="{BB962C8B-B14F-4D97-AF65-F5344CB8AC3E}">
        <p14:creationId xmlns:p14="http://schemas.microsoft.com/office/powerpoint/2010/main" val="9726368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ICCAs</a:t>
            </a:r>
          </a:p>
          <a:p>
            <a:r>
              <a:rPr lang="en-US" dirty="0"/>
              <a:t>CBD</a:t>
            </a:r>
          </a:p>
          <a:p>
            <a:r>
              <a:rPr lang="en-US" dirty="0"/>
              <a:t>IPSI</a:t>
            </a:r>
          </a:p>
          <a:p>
            <a:r>
              <a:rPr lang="en-US" dirty="0"/>
              <a:t>IPBES</a:t>
            </a:r>
          </a:p>
        </p:txBody>
      </p:sp>
      <p:sp>
        <p:nvSpPr>
          <p:cNvPr id="4" name="Slide Number Placeholder 3"/>
          <p:cNvSpPr>
            <a:spLocks noGrp="1"/>
          </p:cNvSpPr>
          <p:nvPr>
            <p:ph type="sldNum" sz="quarter" idx="10"/>
          </p:nvPr>
        </p:nvSpPr>
        <p:spPr/>
        <p:txBody>
          <a:bodyPr/>
          <a:lstStyle/>
          <a:p>
            <a:fld id="{98965FF7-FB76-4CFD-ACCB-33772EB4723A}" type="slidenum">
              <a:rPr lang="en-US" smtClean="0"/>
              <a:pPr/>
              <a:t>14</a:t>
            </a:fld>
            <a:endParaRPr lang="en-US" dirty="0"/>
          </a:p>
        </p:txBody>
      </p:sp>
    </p:spTree>
    <p:extLst>
      <p:ext uri="{BB962C8B-B14F-4D97-AF65-F5344CB8AC3E}">
        <p14:creationId xmlns:p14="http://schemas.microsoft.com/office/powerpoint/2010/main" val="14706819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8965FF7-FB76-4CFD-ACCB-33772EB4723A}" type="slidenum">
              <a:rPr lang="en-US" smtClean="0"/>
              <a:pPr/>
              <a:t>23</a:t>
            </a:fld>
            <a:endParaRPr lang="en-US" dirty="0"/>
          </a:p>
        </p:txBody>
      </p:sp>
    </p:spTree>
    <p:extLst>
      <p:ext uri="{BB962C8B-B14F-4D97-AF65-F5344CB8AC3E}">
        <p14:creationId xmlns:p14="http://schemas.microsoft.com/office/powerpoint/2010/main" val="6245919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8965FF7-FB76-4CFD-ACCB-33772EB4723A}" type="slidenum">
              <a:rPr lang="en-US" smtClean="0"/>
              <a:pPr/>
              <a:t>24</a:t>
            </a:fld>
            <a:endParaRPr lang="en-US" dirty="0"/>
          </a:p>
        </p:txBody>
      </p:sp>
    </p:spTree>
    <p:extLst>
      <p:ext uri="{BB962C8B-B14F-4D97-AF65-F5344CB8AC3E}">
        <p14:creationId xmlns:p14="http://schemas.microsoft.com/office/powerpoint/2010/main" val="33805379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1.emf"/><Relationship Id="rId5" Type="http://schemas.openxmlformats.org/officeDocument/2006/relationships/image" Target="../media/image5.emf"/><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 Id="rId5" Type="http://schemas.openxmlformats.org/officeDocument/2006/relationships/image" Target="../media/image1.emf"/><Relationship Id="rId4" Type="http://schemas.openxmlformats.org/officeDocument/2006/relationships/image" Target="../media/image5.e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 Id="rId5" Type="http://schemas.openxmlformats.org/officeDocument/2006/relationships/image" Target="../media/image1.emf"/><Relationship Id="rId4" Type="http://schemas.openxmlformats.org/officeDocument/2006/relationships/image" Target="../media/image5.emf"/></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 Id="rId5" Type="http://schemas.openxmlformats.org/officeDocument/2006/relationships/image" Target="../media/image1.emf"/><Relationship Id="rId4" Type="http://schemas.openxmlformats.org/officeDocument/2006/relationships/image" Target="../media/image5.emf"/></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 Id="rId5" Type="http://schemas.openxmlformats.org/officeDocument/2006/relationships/image" Target="../media/image1.emf"/><Relationship Id="rId4" Type="http://schemas.openxmlformats.org/officeDocument/2006/relationships/image" Target="../media/image5.emf"/></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52400" y="1828801"/>
            <a:ext cx="8839200" cy="4876799"/>
          </a:xfrm>
          <a:prstGeom prst="rect">
            <a:avLst/>
          </a:prstGeom>
        </p:spPr>
      </p:pic>
      <p:pic>
        <p:nvPicPr>
          <p:cNvPr id="11" name="Picture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125352" y="149556"/>
            <a:ext cx="907789" cy="1082166"/>
          </a:xfrm>
          <a:prstGeom prst="rect">
            <a:avLst/>
          </a:prstGeom>
        </p:spPr>
      </p:pic>
      <p:pic>
        <p:nvPicPr>
          <p:cNvPr id="12" name="Picture 11"/>
          <p:cNvPicPr>
            <a:picLocks noChangeAspect="1"/>
          </p:cNvPicPr>
          <p:nvPr userDrawn="1"/>
        </p:nvPicPr>
        <p:blipFill rotWithShape="1">
          <a:blip r:embed="rId4" cstate="screen">
            <a:extLst>
              <a:ext uri="{28A0092B-C50C-407E-A947-70E740481C1C}">
                <a14:useLocalDpi xmlns:a14="http://schemas.microsoft.com/office/drawing/2010/main"/>
              </a:ext>
            </a:extLst>
          </a:blip>
          <a:srcRect l="38636" t="24067" r="42475" b="31204"/>
          <a:stretch/>
        </p:blipFill>
        <p:spPr>
          <a:xfrm>
            <a:off x="8167330" y="145400"/>
            <a:ext cx="711761" cy="1302400"/>
          </a:xfrm>
          <a:prstGeom prst="rect">
            <a:avLst/>
          </a:prstGeom>
        </p:spPr>
      </p:pic>
      <p:sp>
        <p:nvSpPr>
          <p:cNvPr id="14" name="Rectangle 1027"/>
          <p:cNvSpPr txBox="1">
            <a:spLocks noChangeArrowheads="1"/>
          </p:cNvSpPr>
          <p:nvPr userDrawn="1"/>
        </p:nvSpPr>
        <p:spPr>
          <a:xfrm>
            <a:off x="0" y="4876800"/>
            <a:ext cx="9144000" cy="1447800"/>
          </a:xfrm>
          <a:prstGeom prst="rect">
            <a:avLst/>
          </a:prstGeom>
        </p:spPr>
        <p:txBody>
          <a:bodyPr vert="horz" lIns="91440" tIns="45720" rIns="91440" bIns="45720" rtlCol="0" anchor="t" anchorCtr="0">
            <a:normAutofit fontScale="25000" lnSpcReduction="20000"/>
          </a:bodyPr>
          <a:lstStyle>
            <a:lvl1pPr marL="0" indent="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None/>
              <a:defRPr sz="2400" kern="1200" cap="all" spc="200" baseline="0">
                <a:solidFill>
                  <a:schemeClr val="tx2"/>
                </a:solidFill>
                <a:latin typeface="+mj-lt"/>
                <a:ea typeface="+mn-ea"/>
                <a:cs typeface="+mn-cs"/>
              </a:defRPr>
            </a:lvl1pPr>
            <a:lvl2pPr marL="457200" indent="0" algn="l" defTabSz="914400" rtl="0" eaLnBrk="1" latinLnBrk="0" hangingPunct="1">
              <a:lnSpc>
                <a:spcPct val="90000"/>
              </a:lnSpc>
              <a:spcBef>
                <a:spcPts val="200"/>
              </a:spcBef>
              <a:spcAft>
                <a:spcPts val="400"/>
              </a:spcAft>
              <a:buClr>
                <a:schemeClr val="accent1"/>
              </a:buClr>
              <a:buFont typeface="Calibri"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200"/>
              </a:spcBef>
              <a:spcAft>
                <a:spcPts val="400"/>
              </a:spcAft>
              <a:buClr>
                <a:schemeClr val="accent1"/>
              </a:buClr>
              <a:buFont typeface="Calibri"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200"/>
              </a:spcBef>
              <a:spcAft>
                <a:spcPts val="400"/>
              </a:spcAft>
              <a:buClr>
                <a:schemeClr val="accent1"/>
              </a:buClr>
              <a:buFont typeface="Calibri"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200"/>
              </a:spcBef>
              <a:spcAft>
                <a:spcPts val="400"/>
              </a:spcAft>
              <a:buClr>
                <a:schemeClr val="accent1"/>
              </a:buClr>
              <a:buFont typeface="Calibri"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200"/>
              </a:spcBef>
              <a:spcAft>
                <a:spcPts val="400"/>
              </a:spcAft>
              <a:buClr>
                <a:schemeClr val="accent1"/>
              </a:buClr>
              <a:buFont typeface="Calibri"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Font typeface="Calibri"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Font typeface="Calibri"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Font typeface="Calibri" pitchFamily="34" charset="0"/>
              <a:buNone/>
              <a:defRPr sz="1400" kern="1200">
                <a:solidFill>
                  <a:schemeClr val="tx1">
                    <a:tint val="75000"/>
                  </a:schemeClr>
                </a:solidFill>
                <a:latin typeface="+mn-lt"/>
                <a:ea typeface="+mn-ea"/>
                <a:cs typeface="+mn-cs"/>
              </a:defRPr>
            </a:lvl9pPr>
          </a:lstStyle>
          <a:p>
            <a:pPr algn="ctr" fontAlgn="auto">
              <a:buFontTx/>
              <a:buNone/>
            </a:pPr>
            <a:endParaRPr lang="en-US" sz="3600" b="1" dirty="0">
              <a:solidFill>
                <a:schemeClr val="bg1"/>
              </a:solidFill>
            </a:endParaRPr>
          </a:p>
          <a:p>
            <a:pPr algn="ctr" fontAlgn="auto"/>
            <a:r>
              <a:rPr lang="en-US" sz="9600" b="1" dirty="0">
                <a:solidFill>
                  <a:schemeClr val="bg1"/>
                </a:solidFill>
              </a:rPr>
              <a:t>SGP's overall Island’s Resilience Approach </a:t>
            </a:r>
          </a:p>
          <a:p>
            <a:pPr algn="ctr" fontAlgn="auto"/>
            <a:r>
              <a:rPr lang="en-US" sz="9600" b="1" dirty="0">
                <a:solidFill>
                  <a:schemeClr val="bg1"/>
                </a:solidFill>
              </a:rPr>
              <a:t>and Programming in Pacific and other SIDS</a:t>
            </a:r>
          </a:p>
          <a:p>
            <a:pPr algn="ctr" fontAlgn="auto">
              <a:buFontTx/>
              <a:buNone/>
            </a:pPr>
            <a:r>
              <a:rPr lang="en-US" sz="5500" dirty="0">
                <a:solidFill>
                  <a:schemeClr val="bg1"/>
                </a:solidFill>
              </a:rPr>
              <a:t>Yoko Watanabe</a:t>
            </a:r>
          </a:p>
        </p:txBody>
      </p:sp>
      <p:cxnSp>
        <p:nvCxnSpPr>
          <p:cNvPr id="15" name="Straight Connector 14"/>
          <p:cNvCxnSpPr/>
          <p:nvPr userDrawn="1"/>
        </p:nvCxnSpPr>
        <p:spPr>
          <a:xfrm>
            <a:off x="3276600" y="5943600"/>
            <a:ext cx="25146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6" name="Picture 15"/>
          <p:cNvPicPr>
            <a:picLocks noChangeAspect="1"/>
          </p:cNvPicPr>
          <p:nvPr userDrawn="1"/>
        </p:nvPicPr>
        <p:blipFill rotWithShape="1">
          <a:blip r:embed="rId5" cstate="screen">
            <a:extLst>
              <a:ext uri="{28A0092B-C50C-407E-A947-70E740481C1C}">
                <a14:useLocalDpi xmlns:a14="http://schemas.microsoft.com/office/drawing/2010/main"/>
              </a:ext>
            </a:extLst>
          </a:blip>
          <a:srcRect l="28518" t="47870" r="28344" b="49786"/>
          <a:stretch/>
        </p:blipFill>
        <p:spPr>
          <a:xfrm>
            <a:off x="38100" y="1295400"/>
            <a:ext cx="6324600" cy="444678"/>
          </a:xfrm>
          <a:prstGeom prst="rect">
            <a:avLst/>
          </a:prstGeom>
        </p:spPr>
      </p:pic>
      <p:sp>
        <p:nvSpPr>
          <p:cNvPr id="17" name="Date Placeholder 3"/>
          <p:cNvSpPr>
            <a:spLocks noGrp="1"/>
          </p:cNvSpPr>
          <p:nvPr>
            <p:ph type="dt" sz="half" idx="10"/>
          </p:nvPr>
        </p:nvSpPr>
        <p:spPr>
          <a:xfrm>
            <a:off x="457200" y="6477000"/>
            <a:ext cx="777238" cy="245815"/>
          </a:xfrm>
          <a:prstGeom prst="rect">
            <a:avLst/>
          </a:prstGeom>
        </p:spPr>
        <p:txBody>
          <a:bodyPr/>
          <a:lstStyle>
            <a:lvl1pPr>
              <a:defRPr sz="800">
                <a:solidFill>
                  <a:schemeClr val="bg1"/>
                </a:solidFill>
              </a:defRPr>
            </a:lvl1pPr>
          </a:lstStyle>
          <a:p>
            <a:endParaRPr lang="en-US" dirty="0"/>
          </a:p>
        </p:txBody>
      </p:sp>
      <p:sp>
        <p:nvSpPr>
          <p:cNvPr id="18" name="Footer Placeholder 4"/>
          <p:cNvSpPr>
            <a:spLocks noGrp="1"/>
          </p:cNvSpPr>
          <p:nvPr>
            <p:ph type="ftr" sz="quarter" idx="11"/>
          </p:nvPr>
        </p:nvSpPr>
        <p:spPr>
          <a:xfrm>
            <a:off x="1295400" y="6477000"/>
            <a:ext cx="6934200" cy="245815"/>
          </a:xfrm>
          <a:prstGeom prst="rect">
            <a:avLst/>
          </a:prstGeom>
        </p:spPr>
        <p:txBody>
          <a:bodyPr/>
          <a:lstStyle>
            <a:lvl1pPr algn="ctr">
              <a:defRPr sz="800">
                <a:solidFill>
                  <a:schemeClr val="bg1"/>
                </a:solidFill>
              </a:defRPr>
            </a:lvl1pPr>
          </a:lstStyle>
          <a:p>
            <a:endParaRPr lang="en-US" dirty="0"/>
          </a:p>
        </p:txBody>
      </p:sp>
      <p:sp>
        <p:nvSpPr>
          <p:cNvPr id="19" name="Slide Number Placeholder 5"/>
          <p:cNvSpPr>
            <a:spLocks noGrp="1"/>
          </p:cNvSpPr>
          <p:nvPr>
            <p:ph type="sldNum" sz="quarter" idx="12"/>
          </p:nvPr>
        </p:nvSpPr>
        <p:spPr>
          <a:xfrm>
            <a:off x="8310578" y="6477000"/>
            <a:ext cx="376222" cy="245815"/>
          </a:xfrm>
          <a:prstGeom prst="rect">
            <a:avLst/>
          </a:prstGeom>
        </p:spPr>
        <p:txBody>
          <a:bodyPr/>
          <a:lstStyle>
            <a:lvl1pPr>
              <a:defRPr sz="800">
                <a:solidFill>
                  <a:schemeClr val="bg1"/>
                </a:solidFill>
              </a:defRPr>
            </a:lvl1pPr>
          </a:lstStyle>
          <a:p>
            <a:fld id="{EB64BD9E-6CEE-4B70-BCA0-609A17086EFC}" type="slidenum">
              <a:rPr lang="en-US" smtClean="0"/>
              <a:pPr/>
              <a:t>‹#›</a:t>
            </a:fld>
            <a:endParaRPr lang="en-US" dirty="0"/>
          </a:p>
        </p:txBody>
      </p:sp>
      <p:pic>
        <p:nvPicPr>
          <p:cNvPr id="22" name="Picture 21"/>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76200" y="100391"/>
            <a:ext cx="3261360" cy="1164771"/>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A8F38D5F-B24F-4CFA-A5C6-E4F621E94358}" type="datetimeFigureOut">
              <a:rPr lang="en-US" smtClean="0"/>
              <a:t>2/13/2019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0DBEE1C-216B-4A69-9383-D2D50F5436B3}" type="slidenum">
              <a:rPr lang="en-US" smtClean="0"/>
              <a:t>‹#›</a:t>
            </a:fld>
            <a:endParaRPr lang="en-US"/>
          </a:p>
        </p:txBody>
      </p:sp>
    </p:spTree>
    <p:extLst>
      <p:ext uri="{BB962C8B-B14F-4D97-AF65-F5344CB8AC3E}">
        <p14:creationId xmlns:p14="http://schemas.microsoft.com/office/powerpoint/2010/main" val="36743450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bg1"/>
        </a:solidFill>
        <a:effectLst/>
      </p:bgPr>
    </p:bg>
    <p:spTree>
      <p:nvGrpSpPr>
        <p:cNvPr id="1" name=""/>
        <p:cNvGrpSpPr/>
        <p:nvPr/>
      </p:nvGrpSpPr>
      <p:grpSpPr>
        <a:xfrm>
          <a:off x="0" y="0"/>
          <a:ext cx="0" cy="0"/>
          <a:chOff x="0" y="0"/>
          <a:chExt cx="0" cy="0"/>
        </a:xfrm>
      </p:grpSpPr>
      <p:sp>
        <p:nvSpPr>
          <p:cNvPr id="21" name="Rectangle 20"/>
          <p:cNvSpPr/>
          <p:nvPr userDrawn="1"/>
        </p:nvSpPr>
        <p:spPr>
          <a:xfrm>
            <a:off x="228600" y="1800554"/>
            <a:ext cx="8686800" cy="4676446"/>
          </a:xfrm>
          <a:prstGeom prst="rect">
            <a:avLst/>
          </a:prstGeom>
          <a:solidFill>
            <a:srgbClr val="FEBB1E"/>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a:xfrm>
            <a:off x="457200" y="6477000"/>
            <a:ext cx="777239" cy="245814"/>
          </a:xfrm>
          <a:prstGeom prst="rect">
            <a:avLst/>
          </a:prstGeom>
        </p:spPr>
        <p:txBody>
          <a:bodyPr/>
          <a:lstStyle>
            <a:lvl1pPr>
              <a:defRPr sz="800">
                <a:solidFill>
                  <a:schemeClr val="bg1"/>
                </a:solidFill>
              </a:defRPr>
            </a:lvl1pPr>
          </a:lstStyle>
          <a:p>
            <a:endParaRPr lang="en-US" dirty="0"/>
          </a:p>
        </p:txBody>
      </p:sp>
      <p:sp>
        <p:nvSpPr>
          <p:cNvPr id="5" name="Footer Placeholder 4"/>
          <p:cNvSpPr>
            <a:spLocks noGrp="1"/>
          </p:cNvSpPr>
          <p:nvPr>
            <p:ph type="ftr" sz="quarter" idx="11"/>
          </p:nvPr>
        </p:nvSpPr>
        <p:spPr>
          <a:xfrm>
            <a:off x="1310639" y="6477000"/>
            <a:ext cx="6995161" cy="245814"/>
          </a:xfrm>
          <a:prstGeom prst="rect">
            <a:avLst/>
          </a:prstGeom>
        </p:spPr>
        <p:txBody>
          <a:bodyPr/>
          <a:lstStyle>
            <a:lvl1pPr>
              <a:defRPr sz="800">
                <a:solidFill>
                  <a:schemeClr val="bg1"/>
                </a:solidFill>
              </a:defRPr>
            </a:lvl1pPr>
          </a:lstStyle>
          <a:p>
            <a:endParaRPr lang="en-US" dirty="0"/>
          </a:p>
        </p:txBody>
      </p:sp>
      <p:sp>
        <p:nvSpPr>
          <p:cNvPr id="6" name="Slide Number Placeholder 5"/>
          <p:cNvSpPr>
            <a:spLocks noGrp="1"/>
          </p:cNvSpPr>
          <p:nvPr>
            <p:ph type="sldNum" sz="quarter" idx="12"/>
          </p:nvPr>
        </p:nvSpPr>
        <p:spPr>
          <a:xfrm>
            <a:off x="8354637" y="6477000"/>
            <a:ext cx="332163" cy="245814"/>
          </a:xfrm>
          <a:prstGeom prst="rect">
            <a:avLst/>
          </a:prstGeom>
        </p:spPr>
        <p:txBody>
          <a:bodyPr/>
          <a:lstStyle>
            <a:lvl1pPr>
              <a:defRPr sz="800">
                <a:solidFill>
                  <a:schemeClr val="bg1"/>
                </a:solidFill>
              </a:defRPr>
            </a:lvl1pPr>
          </a:lstStyle>
          <a:p>
            <a:fld id="{939F7212-A187-4EF5-83A1-9A2385175249}" type="slidenum">
              <a:rPr lang="en-US" smtClean="0"/>
              <a:pPr/>
              <a:t>‹#›</a:t>
            </a:fld>
            <a:endParaRPr lang="en-US" dirty="0"/>
          </a:p>
        </p:txBody>
      </p:sp>
      <p:pic>
        <p:nvPicPr>
          <p:cNvPr id="17" name="Picture 1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125352" y="149556"/>
            <a:ext cx="907789" cy="1082166"/>
          </a:xfrm>
          <a:prstGeom prst="rect">
            <a:avLst/>
          </a:prstGeom>
        </p:spPr>
      </p:pic>
      <p:pic>
        <p:nvPicPr>
          <p:cNvPr id="18" name="Picture 17"/>
          <p:cNvPicPr>
            <a:picLocks noChangeAspect="1"/>
          </p:cNvPicPr>
          <p:nvPr userDrawn="1"/>
        </p:nvPicPr>
        <p:blipFill rotWithShape="1">
          <a:blip r:embed="rId3" cstate="screen">
            <a:extLst>
              <a:ext uri="{28A0092B-C50C-407E-A947-70E740481C1C}">
                <a14:useLocalDpi xmlns:a14="http://schemas.microsoft.com/office/drawing/2010/main"/>
              </a:ext>
            </a:extLst>
          </a:blip>
          <a:srcRect l="38636" t="24067" r="42475" b="31204"/>
          <a:stretch/>
        </p:blipFill>
        <p:spPr>
          <a:xfrm>
            <a:off x="8167330" y="145400"/>
            <a:ext cx="711761" cy="1302400"/>
          </a:xfrm>
          <a:prstGeom prst="rect">
            <a:avLst/>
          </a:prstGeom>
        </p:spPr>
      </p:pic>
      <p:pic>
        <p:nvPicPr>
          <p:cNvPr id="20" name="Picture 19"/>
          <p:cNvPicPr>
            <a:picLocks noChangeAspect="1"/>
          </p:cNvPicPr>
          <p:nvPr userDrawn="1"/>
        </p:nvPicPr>
        <p:blipFill rotWithShape="1">
          <a:blip r:embed="rId4" cstate="screen">
            <a:extLst>
              <a:ext uri="{28A0092B-C50C-407E-A947-70E740481C1C}">
                <a14:useLocalDpi xmlns:a14="http://schemas.microsoft.com/office/drawing/2010/main"/>
              </a:ext>
            </a:extLst>
          </a:blip>
          <a:srcRect l="28518" t="47870" r="28344" b="49786"/>
          <a:stretch/>
        </p:blipFill>
        <p:spPr>
          <a:xfrm>
            <a:off x="38100" y="1295400"/>
            <a:ext cx="6324600" cy="444678"/>
          </a:xfrm>
          <a:prstGeom prst="rect">
            <a:avLst/>
          </a:prstGeom>
        </p:spPr>
      </p:pic>
      <p:sp>
        <p:nvSpPr>
          <p:cNvPr id="22" name="Title 1"/>
          <p:cNvSpPr>
            <a:spLocks noGrp="1"/>
          </p:cNvSpPr>
          <p:nvPr>
            <p:ph type="title"/>
          </p:nvPr>
        </p:nvSpPr>
        <p:spPr>
          <a:xfrm>
            <a:off x="457200" y="2892643"/>
            <a:ext cx="4739640" cy="1450757"/>
          </a:xfrm>
        </p:spPr>
        <p:txBody>
          <a:bodyPr/>
          <a:lstStyle>
            <a:lvl1pPr>
              <a:defRPr>
                <a:solidFill>
                  <a:schemeClr val="bg1"/>
                </a:solidFill>
              </a:defRPr>
            </a:lvl1pPr>
          </a:lstStyle>
          <a:p>
            <a:r>
              <a:rPr lang="en-US" dirty="0"/>
              <a:t>Click to edit Master title style</a:t>
            </a:r>
          </a:p>
        </p:txBody>
      </p:sp>
      <p:cxnSp>
        <p:nvCxnSpPr>
          <p:cNvPr id="24" name="Straight Connector 23"/>
          <p:cNvCxnSpPr/>
          <p:nvPr userDrawn="1"/>
        </p:nvCxnSpPr>
        <p:spPr>
          <a:xfrm>
            <a:off x="533400" y="4419600"/>
            <a:ext cx="4663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Content Placeholder 2"/>
          <p:cNvSpPr>
            <a:spLocks noGrp="1"/>
          </p:cNvSpPr>
          <p:nvPr>
            <p:ph idx="1"/>
          </p:nvPr>
        </p:nvSpPr>
        <p:spPr>
          <a:xfrm>
            <a:off x="457200" y="4572000"/>
            <a:ext cx="8154496" cy="533400"/>
          </a:xfrm>
        </p:spPr>
        <p:txBody>
          <a:bodyPr>
            <a:normAutofit/>
          </a:bodyPr>
          <a:lstStyle>
            <a:lvl1pPr>
              <a:defRPr sz="2000">
                <a:solidFill>
                  <a:schemeClr val="bg1"/>
                </a:solidFill>
              </a:defRPr>
            </a:lvl1pPr>
          </a:lstStyle>
          <a:p>
            <a:pPr lvl="0"/>
            <a:r>
              <a:rPr lang="en-US" dirty="0"/>
              <a:t>Click to edit Master text style</a:t>
            </a:r>
          </a:p>
        </p:txBody>
      </p:sp>
      <p:pic>
        <p:nvPicPr>
          <p:cNvPr id="27" name="Picture 26"/>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6200" y="100391"/>
            <a:ext cx="3261360" cy="1164771"/>
          </a:xfrm>
          <a:prstGeom prst="rect">
            <a:avLst/>
          </a:prstGeom>
        </p:spPr>
      </p:pic>
      <p:sp>
        <p:nvSpPr>
          <p:cNvPr id="13" name="Rectangle 12"/>
          <p:cNvSpPr/>
          <p:nvPr userDrawn="1"/>
        </p:nvSpPr>
        <p:spPr>
          <a:xfrm>
            <a:off x="228600" y="6629400"/>
            <a:ext cx="8686800" cy="76200"/>
          </a:xfrm>
          <a:prstGeom prst="rect">
            <a:avLst/>
          </a:prstGeom>
          <a:solidFill>
            <a:srgbClr val="FEBB1E"/>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Section Header">
    <p:bg>
      <p:bgPr>
        <a:solidFill>
          <a:schemeClr val="bg1"/>
        </a:solidFill>
        <a:effectLst/>
      </p:bgPr>
    </p:bg>
    <p:spTree>
      <p:nvGrpSpPr>
        <p:cNvPr id="1" name=""/>
        <p:cNvGrpSpPr/>
        <p:nvPr/>
      </p:nvGrpSpPr>
      <p:grpSpPr>
        <a:xfrm>
          <a:off x="0" y="0"/>
          <a:ext cx="0" cy="0"/>
          <a:chOff x="0" y="0"/>
          <a:chExt cx="0" cy="0"/>
        </a:xfrm>
      </p:grpSpPr>
      <p:sp>
        <p:nvSpPr>
          <p:cNvPr id="21" name="Rectangle 20"/>
          <p:cNvSpPr/>
          <p:nvPr userDrawn="1"/>
        </p:nvSpPr>
        <p:spPr>
          <a:xfrm>
            <a:off x="228600" y="1800554"/>
            <a:ext cx="8686800" cy="4676446"/>
          </a:xfrm>
          <a:prstGeom prst="rect">
            <a:avLst/>
          </a:prstGeom>
          <a:solidFill>
            <a:srgbClr val="81BC4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a:xfrm>
            <a:off x="457200" y="6477000"/>
            <a:ext cx="777239" cy="245814"/>
          </a:xfrm>
          <a:prstGeom prst="rect">
            <a:avLst/>
          </a:prstGeom>
        </p:spPr>
        <p:txBody>
          <a:bodyPr/>
          <a:lstStyle>
            <a:lvl1pPr>
              <a:defRPr sz="800">
                <a:solidFill>
                  <a:schemeClr val="bg1"/>
                </a:solidFill>
              </a:defRPr>
            </a:lvl1pPr>
          </a:lstStyle>
          <a:p>
            <a:endParaRPr lang="en-US" dirty="0"/>
          </a:p>
        </p:txBody>
      </p:sp>
      <p:sp>
        <p:nvSpPr>
          <p:cNvPr id="5" name="Footer Placeholder 4"/>
          <p:cNvSpPr>
            <a:spLocks noGrp="1"/>
          </p:cNvSpPr>
          <p:nvPr>
            <p:ph type="ftr" sz="quarter" idx="11"/>
          </p:nvPr>
        </p:nvSpPr>
        <p:spPr>
          <a:xfrm>
            <a:off x="1310639" y="6477000"/>
            <a:ext cx="6995161" cy="245814"/>
          </a:xfrm>
          <a:prstGeom prst="rect">
            <a:avLst/>
          </a:prstGeom>
        </p:spPr>
        <p:txBody>
          <a:bodyPr/>
          <a:lstStyle>
            <a:lvl1pPr>
              <a:defRPr sz="800">
                <a:solidFill>
                  <a:schemeClr val="bg1"/>
                </a:solidFill>
              </a:defRPr>
            </a:lvl1pPr>
          </a:lstStyle>
          <a:p>
            <a:endParaRPr lang="en-US" dirty="0"/>
          </a:p>
        </p:txBody>
      </p:sp>
      <p:sp>
        <p:nvSpPr>
          <p:cNvPr id="6" name="Slide Number Placeholder 5"/>
          <p:cNvSpPr>
            <a:spLocks noGrp="1"/>
          </p:cNvSpPr>
          <p:nvPr>
            <p:ph type="sldNum" sz="quarter" idx="12"/>
          </p:nvPr>
        </p:nvSpPr>
        <p:spPr>
          <a:xfrm>
            <a:off x="8354637" y="6477000"/>
            <a:ext cx="332163" cy="245814"/>
          </a:xfrm>
          <a:prstGeom prst="rect">
            <a:avLst/>
          </a:prstGeom>
        </p:spPr>
        <p:txBody>
          <a:bodyPr/>
          <a:lstStyle>
            <a:lvl1pPr>
              <a:defRPr sz="800">
                <a:solidFill>
                  <a:schemeClr val="bg1"/>
                </a:solidFill>
              </a:defRPr>
            </a:lvl1pPr>
          </a:lstStyle>
          <a:p>
            <a:fld id="{939F7212-A187-4EF5-83A1-9A2385175249}" type="slidenum">
              <a:rPr lang="en-US" smtClean="0"/>
              <a:pPr/>
              <a:t>‹#›</a:t>
            </a:fld>
            <a:endParaRPr lang="en-US" dirty="0"/>
          </a:p>
        </p:txBody>
      </p:sp>
      <p:pic>
        <p:nvPicPr>
          <p:cNvPr id="17" name="Picture 1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125352" y="149556"/>
            <a:ext cx="907789" cy="1082166"/>
          </a:xfrm>
          <a:prstGeom prst="rect">
            <a:avLst/>
          </a:prstGeom>
        </p:spPr>
      </p:pic>
      <p:pic>
        <p:nvPicPr>
          <p:cNvPr id="18" name="Picture 17"/>
          <p:cNvPicPr>
            <a:picLocks noChangeAspect="1"/>
          </p:cNvPicPr>
          <p:nvPr userDrawn="1"/>
        </p:nvPicPr>
        <p:blipFill rotWithShape="1">
          <a:blip r:embed="rId3" cstate="screen">
            <a:extLst>
              <a:ext uri="{28A0092B-C50C-407E-A947-70E740481C1C}">
                <a14:useLocalDpi xmlns:a14="http://schemas.microsoft.com/office/drawing/2010/main"/>
              </a:ext>
            </a:extLst>
          </a:blip>
          <a:srcRect l="38636" t="24067" r="42475" b="31204"/>
          <a:stretch/>
        </p:blipFill>
        <p:spPr>
          <a:xfrm>
            <a:off x="8167330" y="145400"/>
            <a:ext cx="711761" cy="1302400"/>
          </a:xfrm>
          <a:prstGeom prst="rect">
            <a:avLst/>
          </a:prstGeom>
        </p:spPr>
      </p:pic>
      <p:pic>
        <p:nvPicPr>
          <p:cNvPr id="20" name="Picture 19"/>
          <p:cNvPicPr>
            <a:picLocks noChangeAspect="1"/>
          </p:cNvPicPr>
          <p:nvPr userDrawn="1"/>
        </p:nvPicPr>
        <p:blipFill rotWithShape="1">
          <a:blip r:embed="rId4" cstate="screen">
            <a:extLst>
              <a:ext uri="{28A0092B-C50C-407E-A947-70E740481C1C}">
                <a14:useLocalDpi xmlns:a14="http://schemas.microsoft.com/office/drawing/2010/main"/>
              </a:ext>
            </a:extLst>
          </a:blip>
          <a:srcRect l="28518" t="47870" r="28344" b="49786"/>
          <a:stretch/>
        </p:blipFill>
        <p:spPr>
          <a:xfrm>
            <a:off x="38100" y="1295400"/>
            <a:ext cx="6324600" cy="444678"/>
          </a:xfrm>
          <a:prstGeom prst="rect">
            <a:avLst/>
          </a:prstGeom>
        </p:spPr>
      </p:pic>
      <p:sp>
        <p:nvSpPr>
          <p:cNvPr id="22" name="Title 1"/>
          <p:cNvSpPr>
            <a:spLocks noGrp="1"/>
          </p:cNvSpPr>
          <p:nvPr>
            <p:ph type="title"/>
          </p:nvPr>
        </p:nvSpPr>
        <p:spPr>
          <a:xfrm>
            <a:off x="457200" y="2892643"/>
            <a:ext cx="4739640" cy="1450757"/>
          </a:xfrm>
        </p:spPr>
        <p:txBody>
          <a:bodyPr/>
          <a:lstStyle>
            <a:lvl1pPr>
              <a:defRPr>
                <a:solidFill>
                  <a:schemeClr val="bg1"/>
                </a:solidFill>
              </a:defRPr>
            </a:lvl1pPr>
          </a:lstStyle>
          <a:p>
            <a:r>
              <a:rPr lang="en-US" dirty="0"/>
              <a:t>Click to edit Master title style</a:t>
            </a:r>
          </a:p>
        </p:txBody>
      </p:sp>
      <p:cxnSp>
        <p:nvCxnSpPr>
          <p:cNvPr id="24" name="Straight Connector 23"/>
          <p:cNvCxnSpPr/>
          <p:nvPr userDrawn="1"/>
        </p:nvCxnSpPr>
        <p:spPr>
          <a:xfrm>
            <a:off x="533400" y="4419600"/>
            <a:ext cx="4663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Content Placeholder 2"/>
          <p:cNvSpPr>
            <a:spLocks noGrp="1"/>
          </p:cNvSpPr>
          <p:nvPr>
            <p:ph idx="1"/>
          </p:nvPr>
        </p:nvSpPr>
        <p:spPr>
          <a:xfrm>
            <a:off x="457200" y="4572000"/>
            <a:ext cx="8154496" cy="533400"/>
          </a:xfrm>
        </p:spPr>
        <p:txBody>
          <a:bodyPr>
            <a:normAutofit/>
          </a:bodyPr>
          <a:lstStyle>
            <a:lvl1pPr>
              <a:defRPr sz="2000">
                <a:solidFill>
                  <a:schemeClr val="bg1"/>
                </a:solidFill>
              </a:defRPr>
            </a:lvl1pPr>
          </a:lstStyle>
          <a:p>
            <a:pPr lvl="0"/>
            <a:r>
              <a:rPr lang="en-US" dirty="0"/>
              <a:t>Click to edit Master text style</a:t>
            </a:r>
          </a:p>
        </p:txBody>
      </p:sp>
      <p:pic>
        <p:nvPicPr>
          <p:cNvPr id="13" name="Picture 12"/>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6200" y="100391"/>
            <a:ext cx="3261360" cy="1164771"/>
          </a:xfrm>
          <a:prstGeom prst="rect">
            <a:avLst/>
          </a:prstGeom>
        </p:spPr>
      </p:pic>
      <p:sp>
        <p:nvSpPr>
          <p:cNvPr id="14" name="Rectangle 13"/>
          <p:cNvSpPr/>
          <p:nvPr userDrawn="1"/>
        </p:nvSpPr>
        <p:spPr>
          <a:xfrm>
            <a:off x="228600" y="6629400"/>
            <a:ext cx="8686800" cy="76200"/>
          </a:xfrm>
          <a:prstGeom prst="rect">
            <a:avLst/>
          </a:prstGeom>
          <a:solidFill>
            <a:srgbClr val="FEBB1E"/>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2_Section Header">
    <p:bg>
      <p:bgPr>
        <a:solidFill>
          <a:schemeClr val="bg1"/>
        </a:solidFill>
        <a:effectLst/>
      </p:bgPr>
    </p:bg>
    <p:spTree>
      <p:nvGrpSpPr>
        <p:cNvPr id="1" name=""/>
        <p:cNvGrpSpPr/>
        <p:nvPr/>
      </p:nvGrpSpPr>
      <p:grpSpPr>
        <a:xfrm>
          <a:off x="0" y="0"/>
          <a:ext cx="0" cy="0"/>
          <a:chOff x="0" y="0"/>
          <a:chExt cx="0" cy="0"/>
        </a:xfrm>
      </p:grpSpPr>
      <p:sp>
        <p:nvSpPr>
          <p:cNvPr id="21" name="Rectangle 20"/>
          <p:cNvSpPr/>
          <p:nvPr userDrawn="1"/>
        </p:nvSpPr>
        <p:spPr>
          <a:xfrm>
            <a:off x="228600" y="1800554"/>
            <a:ext cx="8686800" cy="4676446"/>
          </a:xfrm>
          <a:prstGeom prst="rect">
            <a:avLst/>
          </a:prstGeom>
          <a:solidFill>
            <a:srgbClr val="006BB6"/>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a:xfrm>
            <a:off x="457200" y="6477000"/>
            <a:ext cx="777239" cy="245814"/>
          </a:xfrm>
          <a:prstGeom prst="rect">
            <a:avLst/>
          </a:prstGeom>
        </p:spPr>
        <p:txBody>
          <a:bodyPr/>
          <a:lstStyle>
            <a:lvl1pPr>
              <a:defRPr sz="800">
                <a:solidFill>
                  <a:schemeClr val="bg1"/>
                </a:solidFill>
              </a:defRPr>
            </a:lvl1pPr>
          </a:lstStyle>
          <a:p>
            <a:endParaRPr lang="en-US" dirty="0"/>
          </a:p>
        </p:txBody>
      </p:sp>
      <p:sp>
        <p:nvSpPr>
          <p:cNvPr id="5" name="Footer Placeholder 4"/>
          <p:cNvSpPr>
            <a:spLocks noGrp="1"/>
          </p:cNvSpPr>
          <p:nvPr>
            <p:ph type="ftr" sz="quarter" idx="11"/>
          </p:nvPr>
        </p:nvSpPr>
        <p:spPr>
          <a:xfrm>
            <a:off x="1310639" y="6477000"/>
            <a:ext cx="6995161" cy="245814"/>
          </a:xfrm>
          <a:prstGeom prst="rect">
            <a:avLst/>
          </a:prstGeom>
        </p:spPr>
        <p:txBody>
          <a:bodyPr/>
          <a:lstStyle>
            <a:lvl1pPr>
              <a:defRPr sz="800">
                <a:solidFill>
                  <a:schemeClr val="bg1"/>
                </a:solidFill>
              </a:defRPr>
            </a:lvl1pPr>
          </a:lstStyle>
          <a:p>
            <a:endParaRPr lang="en-US" dirty="0"/>
          </a:p>
        </p:txBody>
      </p:sp>
      <p:sp>
        <p:nvSpPr>
          <p:cNvPr id="6" name="Slide Number Placeholder 5"/>
          <p:cNvSpPr>
            <a:spLocks noGrp="1"/>
          </p:cNvSpPr>
          <p:nvPr>
            <p:ph type="sldNum" sz="quarter" idx="12"/>
          </p:nvPr>
        </p:nvSpPr>
        <p:spPr>
          <a:xfrm>
            <a:off x="8354637" y="6477000"/>
            <a:ext cx="332163" cy="245814"/>
          </a:xfrm>
          <a:prstGeom prst="rect">
            <a:avLst/>
          </a:prstGeom>
        </p:spPr>
        <p:txBody>
          <a:bodyPr/>
          <a:lstStyle>
            <a:lvl1pPr>
              <a:defRPr sz="800">
                <a:solidFill>
                  <a:schemeClr val="bg1"/>
                </a:solidFill>
              </a:defRPr>
            </a:lvl1pPr>
          </a:lstStyle>
          <a:p>
            <a:fld id="{939F7212-A187-4EF5-83A1-9A2385175249}" type="slidenum">
              <a:rPr lang="en-US" smtClean="0"/>
              <a:pPr/>
              <a:t>‹#›</a:t>
            </a:fld>
            <a:endParaRPr lang="en-US" dirty="0"/>
          </a:p>
        </p:txBody>
      </p:sp>
      <p:pic>
        <p:nvPicPr>
          <p:cNvPr id="17" name="Picture 1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125352" y="149556"/>
            <a:ext cx="907789" cy="1082166"/>
          </a:xfrm>
          <a:prstGeom prst="rect">
            <a:avLst/>
          </a:prstGeom>
        </p:spPr>
      </p:pic>
      <p:pic>
        <p:nvPicPr>
          <p:cNvPr id="18" name="Picture 17"/>
          <p:cNvPicPr>
            <a:picLocks noChangeAspect="1"/>
          </p:cNvPicPr>
          <p:nvPr userDrawn="1"/>
        </p:nvPicPr>
        <p:blipFill rotWithShape="1">
          <a:blip r:embed="rId3" cstate="screen">
            <a:extLst>
              <a:ext uri="{28A0092B-C50C-407E-A947-70E740481C1C}">
                <a14:useLocalDpi xmlns:a14="http://schemas.microsoft.com/office/drawing/2010/main"/>
              </a:ext>
            </a:extLst>
          </a:blip>
          <a:srcRect l="38636" t="24067" r="42475" b="31204"/>
          <a:stretch/>
        </p:blipFill>
        <p:spPr>
          <a:xfrm>
            <a:off x="8167330" y="145400"/>
            <a:ext cx="711761" cy="1302400"/>
          </a:xfrm>
          <a:prstGeom prst="rect">
            <a:avLst/>
          </a:prstGeom>
        </p:spPr>
      </p:pic>
      <p:pic>
        <p:nvPicPr>
          <p:cNvPr id="20" name="Picture 19"/>
          <p:cNvPicPr>
            <a:picLocks noChangeAspect="1"/>
          </p:cNvPicPr>
          <p:nvPr userDrawn="1"/>
        </p:nvPicPr>
        <p:blipFill rotWithShape="1">
          <a:blip r:embed="rId4" cstate="screen">
            <a:extLst>
              <a:ext uri="{28A0092B-C50C-407E-A947-70E740481C1C}">
                <a14:useLocalDpi xmlns:a14="http://schemas.microsoft.com/office/drawing/2010/main"/>
              </a:ext>
            </a:extLst>
          </a:blip>
          <a:srcRect l="28518" t="47870" r="28344" b="49786"/>
          <a:stretch/>
        </p:blipFill>
        <p:spPr>
          <a:xfrm>
            <a:off x="38100" y="1295400"/>
            <a:ext cx="6324600" cy="444678"/>
          </a:xfrm>
          <a:prstGeom prst="rect">
            <a:avLst/>
          </a:prstGeom>
        </p:spPr>
      </p:pic>
      <p:sp>
        <p:nvSpPr>
          <p:cNvPr id="22" name="Title 1"/>
          <p:cNvSpPr>
            <a:spLocks noGrp="1"/>
          </p:cNvSpPr>
          <p:nvPr>
            <p:ph type="title"/>
          </p:nvPr>
        </p:nvSpPr>
        <p:spPr>
          <a:xfrm>
            <a:off x="457200" y="2892643"/>
            <a:ext cx="4739640" cy="1450757"/>
          </a:xfrm>
        </p:spPr>
        <p:txBody>
          <a:bodyPr/>
          <a:lstStyle>
            <a:lvl1pPr>
              <a:defRPr>
                <a:solidFill>
                  <a:schemeClr val="bg1"/>
                </a:solidFill>
              </a:defRPr>
            </a:lvl1pPr>
          </a:lstStyle>
          <a:p>
            <a:r>
              <a:rPr lang="en-US" dirty="0"/>
              <a:t>Click to edit Master title style</a:t>
            </a:r>
          </a:p>
        </p:txBody>
      </p:sp>
      <p:cxnSp>
        <p:nvCxnSpPr>
          <p:cNvPr id="24" name="Straight Connector 23"/>
          <p:cNvCxnSpPr/>
          <p:nvPr userDrawn="1"/>
        </p:nvCxnSpPr>
        <p:spPr>
          <a:xfrm>
            <a:off x="533400" y="4419600"/>
            <a:ext cx="4663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Content Placeholder 2"/>
          <p:cNvSpPr>
            <a:spLocks noGrp="1"/>
          </p:cNvSpPr>
          <p:nvPr>
            <p:ph idx="1"/>
          </p:nvPr>
        </p:nvSpPr>
        <p:spPr>
          <a:xfrm>
            <a:off x="457200" y="4572000"/>
            <a:ext cx="8154496" cy="533400"/>
          </a:xfrm>
        </p:spPr>
        <p:txBody>
          <a:bodyPr>
            <a:normAutofit/>
          </a:bodyPr>
          <a:lstStyle>
            <a:lvl1pPr>
              <a:defRPr sz="2000">
                <a:solidFill>
                  <a:schemeClr val="bg1"/>
                </a:solidFill>
              </a:defRPr>
            </a:lvl1pPr>
          </a:lstStyle>
          <a:p>
            <a:pPr lvl="0"/>
            <a:r>
              <a:rPr lang="en-US" dirty="0"/>
              <a:t>Click to edit Master text style</a:t>
            </a:r>
          </a:p>
        </p:txBody>
      </p:sp>
      <p:pic>
        <p:nvPicPr>
          <p:cNvPr id="13" name="Picture 12"/>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6200" y="100391"/>
            <a:ext cx="3261360" cy="1164771"/>
          </a:xfrm>
          <a:prstGeom prst="rect">
            <a:avLst/>
          </a:prstGeom>
        </p:spPr>
      </p:pic>
      <p:sp>
        <p:nvSpPr>
          <p:cNvPr id="14" name="Rectangle 13"/>
          <p:cNvSpPr/>
          <p:nvPr userDrawn="1"/>
        </p:nvSpPr>
        <p:spPr>
          <a:xfrm>
            <a:off x="228600" y="6629400"/>
            <a:ext cx="8686800" cy="76200"/>
          </a:xfrm>
          <a:prstGeom prst="rect">
            <a:avLst/>
          </a:prstGeom>
          <a:solidFill>
            <a:srgbClr val="FEBB1E"/>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3_Section Header">
    <p:bg>
      <p:bgPr>
        <a:solidFill>
          <a:schemeClr val="bg1"/>
        </a:solidFill>
        <a:effectLst/>
      </p:bgPr>
    </p:bg>
    <p:spTree>
      <p:nvGrpSpPr>
        <p:cNvPr id="1" name=""/>
        <p:cNvGrpSpPr/>
        <p:nvPr/>
      </p:nvGrpSpPr>
      <p:grpSpPr>
        <a:xfrm>
          <a:off x="0" y="0"/>
          <a:ext cx="0" cy="0"/>
          <a:chOff x="0" y="0"/>
          <a:chExt cx="0" cy="0"/>
        </a:xfrm>
      </p:grpSpPr>
      <p:sp>
        <p:nvSpPr>
          <p:cNvPr id="21" name="Rectangle 20"/>
          <p:cNvSpPr/>
          <p:nvPr userDrawn="1"/>
        </p:nvSpPr>
        <p:spPr>
          <a:xfrm>
            <a:off x="228600" y="1800554"/>
            <a:ext cx="8686800" cy="4676446"/>
          </a:xfrm>
          <a:prstGeom prst="rect">
            <a:avLst/>
          </a:prstGeom>
          <a:solidFill>
            <a:srgbClr val="6E5B25"/>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a:xfrm>
            <a:off x="457200" y="6477000"/>
            <a:ext cx="777239" cy="245814"/>
          </a:xfrm>
          <a:prstGeom prst="rect">
            <a:avLst/>
          </a:prstGeom>
        </p:spPr>
        <p:txBody>
          <a:bodyPr/>
          <a:lstStyle>
            <a:lvl1pPr>
              <a:defRPr sz="800">
                <a:solidFill>
                  <a:schemeClr val="bg1"/>
                </a:solidFill>
              </a:defRPr>
            </a:lvl1pPr>
          </a:lstStyle>
          <a:p>
            <a:endParaRPr lang="en-US" dirty="0"/>
          </a:p>
        </p:txBody>
      </p:sp>
      <p:sp>
        <p:nvSpPr>
          <p:cNvPr id="5" name="Footer Placeholder 4"/>
          <p:cNvSpPr>
            <a:spLocks noGrp="1"/>
          </p:cNvSpPr>
          <p:nvPr>
            <p:ph type="ftr" sz="quarter" idx="11"/>
          </p:nvPr>
        </p:nvSpPr>
        <p:spPr>
          <a:xfrm>
            <a:off x="1310639" y="6477000"/>
            <a:ext cx="6995161" cy="245814"/>
          </a:xfrm>
          <a:prstGeom prst="rect">
            <a:avLst/>
          </a:prstGeom>
        </p:spPr>
        <p:txBody>
          <a:bodyPr/>
          <a:lstStyle>
            <a:lvl1pPr>
              <a:defRPr sz="800">
                <a:solidFill>
                  <a:schemeClr val="bg1"/>
                </a:solidFill>
              </a:defRPr>
            </a:lvl1pPr>
          </a:lstStyle>
          <a:p>
            <a:endParaRPr lang="en-US" dirty="0"/>
          </a:p>
        </p:txBody>
      </p:sp>
      <p:sp>
        <p:nvSpPr>
          <p:cNvPr id="6" name="Slide Number Placeholder 5"/>
          <p:cNvSpPr>
            <a:spLocks noGrp="1"/>
          </p:cNvSpPr>
          <p:nvPr>
            <p:ph type="sldNum" sz="quarter" idx="12"/>
          </p:nvPr>
        </p:nvSpPr>
        <p:spPr>
          <a:xfrm>
            <a:off x="8354637" y="6477000"/>
            <a:ext cx="332163" cy="245814"/>
          </a:xfrm>
          <a:prstGeom prst="rect">
            <a:avLst/>
          </a:prstGeom>
        </p:spPr>
        <p:txBody>
          <a:bodyPr/>
          <a:lstStyle>
            <a:lvl1pPr>
              <a:defRPr sz="800">
                <a:solidFill>
                  <a:schemeClr val="bg1"/>
                </a:solidFill>
              </a:defRPr>
            </a:lvl1pPr>
          </a:lstStyle>
          <a:p>
            <a:fld id="{939F7212-A187-4EF5-83A1-9A2385175249}" type="slidenum">
              <a:rPr lang="en-US" smtClean="0"/>
              <a:pPr/>
              <a:t>‹#›</a:t>
            </a:fld>
            <a:endParaRPr lang="en-US" dirty="0"/>
          </a:p>
        </p:txBody>
      </p:sp>
      <p:pic>
        <p:nvPicPr>
          <p:cNvPr id="17" name="Picture 1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125352" y="149556"/>
            <a:ext cx="907789" cy="1082166"/>
          </a:xfrm>
          <a:prstGeom prst="rect">
            <a:avLst/>
          </a:prstGeom>
        </p:spPr>
      </p:pic>
      <p:pic>
        <p:nvPicPr>
          <p:cNvPr id="18" name="Picture 17"/>
          <p:cNvPicPr>
            <a:picLocks noChangeAspect="1"/>
          </p:cNvPicPr>
          <p:nvPr userDrawn="1"/>
        </p:nvPicPr>
        <p:blipFill rotWithShape="1">
          <a:blip r:embed="rId3" cstate="screen">
            <a:extLst>
              <a:ext uri="{28A0092B-C50C-407E-A947-70E740481C1C}">
                <a14:useLocalDpi xmlns:a14="http://schemas.microsoft.com/office/drawing/2010/main"/>
              </a:ext>
            </a:extLst>
          </a:blip>
          <a:srcRect l="38636" t="24067" r="42475" b="31204"/>
          <a:stretch/>
        </p:blipFill>
        <p:spPr>
          <a:xfrm>
            <a:off x="8167330" y="145400"/>
            <a:ext cx="711761" cy="1302400"/>
          </a:xfrm>
          <a:prstGeom prst="rect">
            <a:avLst/>
          </a:prstGeom>
        </p:spPr>
      </p:pic>
      <p:pic>
        <p:nvPicPr>
          <p:cNvPr id="20" name="Picture 19"/>
          <p:cNvPicPr>
            <a:picLocks noChangeAspect="1"/>
          </p:cNvPicPr>
          <p:nvPr userDrawn="1"/>
        </p:nvPicPr>
        <p:blipFill rotWithShape="1">
          <a:blip r:embed="rId4" cstate="screen">
            <a:extLst>
              <a:ext uri="{28A0092B-C50C-407E-A947-70E740481C1C}">
                <a14:useLocalDpi xmlns:a14="http://schemas.microsoft.com/office/drawing/2010/main"/>
              </a:ext>
            </a:extLst>
          </a:blip>
          <a:srcRect l="28518" t="47870" r="28344" b="49786"/>
          <a:stretch/>
        </p:blipFill>
        <p:spPr>
          <a:xfrm>
            <a:off x="38100" y="1295400"/>
            <a:ext cx="6324600" cy="444678"/>
          </a:xfrm>
          <a:prstGeom prst="rect">
            <a:avLst/>
          </a:prstGeom>
        </p:spPr>
      </p:pic>
      <p:sp>
        <p:nvSpPr>
          <p:cNvPr id="22" name="Title 1"/>
          <p:cNvSpPr>
            <a:spLocks noGrp="1"/>
          </p:cNvSpPr>
          <p:nvPr>
            <p:ph type="title"/>
          </p:nvPr>
        </p:nvSpPr>
        <p:spPr>
          <a:xfrm>
            <a:off x="457200" y="2892643"/>
            <a:ext cx="4739640" cy="1450757"/>
          </a:xfrm>
        </p:spPr>
        <p:txBody>
          <a:bodyPr/>
          <a:lstStyle>
            <a:lvl1pPr>
              <a:defRPr>
                <a:solidFill>
                  <a:schemeClr val="bg1"/>
                </a:solidFill>
              </a:defRPr>
            </a:lvl1pPr>
          </a:lstStyle>
          <a:p>
            <a:r>
              <a:rPr lang="en-US" dirty="0"/>
              <a:t>Click to edit Master title style</a:t>
            </a:r>
          </a:p>
        </p:txBody>
      </p:sp>
      <p:cxnSp>
        <p:nvCxnSpPr>
          <p:cNvPr id="24" name="Straight Connector 23"/>
          <p:cNvCxnSpPr/>
          <p:nvPr userDrawn="1"/>
        </p:nvCxnSpPr>
        <p:spPr>
          <a:xfrm>
            <a:off x="533400" y="4419600"/>
            <a:ext cx="4663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Content Placeholder 2"/>
          <p:cNvSpPr>
            <a:spLocks noGrp="1"/>
          </p:cNvSpPr>
          <p:nvPr>
            <p:ph idx="1"/>
          </p:nvPr>
        </p:nvSpPr>
        <p:spPr>
          <a:xfrm>
            <a:off x="457200" y="4572000"/>
            <a:ext cx="8154496" cy="533400"/>
          </a:xfrm>
        </p:spPr>
        <p:txBody>
          <a:bodyPr>
            <a:normAutofit/>
          </a:bodyPr>
          <a:lstStyle>
            <a:lvl1pPr>
              <a:defRPr sz="2000">
                <a:solidFill>
                  <a:schemeClr val="bg1"/>
                </a:solidFill>
              </a:defRPr>
            </a:lvl1pPr>
          </a:lstStyle>
          <a:p>
            <a:pPr lvl="0"/>
            <a:r>
              <a:rPr lang="en-US" dirty="0"/>
              <a:t>Click to edit Master text style</a:t>
            </a:r>
          </a:p>
        </p:txBody>
      </p:sp>
      <p:pic>
        <p:nvPicPr>
          <p:cNvPr id="13" name="Picture 12"/>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6200" y="100391"/>
            <a:ext cx="3261360" cy="1164771"/>
          </a:xfrm>
          <a:prstGeom prst="rect">
            <a:avLst/>
          </a:prstGeom>
        </p:spPr>
      </p:pic>
      <p:sp>
        <p:nvSpPr>
          <p:cNvPr id="14" name="Rectangle 13"/>
          <p:cNvSpPr/>
          <p:nvPr userDrawn="1"/>
        </p:nvSpPr>
        <p:spPr>
          <a:xfrm>
            <a:off x="228600" y="6629400"/>
            <a:ext cx="8686800" cy="76200"/>
          </a:xfrm>
          <a:prstGeom prst="rect">
            <a:avLst/>
          </a:prstGeom>
          <a:solidFill>
            <a:srgbClr val="FEBB1E"/>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lvl1pPr>
              <a:defRPr>
                <a:solidFill>
                  <a:srgbClr val="6E5B25"/>
                </a:solidFill>
              </a:defRPr>
            </a:lvl1pPr>
          </a:lstStyle>
          <a:p>
            <a:r>
              <a:rPr lang="en-US" dirty="0"/>
              <a:t>Click to edit Master title style</a:t>
            </a:r>
          </a:p>
        </p:txBody>
      </p:sp>
      <p:sp>
        <p:nvSpPr>
          <p:cNvPr id="3" name="Content Placeholder 2"/>
          <p:cNvSpPr>
            <a:spLocks noGrp="1"/>
          </p:cNvSpPr>
          <p:nvPr>
            <p:ph idx="1"/>
          </p:nvPr>
        </p:nvSpPr>
        <p:spPr>
          <a:xfrm>
            <a:off x="457200" y="1752599"/>
            <a:ext cx="8154496" cy="464820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457201" y="6400800"/>
            <a:ext cx="762000" cy="245814"/>
          </a:xfrm>
          <a:prstGeom prst="rect">
            <a:avLst/>
          </a:prstGeom>
        </p:spPr>
        <p:txBody>
          <a:bodyPr/>
          <a:lstStyle/>
          <a:p>
            <a:endParaRPr lang="en-US" dirty="0"/>
          </a:p>
        </p:txBody>
      </p:sp>
      <p:sp>
        <p:nvSpPr>
          <p:cNvPr id="5" name="Footer Placeholder 4"/>
          <p:cNvSpPr>
            <a:spLocks noGrp="1"/>
          </p:cNvSpPr>
          <p:nvPr>
            <p:ph type="ftr" sz="quarter" idx="11"/>
          </p:nvPr>
        </p:nvSpPr>
        <p:spPr>
          <a:xfrm>
            <a:off x="1295400" y="6400800"/>
            <a:ext cx="6248400" cy="245814"/>
          </a:xfrm>
          <a:prstGeom prst="rect">
            <a:avLst/>
          </a:prstGeom>
        </p:spPr>
        <p:txBody>
          <a:bodyPr/>
          <a:lstStyle/>
          <a:p>
            <a:endParaRPr lang="en-US" dirty="0"/>
          </a:p>
        </p:txBody>
      </p:sp>
      <p:sp>
        <p:nvSpPr>
          <p:cNvPr id="6" name="Slide Number Placeholder 5"/>
          <p:cNvSpPr>
            <a:spLocks noGrp="1"/>
          </p:cNvSpPr>
          <p:nvPr>
            <p:ph type="sldNum" sz="quarter" idx="12"/>
          </p:nvPr>
        </p:nvSpPr>
        <p:spPr>
          <a:xfrm>
            <a:off x="7620000" y="6400800"/>
            <a:ext cx="984019" cy="245814"/>
          </a:xfrm>
          <a:prstGeom prst="rect">
            <a:avLst/>
          </a:prstGeom>
        </p:spPr>
        <p:txBody>
          <a:bodyPr/>
          <a:lstStyle>
            <a:lvl1pPr algn="r">
              <a:defRPr/>
            </a:lvl1pPr>
          </a:lstStyle>
          <a:p>
            <a:fld id="{03FB9BD8-98B5-48BF-9904-10150D763466}"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45733"/>
            <a:ext cx="3886200" cy="432646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845736"/>
            <a:ext cx="4038600" cy="432646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a:xfrm>
            <a:off x="457201" y="6400800"/>
            <a:ext cx="762000" cy="245814"/>
          </a:xfrm>
          <a:prstGeom prst="rect">
            <a:avLst/>
          </a:prstGeom>
        </p:spPr>
        <p:txBody>
          <a:bodyPr/>
          <a:lstStyle/>
          <a:p>
            <a:endParaRPr lang="en-US" dirty="0"/>
          </a:p>
        </p:txBody>
      </p:sp>
      <p:sp>
        <p:nvSpPr>
          <p:cNvPr id="6" name="Footer Placeholder 5"/>
          <p:cNvSpPr>
            <a:spLocks noGrp="1"/>
          </p:cNvSpPr>
          <p:nvPr>
            <p:ph type="ftr" sz="quarter" idx="11"/>
          </p:nvPr>
        </p:nvSpPr>
        <p:spPr>
          <a:xfrm>
            <a:off x="1295400" y="6400800"/>
            <a:ext cx="6858000" cy="245814"/>
          </a:xfrm>
          <a:prstGeom prst="rect">
            <a:avLst/>
          </a:prstGeom>
        </p:spPr>
        <p:txBody>
          <a:bodyPr/>
          <a:lstStyle/>
          <a:p>
            <a:endParaRPr lang="en-US" dirty="0"/>
          </a:p>
        </p:txBody>
      </p:sp>
      <p:sp>
        <p:nvSpPr>
          <p:cNvPr id="7" name="Slide Number Placeholder 6"/>
          <p:cNvSpPr>
            <a:spLocks noGrp="1"/>
          </p:cNvSpPr>
          <p:nvPr>
            <p:ph type="sldNum" sz="quarter" idx="12"/>
          </p:nvPr>
        </p:nvSpPr>
        <p:spPr>
          <a:xfrm>
            <a:off x="8263198" y="6383586"/>
            <a:ext cx="423602" cy="245814"/>
          </a:xfrm>
          <a:prstGeom prst="rect">
            <a:avLst/>
          </a:prstGeom>
        </p:spPr>
        <p:txBody>
          <a:bodyPr/>
          <a:lstStyle/>
          <a:p>
            <a:fld id="{72A12C76-031D-44CC-9925-4C2902A6C4A6}" type="slidenum">
              <a:rPr lang="en-US" smtClean="0"/>
              <a:pPr/>
              <a:t>‹#›</a:t>
            </a:fld>
            <a:endParaRPr lang="en-US" dirty="0"/>
          </a:p>
        </p:txBody>
      </p:sp>
      <p:sp>
        <p:nvSpPr>
          <p:cNvPr id="9" name="Title Placeholder 1"/>
          <p:cNvSpPr>
            <a:spLocks noGrp="1"/>
          </p:cNvSpPr>
          <p:nvPr>
            <p:ph type="title"/>
          </p:nvPr>
        </p:nvSpPr>
        <p:spPr>
          <a:xfrm>
            <a:off x="457201" y="152400"/>
            <a:ext cx="4739640" cy="1343353"/>
          </a:xfrm>
          <a:prstGeom prst="rect">
            <a:avLst/>
          </a:prstGeom>
        </p:spPr>
        <p:txBody>
          <a:bodyPr vert="horz" lIns="91440" tIns="45720" rIns="91440" bIns="45720" rtlCol="0" anchor="ctr">
            <a:normAutofit/>
          </a:bodyPr>
          <a:lstStyle>
            <a:lvl1pPr>
              <a:defRPr>
                <a:solidFill>
                  <a:srgbClr val="6E5B25"/>
                </a:solidFill>
              </a:defRPr>
            </a:lvl1pPr>
          </a:lstStyle>
          <a:p>
            <a:r>
              <a:rPr lang="en-US" dirty="0"/>
              <a:t>Click to edit Master title style</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lvl1pPr>
              <a:defRPr>
                <a:solidFill>
                  <a:srgbClr val="6E5B25"/>
                </a:solidFill>
              </a:defRPr>
            </a:lvl1pPr>
          </a:lstStyle>
          <a:p>
            <a:r>
              <a:rPr lang="en-US" dirty="0"/>
              <a:t>Click to edit Master title style</a:t>
            </a:r>
          </a:p>
        </p:txBody>
      </p:sp>
      <p:sp>
        <p:nvSpPr>
          <p:cNvPr id="3" name="Date Placeholder 2"/>
          <p:cNvSpPr>
            <a:spLocks noGrp="1"/>
          </p:cNvSpPr>
          <p:nvPr>
            <p:ph type="dt" sz="half" idx="10"/>
          </p:nvPr>
        </p:nvSpPr>
        <p:spPr>
          <a:xfrm>
            <a:off x="822961" y="6400800"/>
            <a:ext cx="1854203" cy="365125"/>
          </a:xfrm>
          <a:prstGeom prst="rect">
            <a:avLst/>
          </a:prstGeom>
        </p:spPr>
        <p:txBody>
          <a:bodyPr/>
          <a:lstStyle/>
          <a:p>
            <a:endParaRPr lang="en-US" dirty="0"/>
          </a:p>
        </p:txBody>
      </p:sp>
      <p:sp>
        <p:nvSpPr>
          <p:cNvPr id="4" name="Footer Placeholder 3"/>
          <p:cNvSpPr>
            <a:spLocks noGrp="1"/>
          </p:cNvSpPr>
          <p:nvPr>
            <p:ph type="ftr" sz="quarter" idx="11"/>
          </p:nvPr>
        </p:nvSpPr>
        <p:spPr>
          <a:xfrm>
            <a:off x="2764639" y="6400800"/>
            <a:ext cx="3617103" cy="365125"/>
          </a:xfrm>
          <a:prstGeom prst="rect">
            <a:avLst/>
          </a:prstGeom>
        </p:spPr>
        <p:txBody>
          <a:bodyPr/>
          <a:lstStyle/>
          <a:p>
            <a:endParaRPr lang="en-US" dirty="0"/>
          </a:p>
        </p:txBody>
      </p:sp>
      <p:sp>
        <p:nvSpPr>
          <p:cNvPr id="5" name="Slide Number Placeholder 4"/>
          <p:cNvSpPr>
            <a:spLocks noGrp="1"/>
          </p:cNvSpPr>
          <p:nvPr>
            <p:ph type="sldNum" sz="quarter" idx="12"/>
          </p:nvPr>
        </p:nvSpPr>
        <p:spPr>
          <a:xfrm>
            <a:off x="7425344" y="6400800"/>
            <a:ext cx="984019" cy="365125"/>
          </a:xfrm>
          <a:prstGeom prst="rect">
            <a:avLst/>
          </a:prstGeom>
        </p:spPr>
        <p:txBody>
          <a:bodyPr/>
          <a:lstStyle/>
          <a:p>
            <a:fld id="{981751F0-99D4-417B-9CDC-F591BD7E51EF}"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10" name="Title Placeholder 1"/>
          <p:cNvSpPr>
            <a:spLocks noGrp="1"/>
          </p:cNvSpPr>
          <p:nvPr>
            <p:ph type="title"/>
          </p:nvPr>
        </p:nvSpPr>
        <p:spPr>
          <a:xfrm>
            <a:off x="457201" y="152400"/>
            <a:ext cx="4739640" cy="1343353"/>
          </a:xfrm>
          <a:prstGeom prst="rect">
            <a:avLst/>
          </a:prstGeom>
        </p:spPr>
        <p:txBody>
          <a:bodyPr vert="horz" lIns="91440" tIns="45720" rIns="91440" bIns="45720" rtlCol="0" anchor="ctr">
            <a:normAutofit/>
          </a:bodyPr>
          <a:lstStyle>
            <a:lvl1pPr>
              <a:defRPr>
                <a:solidFill>
                  <a:srgbClr val="6E5B25"/>
                </a:solidFill>
              </a:defRPr>
            </a:lvl1pPr>
          </a:lstStyle>
          <a:p>
            <a:r>
              <a:rPr lang="en-US" dirty="0"/>
              <a:t>Click to edit Master title style</a:t>
            </a:r>
          </a:p>
        </p:txBody>
      </p:sp>
      <p:sp>
        <p:nvSpPr>
          <p:cNvPr id="11" name="Text Placeholder 2"/>
          <p:cNvSpPr>
            <a:spLocks noGrp="1"/>
          </p:cNvSpPr>
          <p:nvPr>
            <p:ph idx="1"/>
          </p:nvPr>
        </p:nvSpPr>
        <p:spPr>
          <a:xfrm>
            <a:off x="457200" y="1752599"/>
            <a:ext cx="8154496" cy="4554785"/>
          </a:xfrm>
          <a:prstGeom prst="rect">
            <a:avLst/>
          </a:prstGeom>
        </p:spPr>
        <p:txBody>
          <a:bodyPr vert="horz" lIns="0" tIns="45720" rIns="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p:cNvCxnSpPr/>
          <p:nvPr userDrawn="1"/>
        </p:nvCxnSpPr>
        <p:spPr>
          <a:xfrm flipV="1">
            <a:off x="0" y="1572272"/>
            <a:ext cx="9144000" cy="27928"/>
          </a:xfrm>
          <a:prstGeom prst="line">
            <a:avLst/>
          </a:prstGeom>
          <a:ln w="6350">
            <a:solidFill>
              <a:srgbClr val="FF9900"/>
            </a:solidFill>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63696" y="130629"/>
            <a:ext cx="3048000" cy="1088571"/>
          </a:xfrm>
          <a:prstGeom prst="rect">
            <a:avLst/>
          </a:prstGeom>
        </p:spPr>
      </p:pic>
      <p:sp>
        <p:nvSpPr>
          <p:cNvPr id="14" name="Date Placeholder 3"/>
          <p:cNvSpPr>
            <a:spLocks noGrp="1"/>
          </p:cNvSpPr>
          <p:nvPr>
            <p:ph type="dt" sz="half" idx="2"/>
          </p:nvPr>
        </p:nvSpPr>
        <p:spPr>
          <a:xfrm>
            <a:off x="457203" y="6477000"/>
            <a:ext cx="777238" cy="245815"/>
          </a:xfrm>
          <a:prstGeom prst="rect">
            <a:avLst/>
          </a:prstGeom>
        </p:spPr>
        <p:txBody>
          <a:bodyPr/>
          <a:lstStyle>
            <a:lvl1pPr>
              <a:defRPr sz="800"/>
            </a:lvl1pPr>
          </a:lstStyle>
          <a:p>
            <a:endParaRPr lang="en-US" dirty="0"/>
          </a:p>
        </p:txBody>
      </p:sp>
      <p:sp>
        <p:nvSpPr>
          <p:cNvPr id="15" name="Footer Placeholder 4"/>
          <p:cNvSpPr>
            <a:spLocks noGrp="1"/>
          </p:cNvSpPr>
          <p:nvPr>
            <p:ph type="ftr" sz="quarter" idx="3"/>
          </p:nvPr>
        </p:nvSpPr>
        <p:spPr>
          <a:xfrm>
            <a:off x="1295400" y="6477000"/>
            <a:ext cx="6858000" cy="245815"/>
          </a:xfrm>
          <a:prstGeom prst="rect">
            <a:avLst/>
          </a:prstGeom>
        </p:spPr>
        <p:txBody>
          <a:bodyPr/>
          <a:lstStyle>
            <a:lvl1pPr>
              <a:defRPr sz="800"/>
            </a:lvl1pPr>
          </a:lstStyle>
          <a:p>
            <a:endParaRPr lang="en-US" dirty="0"/>
          </a:p>
        </p:txBody>
      </p:sp>
      <p:sp>
        <p:nvSpPr>
          <p:cNvPr id="16" name="Slide Number Placeholder 5"/>
          <p:cNvSpPr>
            <a:spLocks noGrp="1"/>
          </p:cNvSpPr>
          <p:nvPr>
            <p:ph type="sldNum" sz="quarter" idx="4"/>
          </p:nvPr>
        </p:nvSpPr>
        <p:spPr>
          <a:xfrm>
            <a:off x="8234378" y="6477000"/>
            <a:ext cx="376222" cy="245815"/>
          </a:xfrm>
          <a:prstGeom prst="rect">
            <a:avLst/>
          </a:prstGeom>
        </p:spPr>
        <p:txBody>
          <a:bodyPr/>
          <a:lstStyle>
            <a:lvl1pPr algn="r">
              <a:defRPr sz="800"/>
            </a:lvl1pPr>
          </a:lstStyle>
          <a:p>
            <a:fld id="{EB64BD9E-6CEE-4B70-BCA0-609A17086EFC}" type="slidenum">
              <a:rPr lang="en-US" smtClean="0"/>
              <a:pPr/>
              <a:t>‹#›</a:t>
            </a:fld>
            <a:endParaRPr lang="en-US" dirty="0"/>
          </a:p>
        </p:txBody>
      </p:sp>
      <p:pic>
        <p:nvPicPr>
          <p:cNvPr id="17" name="Picture 16"/>
          <p:cNvPicPr>
            <a:picLocks noChangeAspect="1"/>
          </p:cNvPicPr>
          <p:nvPr userDrawn="1"/>
        </p:nvPicPr>
        <p:blipFill rotWithShape="1">
          <a:blip r:embed="rId3" cstate="screen">
            <a:extLst>
              <a:ext uri="{28A0092B-C50C-407E-A947-70E740481C1C}">
                <a14:useLocalDpi xmlns:a14="http://schemas.microsoft.com/office/drawing/2010/main"/>
              </a:ext>
            </a:extLst>
          </a:blip>
          <a:srcRect l="28518" t="47870" r="28344" b="49786"/>
          <a:stretch/>
        </p:blipFill>
        <p:spPr>
          <a:xfrm>
            <a:off x="5562600" y="1157220"/>
            <a:ext cx="3049096" cy="21438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400"/>
            <a:ext cx="5257800" cy="1343353"/>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p:cNvSpPr>
            <a:spLocks noGrp="1"/>
          </p:cNvSpPr>
          <p:nvPr>
            <p:ph type="body" idx="1"/>
          </p:nvPr>
        </p:nvSpPr>
        <p:spPr>
          <a:xfrm>
            <a:off x="457200" y="1752599"/>
            <a:ext cx="8154496" cy="4554785"/>
          </a:xfrm>
          <a:prstGeom prst="rect">
            <a:avLst/>
          </a:prstGeom>
        </p:spPr>
        <p:txBody>
          <a:bodyPr vert="horz" lIns="0" tIns="45720" rIns="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0" name="Straight Connector 9"/>
          <p:cNvCxnSpPr/>
          <p:nvPr/>
        </p:nvCxnSpPr>
        <p:spPr>
          <a:xfrm flipV="1">
            <a:off x="228600" y="1572272"/>
            <a:ext cx="8686800" cy="26532"/>
          </a:xfrm>
          <a:prstGeom prst="line">
            <a:avLst/>
          </a:prstGeom>
          <a:ln w="6350">
            <a:solidFill>
              <a:srgbClr val="FF9900"/>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userDrawn="1"/>
        </p:nvPicPr>
        <p:blipFill rotWithShape="1">
          <a:blip r:embed="rId12" cstate="screen">
            <a:extLst>
              <a:ext uri="{28A0092B-C50C-407E-A947-70E740481C1C}">
                <a14:useLocalDpi xmlns:a14="http://schemas.microsoft.com/office/drawing/2010/main"/>
              </a:ext>
            </a:extLst>
          </a:blip>
          <a:srcRect t="6542" b="14953"/>
          <a:stretch/>
        </p:blipFill>
        <p:spPr>
          <a:xfrm>
            <a:off x="6096000" y="123914"/>
            <a:ext cx="2819400" cy="790486"/>
          </a:xfrm>
          <a:prstGeom prst="rect">
            <a:avLst/>
          </a:prstGeom>
        </p:spPr>
      </p:pic>
      <p:sp>
        <p:nvSpPr>
          <p:cNvPr id="14" name="Date Placeholder 3"/>
          <p:cNvSpPr>
            <a:spLocks noGrp="1"/>
          </p:cNvSpPr>
          <p:nvPr>
            <p:ph type="dt" sz="half" idx="2"/>
          </p:nvPr>
        </p:nvSpPr>
        <p:spPr>
          <a:xfrm>
            <a:off x="457203" y="6383585"/>
            <a:ext cx="777238" cy="245815"/>
          </a:xfrm>
          <a:prstGeom prst="rect">
            <a:avLst/>
          </a:prstGeom>
        </p:spPr>
        <p:txBody>
          <a:bodyPr/>
          <a:lstStyle>
            <a:lvl1pPr>
              <a:defRPr sz="800"/>
            </a:lvl1pPr>
          </a:lstStyle>
          <a:p>
            <a:endParaRPr lang="en-US" dirty="0"/>
          </a:p>
        </p:txBody>
      </p:sp>
      <p:sp>
        <p:nvSpPr>
          <p:cNvPr id="15" name="Footer Placeholder 4"/>
          <p:cNvSpPr>
            <a:spLocks noGrp="1"/>
          </p:cNvSpPr>
          <p:nvPr>
            <p:ph type="ftr" sz="quarter" idx="3"/>
          </p:nvPr>
        </p:nvSpPr>
        <p:spPr>
          <a:xfrm>
            <a:off x="1295400" y="6383585"/>
            <a:ext cx="6858000" cy="245815"/>
          </a:xfrm>
          <a:prstGeom prst="rect">
            <a:avLst/>
          </a:prstGeom>
        </p:spPr>
        <p:txBody>
          <a:bodyPr/>
          <a:lstStyle>
            <a:lvl1pPr>
              <a:defRPr sz="800"/>
            </a:lvl1pPr>
          </a:lstStyle>
          <a:p>
            <a:endParaRPr lang="en-US" dirty="0"/>
          </a:p>
        </p:txBody>
      </p:sp>
      <p:sp>
        <p:nvSpPr>
          <p:cNvPr id="16" name="Slide Number Placeholder 5"/>
          <p:cNvSpPr>
            <a:spLocks noGrp="1"/>
          </p:cNvSpPr>
          <p:nvPr>
            <p:ph type="sldNum" sz="quarter" idx="4"/>
          </p:nvPr>
        </p:nvSpPr>
        <p:spPr>
          <a:xfrm>
            <a:off x="8234378" y="6383585"/>
            <a:ext cx="376222" cy="245815"/>
          </a:xfrm>
          <a:prstGeom prst="rect">
            <a:avLst/>
          </a:prstGeom>
        </p:spPr>
        <p:txBody>
          <a:bodyPr/>
          <a:lstStyle>
            <a:lvl1pPr algn="r">
              <a:defRPr sz="800"/>
            </a:lvl1pPr>
          </a:lstStyle>
          <a:p>
            <a:fld id="{EB64BD9E-6CEE-4B70-BCA0-609A17086EFC}" type="slidenum">
              <a:rPr lang="en-US" smtClean="0"/>
              <a:pPr/>
              <a:t>‹#›</a:t>
            </a:fld>
            <a:endParaRPr lang="en-US" dirty="0"/>
          </a:p>
        </p:txBody>
      </p:sp>
      <p:sp>
        <p:nvSpPr>
          <p:cNvPr id="9" name="Rectangle 8"/>
          <p:cNvSpPr/>
          <p:nvPr userDrawn="1"/>
        </p:nvSpPr>
        <p:spPr>
          <a:xfrm>
            <a:off x="228600" y="6629400"/>
            <a:ext cx="8686800" cy="76200"/>
          </a:xfrm>
          <a:prstGeom prst="rect">
            <a:avLst/>
          </a:prstGeom>
          <a:solidFill>
            <a:srgbClr val="FEBB1E"/>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99551085"/>
      </p:ext>
    </p:extLst>
  </p:cSld>
  <p:clrMap bg1="lt1" tx1="dk1" bg2="lt2" tx2="dk2" accent1="accent1" accent2="accent2" accent3="accent3" accent4="accent4" accent5="accent5" accent6="accent6" hlink="hlink" folHlink="folHlink"/>
  <p:sldLayoutIdLst>
    <p:sldLayoutId id="2147483866" r:id="rId1"/>
    <p:sldLayoutId id="2147483868" r:id="rId2"/>
    <p:sldLayoutId id="2147483873" r:id="rId3"/>
    <p:sldLayoutId id="2147483874" r:id="rId4"/>
    <p:sldLayoutId id="2147483875" r:id="rId5"/>
    <p:sldLayoutId id="2147483867" r:id="rId6"/>
    <p:sldLayoutId id="2147483869" r:id="rId7"/>
    <p:sldLayoutId id="2147483871" r:id="rId8"/>
    <p:sldLayoutId id="2147483872" r:id="rId9"/>
    <p:sldLayoutId id="2147483876" r:id="rId10"/>
  </p:sldLayoutIdLst>
  <p:txStyles>
    <p:titleStyle>
      <a:lvl1pPr algn="l" defTabSz="914400" rtl="0" eaLnBrk="1" latinLnBrk="0" hangingPunct="1">
        <a:lnSpc>
          <a:spcPct val="85000"/>
        </a:lnSpc>
        <a:spcBef>
          <a:spcPct val="0"/>
        </a:spcBef>
        <a:buNone/>
        <a:defRPr sz="4800" kern="1200" spc="-50" baseline="0">
          <a:solidFill>
            <a:schemeClr val="accent3"/>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6.jpeg"/><Relationship Id="rId7"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emf"/><Relationship Id="rId5" Type="http://schemas.openxmlformats.org/officeDocument/2006/relationships/image" Target="../media/image3.emf"/><Relationship Id="rId4" Type="http://schemas.openxmlformats.org/officeDocument/2006/relationships/image" Target="../media/image7.jpeg"/><Relationship Id="rId9" Type="http://schemas.openxmlformats.org/officeDocument/2006/relationships/image" Target="../media/image8.wmf"/></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6.xm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6.png"/><Relationship Id="rId7" Type="http://schemas.openxmlformats.org/officeDocument/2006/relationships/image" Target="../media/image29.png"/><Relationship Id="rId2" Type="http://schemas.openxmlformats.org/officeDocument/2006/relationships/image" Target="../media/image25.png"/><Relationship Id="rId1" Type="http://schemas.openxmlformats.org/officeDocument/2006/relationships/slideLayout" Target="../slideLayouts/slideLayout6.xml"/><Relationship Id="rId6" Type="http://schemas.openxmlformats.org/officeDocument/2006/relationships/hyperlink" Target="https://www.google.com/url?sa=i&amp;rct=j&amp;q=&amp;esrc=s&amp;source=images&amp;cd=&amp;ved=2ahUKEwjD6veIx6XgAhVEQhoKHVIKDugQjRx6BAgBEAU&amp;url=https://ec.europa.eu/commission/index_en&amp;psig=AOvVaw0wqOUh03_DMPheIfVBE5Vp&amp;ust=1549489149213780" TargetMode="External"/><Relationship Id="rId5" Type="http://schemas.openxmlformats.org/officeDocument/2006/relationships/image" Target="../media/image28.png"/><Relationship Id="rId4" Type="http://schemas.openxmlformats.org/officeDocument/2006/relationships/image" Target="../media/image27.jpeg"/></Relationships>
</file>

<file path=ppt/slides/_rels/slide21.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hyperlink" Target="mailto:Charles.Nyandiga@undp.org" TargetMode="External"/><Relationship Id="rId2" Type="http://schemas.openxmlformats.org/officeDocument/2006/relationships/hyperlink" Target="mailto:yoko.watanabe@undp.org" TargetMode="External"/><Relationship Id="rId1" Type="http://schemas.openxmlformats.org/officeDocument/2006/relationships/slideLayout" Target="../slideLayouts/slideLayout8.xml"/><Relationship Id="rId4" Type="http://schemas.openxmlformats.org/officeDocument/2006/relationships/hyperlink" Target="http://www.sgp.undp.org/where-we-work-153.html"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 name="Picture 5">
            <a:extLst>
              <a:ext uri="{FF2B5EF4-FFF2-40B4-BE49-F238E27FC236}">
                <a16:creationId xmlns:a16="http://schemas.microsoft.com/office/drawing/2014/main" id="{70DD42E5-280E-413C-981F-B0F110797D5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24600" y="2236717"/>
            <a:ext cx="2447925" cy="4219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6">
            <a:extLst>
              <a:ext uri="{FF2B5EF4-FFF2-40B4-BE49-F238E27FC236}">
                <a16:creationId xmlns:a16="http://schemas.microsoft.com/office/drawing/2014/main" id="{CF47DAD4-AA74-4F65-9490-56F99BB53F4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38824" y="2206168"/>
            <a:ext cx="2885776" cy="4250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162800" y="141693"/>
            <a:ext cx="907789" cy="1082166"/>
          </a:xfrm>
          <a:prstGeom prst="rect">
            <a:avLst/>
          </a:prstGeom>
        </p:spPr>
      </p:pic>
      <p:pic>
        <p:nvPicPr>
          <p:cNvPr id="10" name="Picture 9"/>
          <p:cNvPicPr>
            <a:picLocks noChangeAspect="1"/>
          </p:cNvPicPr>
          <p:nvPr/>
        </p:nvPicPr>
        <p:blipFill rotWithShape="1">
          <a:blip r:embed="rId6" cstate="screen">
            <a:extLst>
              <a:ext uri="{28A0092B-C50C-407E-A947-70E740481C1C}">
                <a14:useLocalDpi xmlns:a14="http://schemas.microsoft.com/office/drawing/2010/main"/>
              </a:ext>
            </a:extLst>
          </a:blip>
          <a:srcRect l="38636" t="24067" r="42475" b="31204"/>
          <a:stretch/>
        </p:blipFill>
        <p:spPr>
          <a:xfrm>
            <a:off x="8167330" y="145400"/>
            <a:ext cx="711761" cy="1302400"/>
          </a:xfrm>
          <a:prstGeom prst="rect">
            <a:avLst/>
          </a:prstGeom>
        </p:spPr>
      </p:pic>
      <p:cxnSp>
        <p:nvCxnSpPr>
          <p:cNvPr id="18" name="Straight Connector 17"/>
          <p:cNvCxnSpPr/>
          <p:nvPr/>
        </p:nvCxnSpPr>
        <p:spPr>
          <a:xfrm>
            <a:off x="3276600" y="5943600"/>
            <a:ext cx="25146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rotWithShape="1">
          <a:blip r:embed="rId7" cstate="screen">
            <a:extLst>
              <a:ext uri="{28A0092B-C50C-407E-A947-70E740481C1C}">
                <a14:useLocalDpi xmlns:a14="http://schemas.microsoft.com/office/drawing/2010/main"/>
              </a:ext>
            </a:extLst>
          </a:blip>
          <a:srcRect l="28518" t="47870" r="28344" b="49786"/>
          <a:stretch/>
        </p:blipFill>
        <p:spPr>
          <a:xfrm>
            <a:off x="76200" y="1239854"/>
            <a:ext cx="5791200" cy="407175"/>
          </a:xfrm>
          <a:prstGeom prst="rect">
            <a:avLst/>
          </a:prstGeom>
        </p:spPr>
      </p:pic>
      <p:pic>
        <p:nvPicPr>
          <p:cNvPr id="11" name="Picture 10"/>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6200" y="100391"/>
            <a:ext cx="3276600" cy="1164771"/>
          </a:xfrm>
          <a:prstGeom prst="rect">
            <a:avLst/>
          </a:prstGeom>
        </p:spPr>
      </p:pic>
      <p:pic>
        <p:nvPicPr>
          <p:cNvPr id="9" name="Picture 4">
            <a:extLst>
              <a:ext uri="{FF2B5EF4-FFF2-40B4-BE49-F238E27FC236}">
                <a16:creationId xmlns:a16="http://schemas.microsoft.com/office/drawing/2014/main" id="{89122A96-99D4-444B-87CC-EE32719B796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42649" y="2255323"/>
            <a:ext cx="2978318" cy="4222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027">
            <a:extLst>
              <a:ext uri="{FF2B5EF4-FFF2-40B4-BE49-F238E27FC236}">
                <a16:creationId xmlns:a16="http://schemas.microsoft.com/office/drawing/2014/main" id="{CA69CA85-18D7-4CAE-9FB3-AB6C7C512E9F}"/>
              </a:ext>
            </a:extLst>
          </p:cNvPr>
          <p:cNvSpPr txBox="1">
            <a:spLocks noChangeArrowheads="1"/>
          </p:cNvSpPr>
          <p:nvPr/>
        </p:nvSpPr>
        <p:spPr>
          <a:xfrm>
            <a:off x="214247" y="3324445"/>
            <a:ext cx="8664844" cy="1830238"/>
          </a:xfrm>
          <a:prstGeom prst="rect">
            <a:avLst/>
          </a:prstGeom>
        </p:spPr>
        <p:txBody>
          <a:bodyPr vert="horz" lIns="91440" tIns="45720" rIns="91440" bIns="45720" rtlCol="0" anchor="t" anchorCtr="0">
            <a:normAutofit fontScale="25000" lnSpcReduction="20000"/>
          </a:bodyPr>
          <a:lstStyle>
            <a:lvl1pPr marL="0" indent="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None/>
              <a:defRPr sz="2400" kern="1200" cap="all" spc="200" baseline="0">
                <a:solidFill>
                  <a:schemeClr val="tx2"/>
                </a:solidFill>
                <a:latin typeface="+mj-lt"/>
                <a:ea typeface="+mn-ea"/>
                <a:cs typeface="+mn-cs"/>
              </a:defRPr>
            </a:lvl1pPr>
            <a:lvl2pPr marL="457200" indent="0" algn="l" defTabSz="914400" rtl="0" eaLnBrk="1" latinLnBrk="0" hangingPunct="1">
              <a:lnSpc>
                <a:spcPct val="90000"/>
              </a:lnSpc>
              <a:spcBef>
                <a:spcPts val="200"/>
              </a:spcBef>
              <a:spcAft>
                <a:spcPts val="400"/>
              </a:spcAft>
              <a:buClr>
                <a:schemeClr val="accent1"/>
              </a:buClr>
              <a:buFont typeface="Calibri"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200"/>
              </a:spcBef>
              <a:spcAft>
                <a:spcPts val="400"/>
              </a:spcAft>
              <a:buClr>
                <a:schemeClr val="accent1"/>
              </a:buClr>
              <a:buFont typeface="Calibri"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200"/>
              </a:spcBef>
              <a:spcAft>
                <a:spcPts val="400"/>
              </a:spcAft>
              <a:buClr>
                <a:schemeClr val="accent1"/>
              </a:buClr>
              <a:buFont typeface="Calibri"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200"/>
              </a:spcBef>
              <a:spcAft>
                <a:spcPts val="400"/>
              </a:spcAft>
              <a:buClr>
                <a:schemeClr val="accent1"/>
              </a:buClr>
              <a:buFont typeface="Calibri"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200"/>
              </a:spcBef>
              <a:spcAft>
                <a:spcPts val="400"/>
              </a:spcAft>
              <a:buClr>
                <a:schemeClr val="accent1"/>
              </a:buClr>
              <a:buFont typeface="Calibri"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Font typeface="Calibri"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Font typeface="Calibri"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Font typeface="Calibri" pitchFamily="34" charset="0"/>
              <a:buNone/>
              <a:defRPr sz="1400" kern="1200">
                <a:solidFill>
                  <a:schemeClr val="tx1">
                    <a:tint val="75000"/>
                  </a:schemeClr>
                </a:solidFill>
                <a:latin typeface="+mn-lt"/>
                <a:ea typeface="+mn-ea"/>
                <a:cs typeface="+mn-cs"/>
              </a:defRPr>
            </a:lvl9pPr>
          </a:lstStyle>
          <a:p>
            <a:pPr marL="0" marR="0" lvl="0" indent="0" algn="ctr" defTabSz="914400" rtl="0" eaLnBrk="1" fontAlgn="auto" latinLnBrk="0" hangingPunct="1">
              <a:lnSpc>
                <a:spcPct val="90000"/>
              </a:lnSpc>
              <a:spcBef>
                <a:spcPts val="1200"/>
              </a:spcBef>
              <a:spcAft>
                <a:spcPts val="200"/>
              </a:spcAft>
              <a:buClr>
                <a:srgbClr val="E48312"/>
              </a:buClr>
              <a:buSzPct val="100000"/>
              <a:buFont typeface="Calibri" panose="020F0502020204030204" pitchFamily="34" charset="0"/>
              <a:buNone/>
              <a:tabLst/>
              <a:defRPr/>
            </a:pPr>
            <a:endParaRPr kumimoji="0" lang="en-US" sz="2200" b="1" i="0" u="none" strike="noStrike" kern="1200" cap="all" spc="200" normalizeH="0" baseline="0" noProof="0" dirty="0">
              <a:ln>
                <a:noFill/>
              </a:ln>
              <a:solidFill>
                <a:srgbClr val="637052"/>
              </a:solidFill>
              <a:effectLst/>
              <a:uLnTx/>
              <a:uFillTx/>
              <a:latin typeface="Calibri Light" panose="020F0302020204030204"/>
              <a:ea typeface="+mn-ea"/>
              <a:cs typeface="+mn-cs"/>
            </a:endParaRPr>
          </a:p>
          <a:p>
            <a:pPr marL="0" marR="0" lvl="0" indent="0" algn="ctr" defTabSz="914400" rtl="0" eaLnBrk="1" fontAlgn="auto" latinLnBrk="0" hangingPunct="1">
              <a:lnSpc>
                <a:spcPct val="90000"/>
              </a:lnSpc>
              <a:spcBef>
                <a:spcPts val="1200"/>
              </a:spcBef>
              <a:spcAft>
                <a:spcPts val="200"/>
              </a:spcAft>
              <a:buClr>
                <a:srgbClr val="E48312"/>
              </a:buClr>
              <a:buSzPct val="100000"/>
              <a:buFont typeface="Calibri" panose="020F0502020204030204" pitchFamily="34" charset="0"/>
              <a:buNone/>
              <a:tabLst/>
              <a:defRPr/>
            </a:pPr>
            <a:r>
              <a:rPr kumimoji="0" lang="en-US" sz="11200" b="1" i="0" u="none" strike="noStrike" kern="1200" cap="all" spc="200" normalizeH="0" baseline="0" noProof="0" dirty="0">
                <a:ln>
                  <a:noFill/>
                </a:ln>
                <a:solidFill>
                  <a:srgbClr val="FFFFFF"/>
                </a:solidFill>
                <a:effectLst/>
                <a:uLnTx/>
                <a:uFillTx/>
                <a:latin typeface="Calibri Light" panose="020F0302020204030204"/>
                <a:ea typeface="+mn-ea"/>
                <a:cs typeface="+mn-cs"/>
              </a:rPr>
              <a:t>GEF Small Grants </a:t>
            </a:r>
            <a:r>
              <a:rPr kumimoji="0" lang="en-US" sz="11200" b="1" i="0" u="none" strike="noStrike" kern="1200" cap="all" spc="200" normalizeH="0" baseline="0" noProof="0" dirty="0" err="1">
                <a:ln>
                  <a:noFill/>
                </a:ln>
                <a:solidFill>
                  <a:srgbClr val="FFFFFF"/>
                </a:solidFill>
                <a:effectLst/>
                <a:uLnTx/>
                <a:uFillTx/>
                <a:latin typeface="Calibri Light" panose="020F0302020204030204"/>
                <a:ea typeface="+mn-ea"/>
                <a:cs typeface="+mn-cs"/>
              </a:rPr>
              <a:t>Programme</a:t>
            </a:r>
            <a:endParaRPr kumimoji="0" lang="en-US" sz="11200" b="1" i="0" u="none" strike="noStrike" kern="1200" cap="all" spc="200" normalizeH="0" baseline="0" noProof="0" dirty="0">
              <a:ln>
                <a:noFill/>
              </a:ln>
              <a:solidFill>
                <a:srgbClr val="FFFFFF"/>
              </a:solidFill>
              <a:effectLst/>
              <a:uLnTx/>
              <a:uFillTx/>
              <a:latin typeface="Calibri Light" panose="020F0302020204030204"/>
              <a:ea typeface="+mn-ea"/>
              <a:cs typeface="+mn-cs"/>
            </a:endParaRPr>
          </a:p>
          <a:p>
            <a:pPr marL="0" marR="0" lvl="0" indent="0" algn="ctr" defTabSz="914400" rtl="0" eaLnBrk="1" fontAlgn="auto" latinLnBrk="0" hangingPunct="1">
              <a:lnSpc>
                <a:spcPct val="90000"/>
              </a:lnSpc>
              <a:spcBef>
                <a:spcPts val="1200"/>
              </a:spcBef>
              <a:spcAft>
                <a:spcPts val="200"/>
              </a:spcAft>
              <a:buClr>
                <a:srgbClr val="E48312"/>
              </a:buClr>
              <a:buSzPct val="100000"/>
              <a:buFont typeface="Calibri" panose="020F0502020204030204" pitchFamily="34" charset="0"/>
              <a:buNone/>
              <a:tabLst/>
              <a:defRPr/>
            </a:pPr>
            <a:r>
              <a:rPr kumimoji="0" lang="en-US" sz="11200" b="1" i="0" u="none" strike="noStrike" kern="1200" cap="all" spc="200" normalizeH="0" baseline="0" noProof="0" dirty="0">
                <a:ln>
                  <a:noFill/>
                </a:ln>
                <a:solidFill>
                  <a:srgbClr val="FFFFFF"/>
                </a:solidFill>
                <a:effectLst/>
                <a:uLnTx/>
                <a:uFillTx/>
                <a:latin typeface="Calibri Light" panose="020F0302020204030204"/>
                <a:ea typeface="+mn-ea"/>
                <a:cs typeface="+mn-cs"/>
              </a:rPr>
              <a:t> GEF-7 Strategy &amp; Regional STATUS</a:t>
            </a:r>
          </a:p>
          <a:p>
            <a:pPr marL="0" marR="0" lvl="0" indent="0" algn="ctr" defTabSz="914400" rtl="0" eaLnBrk="1" fontAlgn="auto" latinLnBrk="0" hangingPunct="1">
              <a:lnSpc>
                <a:spcPct val="90000"/>
              </a:lnSpc>
              <a:spcBef>
                <a:spcPts val="1200"/>
              </a:spcBef>
              <a:spcAft>
                <a:spcPts val="200"/>
              </a:spcAft>
              <a:buClr>
                <a:srgbClr val="E48312"/>
              </a:buClr>
              <a:buSzPct val="100000"/>
              <a:buFont typeface="Calibri" panose="020F0502020204030204" pitchFamily="34" charset="0"/>
              <a:buNone/>
              <a:tabLst/>
              <a:defRPr/>
            </a:pPr>
            <a:endParaRPr kumimoji="0" lang="en-US" sz="11200" b="1" i="0" u="none" strike="noStrike" kern="1200" cap="all" spc="200" normalizeH="0" baseline="0" noProof="0" dirty="0">
              <a:ln>
                <a:noFill/>
              </a:ln>
              <a:solidFill>
                <a:srgbClr val="FFFFFF"/>
              </a:solidFill>
              <a:effectLst/>
              <a:uLnTx/>
              <a:uFillTx/>
              <a:latin typeface="Calibri Light" panose="020F0302020204030204"/>
              <a:ea typeface="+mn-ea"/>
              <a:cs typeface="+mn-cs"/>
            </a:endParaRPr>
          </a:p>
          <a:p>
            <a:pPr marL="0" marR="0" lvl="0" indent="0" algn="ctr" defTabSz="914400" rtl="0" eaLnBrk="1" fontAlgn="auto" latinLnBrk="0" hangingPunct="1">
              <a:lnSpc>
                <a:spcPct val="90000"/>
              </a:lnSpc>
              <a:spcBef>
                <a:spcPts val="1200"/>
              </a:spcBef>
              <a:spcAft>
                <a:spcPts val="200"/>
              </a:spcAft>
              <a:buClr>
                <a:srgbClr val="E48312"/>
              </a:buClr>
              <a:buSzPct val="100000"/>
              <a:buFont typeface="Calibri" panose="020F0502020204030204" pitchFamily="34" charset="0"/>
              <a:buNone/>
              <a:tabLst/>
              <a:defRPr/>
            </a:pPr>
            <a:r>
              <a:rPr lang="en-US" sz="11200" b="1" dirty="0">
                <a:solidFill>
                  <a:srgbClr val="FFFFFF"/>
                </a:solidFill>
                <a:latin typeface="Calibri Light" panose="020F0302020204030204"/>
              </a:rPr>
              <a:t>GEF ECW 2019</a:t>
            </a:r>
            <a:endParaRPr kumimoji="0" lang="en-US" sz="11200" b="1" i="0" u="none" strike="noStrike" kern="1200" cap="all" spc="200" normalizeH="0" baseline="0" noProof="0" dirty="0">
              <a:ln>
                <a:noFill/>
              </a:ln>
              <a:solidFill>
                <a:srgbClr val="FFFFFF"/>
              </a:solidFill>
              <a:effectLst/>
              <a:uLnTx/>
              <a:uFillTx/>
              <a:latin typeface="Calibri Light" panose="020F0302020204030204"/>
              <a:ea typeface="+mn-ea"/>
              <a:cs typeface="+mn-cs"/>
            </a:endParaRPr>
          </a:p>
        </p:txBody>
      </p:sp>
    </p:spTree>
    <p:extLst>
      <p:ext uri="{BB962C8B-B14F-4D97-AF65-F5344CB8AC3E}">
        <p14:creationId xmlns:p14="http://schemas.microsoft.com/office/powerpoint/2010/main" val="14179491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6056" y="533105"/>
            <a:ext cx="6684343" cy="1228804"/>
          </a:xfrm>
        </p:spPr>
        <p:txBody>
          <a:bodyPr>
            <a:noAutofit/>
          </a:bodyPr>
          <a:lstStyle/>
          <a:p>
            <a:r>
              <a:rPr lang="en-US" sz="4000" dirty="0"/>
              <a:t>SGP Results 2017-2018:   </a:t>
            </a:r>
            <a:br>
              <a:rPr lang="en-US" sz="4000" dirty="0"/>
            </a:br>
            <a:endParaRPr lang="en-US" sz="4000" dirty="0"/>
          </a:p>
        </p:txBody>
      </p:sp>
      <p:pic>
        <p:nvPicPr>
          <p:cNvPr id="19" name="Picture 18">
            <a:extLst>
              <a:ext uri="{FF2B5EF4-FFF2-40B4-BE49-F238E27FC236}">
                <a16:creationId xmlns:a16="http://schemas.microsoft.com/office/drawing/2014/main" id="{E811EB04-0F27-4281-830E-8C0A42A8E62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68445" y="1662027"/>
            <a:ext cx="4051156" cy="3293318"/>
          </a:xfrm>
          <a:prstGeom prst="rect">
            <a:avLst/>
          </a:prstGeom>
        </p:spPr>
      </p:pic>
      <p:pic>
        <p:nvPicPr>
          <p:cNvPr id="20" name="Picture 19">
            <a:extLst>
              <a:ext uri="{FF2B5EF4-FFF2-40B4-BE49-F238E27FC236}">
                <a16:creationId xmlns:a16="http://schemas.microsoft.com/office/drawing/2014/main" id="{BA6C352B-59D3-4DCA-8C7F-D769990A3972}"/>
              </a:ext>
            </a:extLst>
          </p:cNvPr>
          <p:cNvPicPr/>
          <p:nvPr/>
        </p:nvPicPr>
        <p:blipFill>
          <a:blip r:embed="rId3"/>
          <a:stretch>
            <a:fillRect/>
          </a:stretch>
        </p:blipFill>
        <p:spPr>
          <a:xfrm>
            <a:off x="4495800" y="1761908"/>
            <a:ext cx="4495800" cy="4486491"/>
          </a:xfrm>
          <a:prstGeom prst="rect">
            <a:avLst/>
          </a:prstGeom>
        </p:spPr>
      </p:pic>
      <p:pic>
        <p:nvPicPr>
          <p:cNvPr id="21" name="Picture 20">
            <a:extLst>
              <a:ext uri="{FF2B5EF4-FFF2-40B4-BE49-F238E27FC236}">
                <a16:creationId xmlns:a16="http://schemas.microsoft.com/office/drawing/2014/main" id="{CF877D2A-94BC-48A8-AE0A-FBE026D65D80}"/>
              </a:ext>
            </a:extLst>
          </p:cNvPr>
          <p:cNvPicPr/>
          <p:nvPr/>
        </p:nvPicPr>
        <p:blipFill>
          <a:blip r:embed="rId4"/>
          <a:stretch>
            <a:fillRect/>
          </a:stretch>
        </p:blipFill>
        <p:spPr>
          <a:xfrm>
            <a:off x="685800" y="5029200"/>
            <a:ext cx="4343400" cy="1524295"/>
          </a:xfrm>
          <a:prstGeom prst="rect">
            <a:avLst/>
          </a:prstGeom>
        </p:spPr>
      </p:pic>
    </p:spTree>
    <p:extLst>
      <p:ext uri="{BB962C8B-B14F-4D97-AF65-F5344CB8AC3E}">
        <p14:creationId xmlns:p14="http://schemas.microsoft.com/office/powerpoint/2010/main" val="4151291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7C3CE9D4-554A-477B-A507-5EEEF4F3EBA2}"/>
              </a:ext>
            </a:extLst>
          </p:cNvPr>
          <p:cNvSpPr txBox="1">
            <a:spLocks/>
          </p:cNvSpPr>
          <p:nvPr/>
        </p:nvSpPr>
        <p:spPr>
          <a:xfrm>
            <a:off x="326057" y="228600"/>
            <a:ext cx="6324600" cy="1523999"/>
          </a:xfrm>
          <a:prstGeom prst="rect">
            <a:avLst/>
          </a:prstGeom>
        </p:spPr>
        <p:txBody>
          <a:bodyPr vert="horz" lIns="91440" tIns="45720" rIns="91440" bIns="45720" rtlCol="0" anchor="ctr">
            <a:noAutofit/>
          </a:bodyPr>
          <a:lstStyle>
            <a:lvl1pPr algn="l" defTabSz="914400" rtl="0" eaLnBrk="1" latinLnBrk="0" hangingPunct="1">
              <a:lnSpc>
                <a:spcPct val="85000"/>
              </a:lnSpc>
              <a:spcBef>
                <a:spcPct val="0"/>
              </a:spcBef>
              <a:buNone/>
              <a:defRPr sz="4800" kern="1200" spc="-50" baseline="0">
                <a:solidFill>
                  <a:srgbClr val="6E5B25"/>
                </a:solidFill>
                <a:latin typeface="+mj-lt"/>
                <a:ea typeface="+mj-ea"/>
                <a:cs typeface="+mj-cs"/>
              </a:defRPr>
            </a:lvl1pPr>
          </a:lstStyle>
          <a:p>
            <a:pPr fontAlgn="auto">
              <a:spcAft>
                <a:spcPts val="0"/>
              </a:spcAft>
            </a:pPr>
            <a:r>
              <a:rPr lang="en-US" sz="4000" dirty="0"/>
              <a:t>2018 SGP Results: </a:t>
            </a:r>
            <a:br>
              <a:rPr lang="en-US" sz="4000" dirty="0"/>
            </a:br>
            <a:r>
              <a:rPr lang="en-US" sz="4000" dirty="0"/>
              <a:t>Grantmaker Plus </a:t>
            </a:r>
          </a:p>
        </p:txBody>
      </p:sp>
      <p:pic>
        <p:nvPicPr>
          <p:cNvPr id="2" name="Picture 1">
            <a:extLst>
              <a:ext uri="{FF2B5EF4-FFF2-40B4-BE49-F238E27FC236}">
                <a16:creationId xmlns:a16="http://schemas.microsoft.com/office/drawing/2014/main" id="{DFE22C20-F133-443D-90BC-DB5C34170941}"/>
              </a:ext>
            </a:extLst>
          </p:cNvPr>
          <p:cNvPicPr>
            <a:picLocks noChangeAspect="1"/>
          </p:cNvPicPr>
          <p:nvPr/>
        </p:nvPicPr>
        <p:blipFill>
          <a:blip r:embed="rId2"/>
          <a:stretch>
            <a:fillRect/>
          </a:stretch>
        </p:blipFill>
        <p:spPr>
          <a:xfrm>
            <a:off x="1147762" y="1752598"/>
            <a:ext cx="7416691" cy="4724401"/>
          </a:xfrm>
          <a:prstGeom prst="rect">
            <a:avLst/>
          </a:prstGeom>
        </p:spPr>
      </p:pic>
    </p:spTree>
    <p:extLst>
      <p:ext uri="{BB962C8B-B14F-4D97-AF65-F5344CB8AC3E}">
        <p14:creationId xmlns:p14="http://schemas.microsoft.com/office/powerpoint/2010/main" val="1274506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3161C20-9A78-4C2B-9786-2635DACB1C22}"/>
              </a:ext>
            </a:extLst>
          </p:cNvPr>
          <p:cNvSpPr txBox="1">
            <a:spLocks/>
          </p:cNvSpPr>
          <p:nvPr/>
        </p:nvSpPr>
        <p:spPr>
          <a:xfrm>
            <a:off x="326057" y="733991"/>
            <a:ext cx="6324600" cy="762001"/>
          </a:xfrm>
          <a:prstGeom prst="rect">
            <a:avLst/>
          </a:prstGeom>
        </p:spPr>
        <p:txBody>
          <a:bodyPr vert="horz" lIns="91440" tIns="45720" rIns="91440" bIns="45720" rtlCol="0" anchor="ctr">
            <a:noAutofit/>
          </a:bodyPr>
          <a:lstStyle>
            <a:lvl1pPr algn="l" defTabSz="914400" rtl="0" eaLnBrk="1" latinLnBrk="0" hangingPunct="1">
              <a:lnSpc>
                <a:spcPct val="85000"/>
              </a:lnSpc>
              <a:spcBef>
                <a:spcPct val="0"/>
              </a:spcBef>
              <a:buNone/>
              <a:defRPr sz="4800" kern="1200" spc="-50" baseline="0">
                <a:solidFill>
                  <a:srgbClr val="6E5B25"/>
                </a:solidFill>
                <a:latin typeface="+mj-lt"/>
                <a:ea typeface="+mj-ea"/>
                <a:cs typeface="+mj-cs"/>
              </a:defRPr>
            </a:lvl1pPr>
          </a:lstStyle>
          <a:p>
            <a:pPr fontAlgn="auto">
              <a:spcAft>
                <a:spcPts val="0"/>
              </a:spcAft>
            </a:pPr>
            <a:r>
              <a:rPr lang="en-US" sz="4000" dirty="0"/>
              <a:t>2018 SGP Results: </a:t>
            </a:r>
            <a:br>
              <a:rPr lang="en-US" sz="4000" dirty="0"/>
            </a:br>
            <a:r>
              <a:rPr lang="en-US" sz="4000" dirty="0"/>
              <a:t>Social Inclusion </a:t>
            </a:r>
            <a:br>
              <a:rPr lang="en-US" sz="4000" dirty="0"/>
            </a:br>
            <a:endParaRPr lang="en-US" sz="4000" dirty="0"/>
          </a:p>
        </p:txBody>
      </p:sp>
      <p:pic>
        <p:nvPicPr>
          <p:cNvPr id="6" name="Picture 5">
            <a:extLst>
              <a:ext uri="{FF2B5EF4-FFF2-40B4-BE49-F238E27FC236}">
                <a16:creationId xmlns:a16="http://schemas.microsoft.com/office/drawing/2014/main" id="{A41CC29F-BD2C-4F3A-A675-2B9E72A7D802}"/>
              </a:ext>
            </a:extLst>
          </p:cNvPr>
          <p:cNvPicPr>
            <a:picLocks noChangeAspect="1"/>
          </p:cNvPicPr>
          <p:nvPr/>
        </p:nvPicPr>
        <p:blipFill>
          <a:blip r:embed="rId2"/>
          <a:stretch>
            <a:fillRect/>
          </a:stretch>
        </p:blipFill>
        <p:spPr>
          <a:xfrm>
            <a:off x="1371600" y="1605556"/>
            <a:ext cx="6540881" cy="4795244"/>
          </a:xfrm>
          <a:prstGeom prst="rect">
            <a:avLst/>
          </a:prstGeom>
        </p:spPr>
      </p:pic>
    </p:spTree>
    <p:extLst>
      <p:ext uri="{BB962C8B-B14F-4D97-AF65-F5344CB8AC3E}">
        <p14:creationId xmlns:p14="http://schemas.microsoft.com/office/powerpoint/2010/main" val="30553303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72CDE96-0344-40A8-9B6E-8BD19739B1EE}"/>
              </a:ext>
            </a:extLst>
          </p:cNvPr>
          <p:cNvSpPr>
            <a:spLocks noGrp="1"/>
          </p:cNvSpPr>
          <p:nvPr>
            <p:ph type="title"/>
          </p:nvPr>
        </p:nvSpPr>
        <p:spPr>
          <a:xfrm>
            <a:off x="457200" y="2892643"/>
            <a:ext cx="6781800" cy="1450757"/>
          </a:xfrm>
        </p:spPr>
        <p:txBody>
          <a:bodyPr/>
          <a:lstStyle/>
          <a:p>
            <a:r>
              <a:rPr lang="en-US" dirty="0"/>
              <a:t>GEF-7 Strategy &amp; Approach</a:t>
            </a:r>
          </a:p>
        </p:txBody>
      </p:sp>
      <p:sp>
        <p:nvSpPr>
          <p:cNvPr id="6" name="Content Placeholder 5">
            <a:extLst>
              <a:ext uri="{FF2B5EF4-FFF2-40B4-BE49-F238E27FC236}">
                <a16:creationId xmlns:a16="http://schemas.microsoft.com/office/drawing/2014/main" id="{46678B72-6429-4902-BC41-743847AAF586}"/>
              </a:ext>
            </a:extLst>
          </p:cNvPr>
          <p:cNvSpPr>
            <a:spLocks noGrp="1"/>
          </p:cNvSpPr>
          <p:nvPr>
            <p:ph idx="1"/>
          </p:nvPr>
        </p:nvSpPr>
        <p:spPr/>
        <p:txBody>
          <a:bodyPr/>
          <a:lstStyle/>
          <a:p>
            <a:endParaRPr lang="en-US" dirty="0"/>
          </a:p>
        </p:txBody>
      </p:sp>
    </p:spTree>
    <p:extLst>
      <p:ext uri="{BB962C8B-B14F-4D97-AF65-F5344CB8AC3E}">
        <p14:creationId xmlns:p14="http://schemas.microsoft.com/office/powerpoint/2010/main" val="39290561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4"/>
          <p:cNvSpPr txBox="1">
            <a:spLocks/>
          </p:cNvSpPr>
          <p:nvPr/>
        </p:nvSpPr>
        <p:spPr>
          <a:xfrm>
            <a:off x="381000" y="1828800"/>
            <a:ext cx="6068496" cy="4333931"/>
          </a:xfrm>
          <a:prstGeom prst="rect">
            <a:avLst/>
          </a:prstGeom>
        </p:spPr>
        <p:txBody>
          <a:bodyPr>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lvl="0" indent="0" fontAlgn="auto">
              <a:lnSpc>
                <a:spcPct val="100000"/>
              </a:lnSpc>
              <a:spcBef>
                <a:spcPct val="0"/>
              </a:spcBef>
              <a:spcAft>
                <a:spcPct val="0"/>
              </a:spcAft>
              <a:buClrTx/>
              <a:buSzTx/>
              <a:buNone/>
            </a:pPr>
            <a:r>
              <a:rPr lang="en-US" sz="2400" dirty="0">
                <a:solidFill>
                  <a:srgbClr val="0070C0"/>
                </a:solidFill>
              </a:rPr>
              <a:t> </a:t>
            </a:r>
            <a:r>
              <a:rPr lang="en-US" sz="3200" b="1" dirty="0">
                <a:solidFill>
                  <a:srgbClr val="0070C0"/>
                </a:solidFill>
              </a:rPr>
              <a:t>INCLUSION</a:t>
            </a:r>
          </a:p>
          <a:p>
            <a:pPr marL="0" lvl="0" indent="0" algn="ctr" fontAlgn="auto">
              <a:lnSpc>
                <a:spcPct val="100000"/>
              </a:lnSpc>
              <a:spcBef>
                <a:spcPct val="0"/>
              </a:spcBef>
              <a:spcAft>
                <a:spcPct val="0"/>
              </a:spcAft>
              <a:buClrTx/>
              <a:buSzTx/>
              <a:buNone/>
            </a:pPr>
            <a:r>
              <a:rPr lang="en-US" sz="3200" b="1" dirty="0">
                <a:solidFill>
                  <a:srgbClr val="0070C0"/>
                </a:solidFill>
              </a:rPr>
              <a:t>INNOVATION</a:t>
            </a:r>
          </a:p>
          <a:p>
            <a:pPr marL="0" lvl="0" indent="0" algn="r" fontAlgn="auto">
              <a:lnSpc>
                <a:spcPct val="100000"/>
              </a:lnSpc>
              <a:spcBef>
                <a:spcPct val="0"/>
              </a:spcBef>
              <a:spcAft>
                <a:spcPct val="0"/>
              </a:spcAft>
              <a:buClrTx/>
              <a:buSzTx/>
              <a:buNone/>
            </a:pPr>
            <a:r>
              <a:rPr lang="en-US" sz="3200" b="1" dirty="0">
                <a:solidFill>
                  <a:srgbClr val="0070C0"/>
                </a:solidFill>
              </a:rPr>
              <a:t>IMPACT</a:t>
            </a:r>
            <a:r>
              <a:rPr lang="en-US" sz="1800" dirty="0">
                <a:solidFill>
                  <a:srgbClr val="0070C0"/>
                </a:solidFill>
                <a:latin typeface="Calibri Light" panose="020F0302020204030204"/>
              </a:rPr>
              <a:t> </a:t>
            </a:r>
            <a:endParaRPr lang="en-US" sz="2400" dirty="0">
              <a:solidFill>
                <a:srgbClr val="0070C0"/>
              </a:solidFill>
            </a:endParaRPr>
          </a:p>
          <a:p>
            <a:pPr fontAlgn="auto">
              <a:buFont typeface="Wingdings" panose="05000000000000000000" pitchFamily="2" charset="2"/>
              <a:buChar char="Ø"/>
            </a:pPr>
            <a:r>
              <a:rPr lang="en-US" dirty="0">
                <a:solidFill>
                  <a:srgbClr val="0070C0"/>
                </a:solidFill>
                <a:latin typeface="+mj-lt"/>
              </a:rPr>
              <a:t>Strategic platform for community-based actions</a:t>
            </a:r>
            <a:r>
              <a:rPr lang="en-US" dirty="0">
                <a:latin typeface="+mj-lt"/>
              </a:rPr>
              <a:t> for synergy, scaling up, and sustainability;  </a:t>
            </a:r>
          </a:p>
          <a:p>
            <a:pPr fontAlgn="auto">
              <a:buFont typeface="Wingdings" panose="05000000000000000000" pitchFamily="2" charset="2"/>
              <a:buChar char="Ø"/>
            </a:pPr>
            <a:r>
              <a:rPr lang="en-US" dirty="0">
                <a:solidFill>
                  <a:srgbClr val="0070C0"/>
                </a:solidFill>
                <a:latin typeface="+mj-lt"/>
              </a:rPr>
              <a:t> Incubator of Innovative solutions and risk taker </a:t>
            </a:r>
            <a:r>
              <a:rPr lang="en-US" dirty="0">
                <a:latin typeface="+mj-lt"/>
              </a:rPr>
              <a:t>to safeguard the global environment;</a:t>
            </a:r>
          </a:p>
          <a:p>
            <a:pPr fontAlgn="auto">
              <a:buFont typeface="Wingdings" panose="05000000000000000000" pitchFamily="2" charset="2"/>
              <a:buChar char="Ø"/>
            </a:pPr>
            <a:r>
              <a:rPr lang="en-US" dirty="0">
                <a:solidFill>
                  <a:srgbClr val="0070C0"/>
                </a:solidFill>
                <a:latin typeface="+mj-lt"/>
              </a:rPr>
              <a:t> </a:t>
            </a:r>
            <a:r>
              <a:rPr lang="en-US" dirty="0">
                <a:solidFill>
                  <a:schemeClr val="tx1"/>
                </a:solidFill>
                <a:latin typeface="+mj-lt"/>
              </a:rPr>
              <a:t>Focus on </a:t>
            </a:r>
            <a:r>
              <a:rPr lang="en-US" dirty="0">
                <a:solidFill>
                  <a:srgbClr val="0070C0"/>
                </a:solidFill>
                <a:latin typeface="+mj-lt"/>
              </a:rPr>
              <a:t>critical landscapes and seascapes </a:t>
            </a:r>
            <a:r>
              <a:rPr lang="en-US" dirty="0">
                <a:latin typeface="+mj-lt"/>
              </a:rPr>
              <a:t>for larger impacts, upscaling, and knowledge sharing.</a:t>
            </a:r>
          </a:p>
          <a:p>
            <a:pPr fontAlgn="auto">
              <a:buFont typeface="Wingdings" panose="05000000000000000000" pitchFamily="2" charset="2"/>
              <a:buChar char="Ø"/>
            </a:pPr>
            <a:r>
              <a:rPr lang="en-US" dirty="0">
                <a:latin typeface="+mj-lt"/>
              </a:rPr>
              <a:t> Focus on </a:t>
            </a:r>
            <a:r>
              <a:rPr lang="en-US" dirty="0">
                <a:solidFill>
                  <a:srgbClr val="0070C0"/>
                </a:solidFill>
                <a:latin typeface="+mj-lt"/>
              </a:rPr>
              <a:t>social inclusion </a:t>
            </a:r>
            <a:r>
              <a:rPr lang="en-US" dirty="0">
                <a:solidFill>
                  <a:schemeClr val="tx1"/>
                </a:solidFill>
                <a:latin typeface="+mj-lt"/>
              </a:rPr>
              <a:t>in maximizing global environmental benefits</a:t>
            </a:r>
          </a:p>
        </p:txBody>
      </p:sp>
      <p:pic>
        <p:nvPicPr>
          <p:cNvPr id="9"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78346" y="2133600"/>
            <a:ext cx="2328200" cy="3461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3">
            <a:extLst>
              <a:ext uri="{FF2B5EF4-FFF2-40B4-BE49-F238E27FC236}">
                <a16:creationId xmlns:a16="http://schemas.microsoft.com/office/drawing/2014/main" id="{152C1635-86A5-49C5-8E73-C211C7FFDE4E}"/>
              </a:ext>
            </a:extLst>
          </p:cNvPr>
          <p:cNvSpPr txBox="1">
            <a:spLocks/>
          </p:cNvSpPr>
          <p:nvPr/>
        </p:nvSpPr>
        <p:spPr>
          <a:xfrm>
            <a:off x="457200" y="695269"/>
            <a:ext cx="7543800" cy="780196"/>
          </a:xfrm>
          <a:prstGeom prst="rect">
            <a:avLst/>
          </a:prstGeom>
        </p:spPr>
        <p:txBody>
          <a:bodyPr>
            <a:no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fontAlgn="auto">
              <a:spcAft>
                <a:spcPts val="0"/>
              </a:spcAft>
            </a:pPr>
            <a:r>
              <a:rPr lang="en-US" sz="4000" dirty="0">
                <a:solidFill>
                  <a:schemeClr val="tx2"/>
                </a:solidFill>
              </a:rPr>
              <a:t>GEF-7 SGP Value Proposition</a:t>
            </a:r>
          </a:p>
        </p:txBody>
      </p:sp>
    </p:spTree>
    <p:extLst>
      <p:ext uri="{BB962C8B-B14F-4D97-AF65-F5344CB8AC3E}">
        <p14:creationId xmlns:p14="http://schemas.microsoft.com/office/powerpoint/2010/main" val="13696978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33ACE0EB-27BD-4398-BD16-37A26BB43432}"/>
              </a:ext>
            </a:extLst>
          </p:cNvPr>
          <p:cNvSpPr txBox="1">
            <a:spLocks/>
          </p:cNvSpPr>
          <p:nvPr/>
        </p:nvSpPr>
        <p:spPr>
          <a:xfrm>
            <a:off x="533400" y="152400"/>
            <a:ext cx="4953000" cy="1389513"/>
          </a:xfrm>
          <a:prstGeom prst="rect">
            <a:avLst/>
          </a:prstGeom>
        </p:spPr>
        <p:txBody>
          <a:bodyPr vert="horz" lIns="91440" tIns="45720" rIns="91440" bIns="45720" rtlCol="0" anchor="b">
            <a:normAutofit/>
          </a:bodyPr>
          <a:lstStyle>
            <a:lvl1pPr algn="l" defTabSz="914400" rtl="0" eaLnBrk="1" latinLnBrk="0" hangingPunct="1">
              <a:lnSpc>
                <a:spcPct val="85000"/>
              </a:lnSpc>
              <a:spcBef>
                <a:spcPct val="0"/>
              </a:spcBef>
              <a:buNone/>
              <a:defRPr sz="4800" kern="1200" spc="-50" baseline="0">
                <a:solidFill>
                  <a:schemeClr val="accent3"/>
                </a:solidFill>
                <a:latin typeface="+mj-lt"/>
                <a:ea typeface="+mj-ea"/>
                <a:cs typeface="+mj-cs"/>
              </a:defRPr>
            </a:lvl1pPr>
          </a:lstStyle>
          <a:p>
            <a:pPr fontAlgn="auto">
              <a:spcAft>
                <a:spcPts val="0"/>
              </a:spcAft>
            </a:pPr>
            <a:r>
              <a:rPr lang="en-US" sz="4000" dirty="0"/>
              <a:t>GEF-7: Integrated </a:t>
            </a:r>
          </a:p>
          <a:p>
            <a:pPr fontAlgn="auto">
              <a:spcAft>
                <a:spcPts val="0"/>
              </a:spcAft>
            </a:pPr>
            <a:r>
              <a:rPr lang="en-US" sz="4000" dirty="0"/>
              <a:t>Strategic Initiatives</a:t>
            </a:r>
          </a:p>
        </p:txBody>
      </p:sp>
      <p:sp>
        <p:nvSpPr>
          <p:cNvPr id="8" name="Content Placeholder 2">
            <a:extLst>
              <a:ext uri="{FF2B5EF4-FFF2-40B4-BE49-F238E27FC236}">
                <a16:creationId xmlns:a16="http://schemas.microsoft.com/office/drawing/2014/main" id="{30D8CEE9-5615-4C18-BAA0-CA9EBEBAF00D}"/>
              </a:ext>
            </a:extLst>
          </p:cNvPr>
          <p:cNvSpPr>
            <a:spLocks noGrp="1"/>
          </p:cNvSpPr>
          <p:nvPr>
            <p:ph idx="1"/>
          </p:nvPr>
        </p:nvSpPr>
        <p:spPr>
          <a:xfrm>
            <a:off x="2743200" y="1828800"/>
            <a:ext cx="6248400" cy="4648201"/>
          </a:xfrm>
        </p:spPr>
        <p:txBody>
          <a:bodyPr>
            <a:normAutofit/>
          </a:bodyPr>
          <a:lstStyle/>
          <a:p>
            <a:pPr marL="0" lvl="0" indent="0">
              <a:buNone/>
            </a:pPr>
            <a:r>
              <a:rPr lang="en-US" sz="2400" dirty="0">
                <a:solidFill>
                  <a:srgbClr val="0070C0"/>
                </a:solidFill>
              </a:rPr>
              <a:t>Landscape and Seascape as Overarching Approach: </a:t>
            </a:r>
          </a:p>
          <a:p>
            <a:pPr marL="514350" lvl="0" indent="-514350">
              <a:buFont typeface="+mj-lt"/>
              <a:buAutoNum type="arabicPeriod"/>
            </a:pPr>
            <a:r>
              <a:rPr lang="en-US" sz="2400" dirty="0">
                <a:latin typeface="+mj-lt"/>
              </a:rPr>
              <a:t>Sustainable Agriculture and Fisheries - Food Security</a:t>
            </a:r>
          </a:p>
          <a:p>
            <a:pPr marL="514350" lvl="0" indent="-514350">
              <a:buFont typeface="+mj-lt"/>
              <a:buAutoNum type="arabicPeriod"/>
            </a:pPr>
            <a:r>
              <a:rPr lang="en-US" sz="2400" dirty="0">
                <a:latin typeface="+mj-lt"/>
              </a:rPr>
              <a:t>Low-Carbon Energy Access Co-benefits</a:t>
            </a:r>
          </a:p>
          <a:p>
            <a:pPr marL="514350" lvl="0" indent="-514350">
              <a:buFont typeface="+mj-lt"/>
              <a:buAutoNum type="arabicPeriod"/>
            </a:pPr>
            <a:r>
              <a:rPr lang="en-US" sz="2400" dirty="0">
                <a:latin typeface="+mj-lt"/>
              </a:rPr>
              <a:t>Community-based Threatened Ecosystems and Species Conservation: Land and Water</a:t>
            </a:r>
          </a:p>
          <a:p>
            <a:pPr marL="514350" lvl="0" indent="-514350">
              <a:buFont typeface="+mj-lt"/>
              <a:buAutoNum type="arabicPeriod"/>
            </a:pPr>
            <a:r>
              <a:rPr lang="en-US" sz="2400" dirty="0">
                <a:latin typeface="+mj-lt"/>
              </a:rPr>
              <a:t>Local to Global Coalitions in Chemicals and Waste Management</a:t>
            </a:r>
          </a:p>
          <a:p>
            <a:pPr marL="514350" lvl="0" indent="-514350">
              <a:buFont typeface="+mj-lt"/>
              <a:buAutoNum type="arabicPeriod"/>
            </a:pPr>
            <a:r>
              <a:rPr lang="en-US" sz="2400" dirty="0">
                <a:latin typeface="+mj-lt"/>
              </a:rPr>
              <a:t>Catalyzing Sustainable Urban Solutions</a:t>
            </a:r>
          </a:p>
          <a:p>
            <a:pPr marL="227013" indent="-227013">
              <a:buFont typeface="Arial" panose="020B0604020202020204" pitchFamily="34" charset="0"/>
              <a:buChar char="•"/>
            </a:pPr>
            <a:endParaRPr lang="en-US" dirty="0"/>
          </a:p>
          <a:p>
            <a:pPr marL="227013" indent="-227013">
              <a:buFont typeface="Arial" panose="020B0604020202020204" pitchFamily="34" charset="0"/>
              <a:buChar char="•"/>
            </a:pPr>
            <a:endParaRPr lang="en-US" dirty="0"/>
          </a:p>
          <a:p>
            <a:endParaRPr lang="en-US" sz="2400" dirty="0"/>
          </a:p>
        </p:txBody>
      </p:sp>
      <p:pic>
        <p:nvPicPr>
          <p:cNvPr id="2" name="Picture 1">
            <a:extLst>
              <a:ext uri="{FF2B5EF4-FFF2-40B4-BE49-F238E27FC236}">
                <a16:creationId xmlns:a16="http://schemas.microsoft.com/office/drawing/2014/main" id="{48813AC8-A00D-4E1F-AC74-E7EF762C4612}"/>
              </a:ext>
            </a:extLst>
          </p:cNvPr>
          <p:cNvPicPr>
            <a:picLocks noChangeAspect="1"/>
          </p:cNvPicPr>
          <p:nvPr/>
        </p:nvPicPr>
        <p:blipFill>
          <a:blip r:embed="rId2"/>
          <a:stretch>
            <a:fillRect/>
          </a:stretch>
        </p:blipFill>
        <p:spPr>
          <a:xfrm>
            <a:off x="902" y="1828800"/>
            <a:ext cx="2438400" cy="4322233"/>
          </a:xfrm>
          <a:prstGeom prst="rect">
            <a:avLst/>
          </a:prstGeom>
        </p:spPr>
      </p:pic>
    </p:spTree>
    <p:extLst>
      <p:ext uri="{BB962C8B-B14F-4D97-AF65-F5344CB8AC3E}">
        <p14:creationId xmlns:p14="http://schemas.microsoft.com/office/powerpoint/2010/main" val="247401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08882E9-3595-4663-8FCB-0E08D405EA12}"/>
              </a:ext>
            </a:extLst>
          </p:cNvPr>
          <p:cNvSpPr txBox="1">
            <a:spLocks/>
          </p:cNvSpPr>
          <p:nvPr/>
        </p:nvSpPr>
        <p:spPr>
          <a:xfrm>
            <a:off x="685800" y="609600"/>
            <a:ext cx="6858000" cy="685800"/>
          </a:xfrm>
          <a:prstGeom prst="rect">
            <a:avLst/>
          </a:prstGeom>
        </p:spPr>
        <p:txBody>
          <a:bodyPr vert="horz" lIns="91440" tIns="45720" rIns="91440" bIns="45720" rtlCol="0" anchor="b">
            <a:normAutofit/>
          </a:bodyPr>
          <a:lstStyle>
            <a:lvl1pPr algn="l" defTabSz="914400" rtl="0" eaLnBrk="1" latinLnBrk="0" hangingPunct="1">
              <a:lnSpc>
                <a:spcPct val="85000"/>
              </a:lnSpc>
              <a:spcBef>
                <a:spcPct val="0"/>
              </a:spcBef>
              <a:buNone/>
              <a:defRPr sz="4800" kern="1200" spc="-50" baseline="0">
                <a:solidFill>
                  <a:schemeClr val="accent3"/>
                </a:solidFill>
                <a:latin typeface="+mj-lt"/>
                <a:ea typeface="+mj-ea"/>
                <a:cs typeface="+mj-cs"/>
              </a:defRPr>
            </a:lvl1pPr>
          </a:lstStyle>
          <a:p>
            <a:pPr fontAlgn="auto">
              <a:spcAft>
                <a:spcPts val="0"/>
              </a:spcAft>
            </a:pPr>
            <a:r>
              <a:rPr lang="en-US" sz="4000" dirty="0"/>
              <a:t>Grantmaker Plus Initiatives</a:t>
            </a:r>
          </a:p>
        </p:txBody>
      </p:sp>
      <p:sp>
        <p:nvSpPr>
          <p:cNvPr id="5" name="Content Placeholder 2">
            <a:extLst>
              <a:ext uri="{FF2B5EF4-FFF2-40B4-BE49-F238E27FC236}">
                <a16:creationId xmlns:a16="http://schemas.microsoft.com/office/drawing/2014/main" id="{DA1D9850-BE23-4945-AAAF-0AD6B1A968F2}"/>
              </a:ext>
            </a:extLst>
          </p:cNvPr>
          <p:cNvSpPr>
            <a:spLocks noGrp="1"/>
          </p:cNvSpPr>
          <p:nvPr>
            <p:ph idx="1"/>
          </p:nvPr>
        </p:nvSpPr>
        <p:spPr>
          <a:xfrm>
            <a:off x="983885" y="1752600"/>
            <a:ext cx="7737634" cy="4800601"/>
          </a:xfrm>
        </p:spPr>
        <p:txBody>
          <a:bodyPr>
            <a:noAutofit/>
          </a:bodyPr>
          <a:lstStyle/>
          <a:p>
            <a:pPr>
              <a:buFont typeface="Wingdings" panose="05000000000000000000" pitchFamily="2" charset="2"/>
              <a:buChar char="§"/>
            </a:pPr>
            <a:r>
              <a:rPr lang="en-US" sz="2800" dirty="0"/>
              <a:t> </a:t>
            </a:r>
            <a:r>
              <a:rPr lang="en-US" sz="2400" dirty="0">
                <a:latin typeface="+mj-lt"/>
              </a:rPr>
              <a:t>CSO-Government-Private Sector Policy Dialogues</a:t>
            </a:r>
          </a:p>
          <a:p>
            <a:pPr>
              <a:buFont typeface="Wingdings" panose="05000000000000000000" pitchFamily="2" charset="2"/>
              <a:buChar char="§"/>
            </a:pPr>
            <a:r>
              <a:rPr lang="en-US" sz="2400" dirty="0">
                <a:latin typeface="+mj-lt"/>
              </a:rPr>
              <a:t> Social Inclusion – Leaving No One Behind</a:t>
            </a:r>
          </a:p>
          <a:p>
            <a:pPr>
              <a:buFont typeface="Wingdings" panose="05000000000000000000" pitchFamily="2" charset="2"/>
              <a:buChar char="§"/>
            </a:pPr>
            <a:r>
              <a:rPr lang="en-US" sz="2400" dirty="0">
                <a:latin typeface="+mj-lt"/>
              </a:rPr>
              <a:t> Citizen Based Global Knowledge Platforms</a:t>
            </a:r>
            <a:endParaRPr lang="en-US" sz="2400" dirty="0">
              <a:solidFill>
                <a:srgbClr val="FF0000"/>
              </a:solidFill>
              <a:latin typeface="+mj-lt"/>
            </a:endParaRPr>
          </a:p>
          <a:p>
            <a:pPr marL="0" indent="0">
              <a:buNone/>
            </a:pPr>
            <a:endParaRPr lang="en-US" sz="2800" b="1" i="1" dirty="0"/>
          </a:p>
          <a:p>
            <a:pPr marL="0" indent="0">
              <a:buNone/>
            </a:pPr>
            <a:endParaRPr lang="en-US" sz="2800" b="1" i="1" dirty="0"/>
          </a:p>
          <a:p>
            <a:pPr marL="171450" indent="-171450">
              <a:buFont typeface="Arial" panose="020B0604020202020204" pitchFamily="34" charset="0"/>
              <a:buChar char="•"/>
            </a:pPr>
            <a:endParaRPr lang="en-US" sz="1600" dirty="0"/>
          </a:p>
          <a:p>
            <a:endParaRPr lang="en-US" sz="1200" dirty="0"/>
          </a:p>
        </p:txBody>
      </p:sp>
      <p:pic>
        <p:nvPicPr>
          <p:cNvPr id="7" name="Picture 6">
            <a:extLst>
              <a:ext uri="{FF2B5EF4-FFF2-40B4-BE49-F238E27FC236}">
                <a16:creationId xmlns:a16="http://schemas.microsoft.com/office/drawing/2014/main" id="{BE34F912-F389-44E5-960C-6C24D781665F}"/>
              </a:ext>
            </a:extLst>
          </p:cNvPr>
          <p:cNvPicPr>
            <a:picLocks noChangeAspect="1"/>
          </p:cNvPicPr>
          <p:nvPr/>
        </p:nvPicPr>
        <p:blipFill>
          <a:blip r:embed="rId2"/>
          <a:stretch>
            <a:fillRect/>
          </a:stretch>
        </p:blipFill>
        <p:spPr>
          <a:xfrm>
            <a:off x="5715000" y="3829580"/>
            <a:ext cx="2445115" cy="2411155"/>
          </a:xfrm>
          <a:prstGeom prst="rect">
            <a:avLst/>
          </a:prstGeom>
        </p:spPr>
      </p:pic>
      <p:pic>
        <p:nvPicPr>
          <p:cNvPr id="2" name="Picture 1">
            <a:extLst>
              <a:ext uri="{FF2B5EF4-FFF2-40B4-BE49-F238E27FC236}">
                <a16:creationId xmlns:a16="http://schemas.microsoft.com/office/drawing/2014/main" id="{C943E281-B750-49D2-987F-3AE43082B9AD}"/>
              </a:ext>
            </a:extLst>
          </p:cNvPr>
          <p:cNvPicPr>
            <a:picLocks noChangeAspect="1"/>
          </p:cNvPicPr>
          <p:nvPr/>
        </p:nvPicPr>
        <p:blipFill>
          <a:blip r:embed="rId3"/>
          <a:stretch>
            <a:fillRect/>
          </a:stretch>
        </p:blipFill>
        <p:spPr>
          <a:xfrm>
            <a:off x="1117587" y="3829579"/>
            <a:ext cx="4267200" cy="2411155"/>
          </a:xfrm>
          <a:prstGeom prst="rect">
            <a:avLst/>
          </a:prstGeom>
        </p:spPr>
      </p:pic>
    </p:spTree>
    <p:extLst>
      <p:ext uri="{BB962C8B-B14F-4D97-AF65-F5344CB8AC3E}">
        <p14:creationId xmlns:p14="http://schemas.microsoft.com/office/powerpoint/2010/main" val="9753024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2583B-8B98-49DA-AA6F-90EC942C97A3}"/>
              </a:ext>
            </a:extLst>
          </p:cNvPr>
          <p:cNvSpPr>
            <a:spLocks noGrp="1"/>
          </p:cNvSpPr>
          <p:nvPr>
            <p:ph type="title"/>
          </p:nvPr>
        </p:nvSpPr>
        <p:spPr>
          <a:xfrm>
            <a:off x="304800" y="609600"/>
            <a:ext cx="5257800" cy="542184"/>
          </a:xfrm>
        </p:spPr>
        <p:txBody>
          <a:bodyPr>
            <a:normAutofit fontScale="90000"/>
          </a:bodyPr>
          <a:lstStyle/>
          <a:p>
            <a:r>
              <a:rPr lang="en-US" dirty="0"/>
              <a:t>Potential</a:t>
            </a:r>
            <a:br>
              <a:rPr lang="en-US" dirty="0"/>
            </a:br>
            <a:r>
              <a:rPr lang="en-US" dirty="0"/>
              <a:t>New Countries</a:t>
            </a:r>
          </a:p>
        </p:txBody>
      </p:sp>
      <p:graphicFrame>
        <p:nvGraphicFramePr>
          <p:cNvPr id="3" name="Table 2">
            <a:extLst>
              <a:ext uri="{FF2B5EF4-FFF2-40B4-BE49-F238E27FC236}">
                <a16:creationId xmlns:a16="http://schemas.microsoft.com/office/drawing/2014/main" id="{0AF3B37E-0A41-4481-9948-5B3BBC92B080}"/>
              </a:ext>
            </a:extLst>
          </p:cNvPr>
          <p:cNvGraphicFramePr>
            <a:graphicFrameLocks noGrp="1"/>
          </p:cNvGraphicFramePr>
          <p:nvPr>
            <p:extLst>
              <p:ext uri="{D42A27DB-BD31-4B8C-83A1-F6EECF244321}">
                <p14:modId xmlns:p14="http://schemas.microsoft.com/office/powerpoint/2010/main" val="3731907277"/>
              </p:ext>
            </p:extLst>
          </p:nvPr>
        </p:nvGraphicFramePr>
        <p:xfrm>
          <a:off x="3581400" y="533400"/>
          <a:ext cx="2602039" cy="6049891"/>
        </p:xfrm>
        <a:graphic>
          <a:graphicData uri="http://schemas.openxmlformats.org/drawingml/2006/table">
            <a:tbl>
              <a:tblPr firstRow="1" firstCol="1" bandRow="1">
                <a:tableStyleId>{5C22544A-7EE6-4342-B048-85BDC9FD1C3A}</a:tableStyleId>
              </a:tblPr>
              <a:tblGrid>
                <a:gridCol w="366509">
                  <a:extLst>
                    <a:ext uri="{9D8B030D-6E8A-4147-A177-3AD203B41FA5}">
                      <a16:colId xmlns:a16="http://schemas.microsoft.com/office/drawing/2014/main" val="1307197628"/>
                    </a:ext>
                  </a:extLst>
                </a:gridCol>
                <a:gridCol w="1328951">
                  <a:extLst>
                    <a:ext uri="{9D8B030D-6E8A-4147-A177-3AD203B41FA5}">
                      <a16:colId xmlns:a16="http://schemas.microsoft.com/office/drawing/2014/main" val="1317393088"/>
                    </a:ext>
                  </a:extLst>
                </a:gridCol>
                <a:gridCol w="906579">
                  <a:extLst>
                    <a:ext uri="{9D8B030D-6E8A-4147-A177-3AD203B41FA5}">
                      <a16:colId xmlns:a16="http://schemas.microsoft.com/office/drawing/2014/main" val="3653390737"/>
                    </a:ext>
                  </a:extLst>
                </a:gridCol>
              </a:tblGrid>
              <a:tr h="303739">
                <a:tc>
                  <a:txBody>
                    <a:bodyPr/>
                    <a:lstStyle/>
                    <a:p>
                      <a:pPr marL="0" marR="0" algn="ctr">
                        <a:lnSpc>
                          <a:spcPct val="107000"/>
                        </a:lnSpc>
                        <a:spcBef>
                          <a:spcPts val="0"/>
                        </a:spcBef>
                        <a:spcAft>
                          <a:spcPts val="0"/>
                        </a:spcAft>
                      </a:pPr>
                      <a:r>
                        <a:rPr lang="en-US" sz="900">
                          <a:effectLst/>
                        </a:rPr>
                        <a:t> </a:t>
                      </a:r>
                      <a:endParaRPr lang="en-US" sz="110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tc>
                  <a:txBody>
                    <a:bodyPr/>
                    <a:lstStyle/>
                    <a:p>
                      <a:pPr marL="0" marR="0" algn="ctr">
                        <a:lnSpc>
                          <a:spcPct val="107000"/>
                        </a:lnSpc>
                        <a:spcBef>
                          <a:spcPts val="0"/>
                        </a:spcBef>
                        <a:spcAft>
                          <a:spcPts val="0"/>
                        </a:spcAft>
                      </a:pPr>
                      <a:r>
                        <a:rPr lang="en-US" sz="1200" dirty="0">
                          <a:effectLst/>
                        </a:rPr>
                        <a:t>Country</a:t>
                      </a:r>
                      <a:endParaRPr lang="en-US" sz="12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tc>
                  <a:txBody>
                    <a:bodyPr/>
                    <a:lstStyle/>
                    <a:p>
                      <a:pPr marL="0" marR="0" algn="ctr">
                        <a:lnSpc>
                          <a:spcPct val="107000"/>
                        </a:lnSpc>
                        <a:spcBef>
                          <a:spcPts val="0"/>
                        </a:spcBef>
                        <a:spcAft>
                          <a:spcPts val="0"/>
                        </a:spcAft>
                      </a:pPr>
                      <a:r>
                        <a:rPr lang="en-US" sz="1200" dirty="0">
                          <a:effectLst/>
                        </a:rPr>
                        <a:t>LDC/SIDS</a:t>
                      </a:r>
                      <a:endParaRPr lang="en-US" sz="12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extLst>
                  <a:ext uri="{0D108BD9-81ED-4DB2-BD59-A6C34878D82A}">
                    <a16:rowId xmlns:a16="http://schemas.microsoft.com/office/drawing/2014/main" val="3698830088"/>
                  </a:ext>
                </a:extLst>
              </a:tr>
              <a:tr h="309105">
                <a:tc>
                  <a:txBody>
                    <a:bodyPr/>
                    <a:lstStyle/>
                    <a:p>
                      <a:pPr marL="0" marR="0" algn="l">
                        <a:lnSpc>
                          <a:spcPct val="107000"/>
                        </a:lnSpc>
                        <a:spcBef>
                          <a:spcPts val="0"/>
                        </a:spcBef>
                        <a:spcAft>
                          <a:spcPts val="0"/>
                        </a:spcAft>
                      </a:pPr>
                      <a:r>
                        <a:rPr lang="en-US" sz="900">
                          <a:effectLst/>
                        </a:rPr>
                        <a:t>1</a:t>
                      </a:r>
                      <a:endParaRPr lang="en-US" sz="110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tc>
                  <a:txBody>
                    <a:bodyPr/>
                    <a:lstStyle/>
                    <a:p>
                      <a:pPr marL="0" marR="0" algn="l">
                        <a:lnSpc>
                          <a:spcPct val="107000"/>
                        </a:lnSpc>
                        <a:spcBef>
                          <a:spcPts val="0"/>
                        </a:spcBef>
                        <a:spcAft>
                          <a:spcPts val="0"/>
                        </a:spcAft>
                      </a:pPr>
                      <a:r>
                        <a:rPr lang="en-US" sz="1200" dirty="0">
                          <a:effectLst/>
                        </a:rPr>
                        <a:t>Angola</a:t>
                      </a:r>
                      <a:endParaRPr lang="en-US" sz="12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tc>
                  <a:txBody>
                    <a:bodyPr/>
                    <a:lstStyle/>
                    <a:p>
                      <a:pPr marL="0" marR="0" algn="l">
                        <a:lnSpc>
                          <a:spcPct val="107000"/>
                        </a:lnSpc>
                        <a:spcBef>
                          <a:spcPts val="0"/>
                        </a:spcBef>
                        <a:spcAft>
                          <a:spcPts val="0"/>
                        </a:spcAft>
                      </a:pPr>
                      <a:r>
                        <a:rPr lang="en-US" sz="1200" dirty="0">
                          <a:effectLst/>
                        </a:rPr>
                        <a:t>LDC</a:t>
                      </a:r>
                      <a:endParaRPr lang="en-US" sz="12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extLst>
                  <a:ext uri="{0D108BD9-81ED-4DB2-BD59-A6C34878D82A}">
                    <a16:rowId xmlns:a16="http://schemas.microsoft.com/office/drawing/2014/main" val="3056273836"/>
                  </a:ext>
                </a:extLst>
              </a:tr>
              <a:tr h="783225">
                <a:tc>
                  <a:txBody>
                    <a:bodyPr/>
                    <a:lstStyle/>
                    <a:p>
                      <a:pPr marL="0" marR="0" algn="l">
                        <a:lnSpc>
                          <a:spcPct val="107000"/>
                        </a:lnSpc>
                        <a:spcBef>
                          <a:spcPts val="0"/>
                        </a:spcBef>
                        <a:spcAft>
                          <a:spcPts val="0"/>
                        </a:spcAft>
                      </a:pPr>
                      <a:r>
                        <a:rPr lang="en-US" sz="900">
                          <a:effectLst/>
                        </a:rPr>
                        <a:t>2</a:t>
                      </a:r>
                      <a:endParaRPr lang="en-US" sz="110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tc>
                  <a:txBody>
                    <a:bodyPr/>
                    <a:lstStyle/>
                    <a:p>
                      <a:pPr marL="0" marR="0" algn="l">
                        <a:lnSpc>
                          <a:spcPct val="107000"/>
                        </a:lnSpc>
                        <a:spcBef>
                          <a:spcPts val="0"/>
                        </a:spcBef>
                        <a:spcAft>
                          <a:spcPts val="0"/>
                        </a:spcAft>
                      </a:pPr>
                      <a:r>
                        <a:rPr lang="en-US" sz="1200" dirty="0">
                          <a:effectLst/>
                        </a:rPr>
                        <a:t>Bangladesh</a:t>
                      </a:r>
                      <a:endParaRPr lang="en-US" sz="12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tc>
                  <a:txBody>
                    <a:bodyPr/>
                    <a:lstStyle/>
                    <a:p>
                      <a:pPr marL="0" marR="0" algn="l">
                        <a:lnSpc>
                          <a:spcPct val="107000"/>
                        </a:lnSpc>
                        <a:spcBef>
                          <a:spcPts val="0"/>
                        </a:spcBef>
                        <a:spcAft>
                          <a:spcPts val="0"/>
                        </a:spcAft>
                      </a:pPr>
                      <a:r>
                        <a:rPr lang="en-US" sz="1200" dirty="0">
                          <a:effectLst/>
                        </a:rPr>
                        <a:t>LDC</a:t>
                      </a:r>
                      <a:endParaRPr lang="en-US" sz="12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extLst>
                  <a:ext uri="{0D108BD9-81ED-4DB2-BD59-A6C34878D82A}">
                    <a16:rowId xmlns:a16="http://schemas.microsoft.com/office/drawing/2014/main" val="2395007878"/>
                  </a:ext>
                </a:extLst>
              </a:tr>
              <a:tr h="309105">
                <a:tc>
                  <a:txBody>
                    <a:bodyPr/>
                    <a:lstStyle/>
                    <a:p>
                      <a:pPr marL="0" marR="0" algn="l">
                        <a:lnSpc>
                          <a:spcPct val="107000"/>
                        </a:lnSpc>
                        <a:spcBef>
                          <a:spcPts val="0"/>
                        </a:spcBef>
                        <a:spcAft>
                          <a:spcPts val="0"/>
                        </a:spcAft>
                      </a:pPr>
                      <a:r>
                        <a:rPr lang="en-US" sz="900">
                          <a:effectLst/>
                        </a:rPr>
                        <a:t>3</a:t>
                      </a:r>
                      <a:endParaRPr lang="en-US" sz="110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tc>
                  <a:txBody>
                    <a:bodyPr/>
                    <a:lstStyle/>
                    <a:p>
                      <a:pPr marL="0" marR="0" algn="l">
                        <a:lnSpc>
                          <a:spcPct val="107000"/>
                        </a:lnSpc>
                        <a:spcBef>
                          <a:spcPts val="0"/>
                        </a:spcBef>
                        <a:spcAft>
                          <a:spcPts val="0"/>
                        </a:spcAft>
                      </a:pPr>
                      <a:r>
                        <a:rPr lang="en-US" sz="1200" dirty="0">
                          <a:effectLst/>
                        </a:rPr>
                        <a:t>Myanmar</a:t>
                      </a:r>
                      <a:endParaRPr lang="en-US" sz="12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tc>
                  <a:txBody>
                    <a:bodyPr/>
                    <a:lstStyle/>
                    <a:p>
                      <a:pPr marL="0" marR="0" algn="l">
                        <a:lnSpc>
                          <a:spcPct val="107000"/>
                        </a:lnSpc>
                        <a:spcBef>
                          <a:spcPts val="0"/>
                        </a:spcBef>
                        <a:spcAft>
                          <a:spcPts val="0"/>
                        </a:spcAft>
                      </a:pPr>
                      <a:r>
                        <a:rPr lang="en-US" sz="1200" dirty="0">
                          <a:effectLst/>
                        </a:rPr>
                        <a:t>LDC</a:t>
                      </a:r>
                      <a:endParaRPr lang="en-US" sz="12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extLst>
                  <a:ext uri="{0D108BD9-81ED-4DB2-BD59-A6C34878D82A}">
                    <a16:rowId xmlns:a16="http://schemas.microsoft.com/office/drawing/2014/main" val="1362152621"/>
                  </a:ext>
                </a:extLst>
              </a:tr>
              <a:tr h="392665">
                <a:tc>
                  <a:txBody>
                    <a:bodyPr/>
                    <a:lstStyle/>
                    <a:p>
                      <a:pPr marL="0" marR="0" algn="l">
                        <a:lnSpc>
                          <a:spcPct val="107000"/>
                        </a:lnSpc>
                        <a:spcBef>
                          <a:spcPts val="0"/>
                        </a:spcBef>
                        <a:spcAft>
                          <a:spcPts val="0"/>
                        </a:spcAft>
                      </a:pPr>
                      <a:r>
                        <a:rPr lang="en-US" sz="900">
                          <a:effectLst/>
                        </a:rPr>
                        <a:t>4</a:t>
                      </a:r>
                      <a:endParaRPr lang="en-US" sz="110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tc>
                  <a:txBody>
                    <a:bodyPr/>
                    <a:lstStyle/>
                    <a:p>
                      <a:pPr marL="0" marR="0" algn="l">
                        <a:lnSpc>
                          <a:spcPct val="107000"/>
                        </a:lnSpc>
                        <a:spcBef>
                          <a:spcPts val="0"/>
                        </a:spcBef>
                        <a:spcAft>
                          <a:spcPts val="0"/>
                        </a:spcAft>
                      </a:pPr>
                      <a:r>
                        <a:rPr lang="en-US" sz="1200" dirty="0">
                          <a:effectLst/>
                        </a:rPr>
                        <a:t>Sao Tome and Principe</a:t>
                      </a:r>
                      <a:endParaRPr lang="en-US" sz="12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tc>
                  <a:txBody>
                    <a:bodyPr/>
                    <a:lstStyle/>
                    <a:p>
                      <a:pPr marL="0" marR="0" algn="l">
                        <a:lnSpc>
                          <a:spcPct val="107000"/>
                        </a:lnSpc>
                        <a:spcBef>
                          <a:spcPts val="0"/>
                        </a:spcBef>
                        <a:spcAft>
                          <a:spcPts val="0"/>
                        </a:spcAft>
                      </a:pPr>
                      <a:r>
                        <a:rPr lang="en-US" sz="1200" dirty="0">
                          <a:effectLst/>
                        </a:rPr>
                        <a:t>LDC/SIDS</a:t>
                      </a:r>
                      <a:endParaRPr lang="en-US" sz="12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extLst>
                  <a:ext uri="{0D108BD9-81ED-4DB2-BD59-A6C34878D82A}">
                    <a16:rowId xmlns:a16="http://schemas.microsoft.com/office/drawing/2014/main" val="3888813452"/>
                  </a:ext>
                </a:extLst>
              </a:tr>
              <a:tr h="309105">
                <a:tc>
                  <a:txBody>
                    <a:bodyPr/>
                    <a:lstStyle/>
                    <a:p>
                      <a:pPr marL="0" marR="0" algn="l">
                        <a:lnSpc>
                          <a:spcPct val="107000"/>
                        </a:lnSpc>
                        <a:spcBef>
                          <a:spcPts val="0"/>
                        </a:spcBef>
                        <a:spcAft>
                          <a:spcPts val="0"/>
                        </a:spcAft>
                      </a:pPr>
                      <a:r>
                        <a:rPr lang="en-US" sz="900">
                          <a:effectLst/>
                        </a:rPr>
                        <a:t>5</a:t>
                      </a:r>
                      <a:endParaRPr lang="en-US" sz="110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tc>
                  <a:txBody>
                    <a:bodyPr/>
                    <a:lstStyle/>
                    <a:p>
                      <a:pPr marL="0" marR="0" algn="l">
                        <a:lnSpc>
                          <a:spcPct val="107000"/>
                        </a:lnSpc>
                        <a:spcBef>
                          <a:spcPts val="0"/>
                        </a:spcBef>
                        <a:spcAft>
                          <a:spcPts val="0"/>
                        </a:spcAft>
                      </a:pPr>
                      <a:r>
                        <a:rPr lang="en-US" sz="1200" dirty="0">
                          <a:effectLst/>
                        </a:rPr>
                        <a:t>Somalia</a:t>
                      </a:r>
                      <a:endParaRPr lang="en-US" sz="12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tc>
                  <a:txBody>
                    <a:bodyPr/>
                    <a:lstStyle/>
                    <a:p>
                      <a:pPr marL="0" marR="0" algn="l">
                        <a:lnSpc>
                          <a:spcPct val="107000"/>
                        </a:lnSpc>
                        <a:spcBef>
                          <a:spcPts val="0"/>
                        </a:spcBef>
                        <a:spcAft>
                          <a:spcPts val="0"/>
                        </a:spcAft>
                      </a:pPr>
                      <a:r>
                        <a:rPr lang="en-US" sz="1200" dirty="0">
                          <a:effectLst/>
                        </a:rPr>
                        <a:t>LDC</a:t>
                      </a:r>
                      <a:endParaRPr lang="en-US" sz="12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extLst>
                  <a:ext uri="{0D108BD9-81ED-4DB2-BD59-A6C34878D82A}">
                    <a16:rowId xmlns:a16="http://schemas.microsoft.com/office/drawing/2014/main" val="1213097962"/>
                  </a:ext>
                </a:extLst>
              </a:tr>
              <a:tr h="191903">
                <a:tc>
                  <a:txBody>
                    <a:bodyPr/>
                    <a:lstStyle/>
                    <a:p>
                      <a:pPr marL="0" marR="0" algn="l">
                        <a:lnSpc>
                          <a:spcPct val="107000"/>
                        </a:lnSpc>
                        <a:spcBef>
                          <a:spcPts val="0"/>
                        </a:spcBef>
                        <a:spcAft>
                          <a:spcPts val="0"/>
                        </a:spcAft>
                      </a:pPr>
                      <a:r>
                        <a:rPr lang="en-US" sz="900">
                          <a:effectLst/>
                        </a:rPr>
                        <a:t>6</a:t>
                      </a:r>
                      <a:endParaRPr lang="en-US" sz="110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tc>
                  <a:txBody>
                    <a:bodyPr/>
                    <a:lstStyle/>
                    <a:p>
                      <a:pPr marL="0" marR="0" algn="l">
                        <a:lnSpc>
                          <a:spcPct val="107000"/>
                        </a:lnSpc>
                        <a:spcBef>
                          <a:spcPts val="0"/>
                        </a:spcBef>
                        <a:spcAft>
                          <a:spcPts val="0"/>
                        </a:spcAft>
                      </a:pPr>
                      <a:r>
                        <a:rPr lang="en-US" sz="1200">
                          <a:effectLst/>
                        </a:rPr>
                        <a:t>Sudan</a:t>
                      </a:r>
                      <a:endParaRPr lang="en-US" sz="120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tc>
                  <a:txBody>
                    <a:bodyPr/>
                    <a:lstStyle/>
                    <a:p>
                      <a:pPr marL="0" marR="0" algn="l">
                        <a:lnSpc>
                          <a:spcPct val="107000"/>
                        </a:lnSpc>
                        <a:spcBef>
                          <a:spcPts val="0"/>
                        </a:spcBef>
                        <a:spcAft>
                          <a:spcPts val="0"/>
                        </a:spcAft>
                      </a:pPr>
                      <a:r>
                        <a:rPr lang="en-US" sz="1200" dirty="0">
                          <a:effectLst/>
                        </a:rPr>
                        <a:t>LDC</a:t>
                      </a:r>
                      <a:endParaRPr lang="en-US" sz="12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extLst>
                  <a:ext uri="{0D108BD9-81ED-4DB2-BD59-A6C34878D82A}">
                    <a16:rowId xmlns:a16="http://schemas.microsoft.com/office/drawing/2014/main" val="254616303"/>
                  </a:ext>
                </a:extLst>
              </a:tr>
              <a:tr h="309105">
                <a:tc>
                  <a:txBody>
                    <a:bodyPr/>
                    <a:lstStyle/>
                    <a:p>
                      <a:pPr marL="0" marR="0" algn="l">
                        <a:lnSpc>
                          <a:spcPct val="107000"/>
                        </a:lnSpc>
                        <a:spcBef>
                          <a:spcPts val="0"/>
                        </a:spcBef>
                        <a:spcAft>
                          <a:spcPts val="0"/>
                        </a:spcAft>
                      </a:pPr>
                      <a:r>
                        <a:rPr lang="en-US" sz="900">
                          <a:effectLst/>
                        </a:rPr>
                        <a:t>7</a:t>
                      </a:r>
                      <a:endParaRPr lang="en-US" sz="110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tc>
                  <a:txBody>
                    <a:bodyPr/>
                    <a:lstStyle/>
                    <a:p>
                      <a:pPr marL="0" marR="0" algn="l">
                        <a:lnSpc>
                          <a:spcPct val="107000"/>
                        </a:lnSpc>
                        <a:spcBef>
                          <a:spcPts val="0"/>
                        </a:spcBef>
                        <a:spcAft>
                          <a:spcPts val="0"/>
                        </a:spcAft>
                      </a:pPr>
                      <a:r>
                        <a:rPr lang="en-US" sz="1200" dirty="0">
                          <a:effectLst/>
                        </a:rPr>
                        <a:t>Swaziland</a:t>
                      </a:r>
                      <a:endParaRPr lang="en-US" sz="12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tc>
                  <a:txBody>
                    <a:bodyPr/>
                    <a:lstStyle/>
                    <a:p>
                      <a:pPr marL="0" marR="0" algn="l">
                        <a:lnSpc>
                          <a:spcPct val="107000"/>
                        </a:lnSpc>
                        <a:spcBef>
                          <a:spcPts val="0"/>
                        </a:spcBef>
                        <a:spcAft>
                          <a:spcPts val="0"/>
                        </a:spcAft>
                      </a:pPr>
                      <a:r>
                        <a:rPr lang="en-US" sz="1200" dirty="0">
                          <a:effectLst/>
                        </a:rPr>
                        <a:t> </a:t>
                      </a:r>
                      <a:endParaRPr lang="en-US" sz="12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extLst>
                  <a:ext uri="{0D108BD9-81ED-4DB2-BD59-A6C34878D82A}">
                    <a16:rowId xmlns:a16="http://schemas.microsoft.com/office/drawing/2014/main" val="3393781390"/>
                  </a:ext>
                </a:extLst>
              </a:tr>
              <a:tr h="392665">
                <a:tc>
                  <a:txBody>
                    <a:bodyPr/>
                    <a:lstStyle/>
                    <a:p>
                      <a:pPr marL="0" marR="0" algn="l">
                        <a:lnSpc>
                          <a:spcPct val="107000"/>
                        </a:lnSpc>
                        <a:spcBef>
                          <a:spcPts val="0"/>
                        </a:spcBef>
                        <a:spcAft>
                          <a:spcPts val="0"/>
                        </a:spcAft>
                      </a:pPr>
                      <a:r>
                        <a:rPr lang="en-US" sz="900">
                          <a:effectLst/>
                        </a:rPr>
                        <a:t>8</a:t>
                      </a:r>
                      <a:endParaRPr lang="en-US" sz="110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tc>
                  <a:txBody>
                    <a:bodyPr/>
                    <a:lstStyle/>
                    <a:p>
                      <a:pPr marL="0" marR="0" algn="l">
                        <a:lnSpc>
                          <a:spcPct val="107000"/>
                        </a:lnSpc>
                        <a:spcBef>
                          <a:spcPts val="0"/>
                        </a:spcBef>
                        <a:spcAft>
                          <a:spcPts val="0"/>
                        </a:spcAft>
                      </a:pPr>
                      <a:r>
                        <a:rPr lang="en-US" sz="1200" dirty="0">
                          <a:effectLst/>
                        </a:rPr>
                        <a:t>Bosnia and Herzegovina</a:t>
                      </a:r>
                      <a:endParaRPr lang="en-US" sz="12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tc>
                  <a:txBody>
                    <a:bodyPr/>
                    <a:lstStyle/>
                    <a:p>
                      <a:pPr marL="0" marR="0" algn="l">
                        <a:lnSpc>
                          <a:spcPct val="107000"/>
                        </a:lnSpc>
                        <a:spcBef>
                          <a:spcPts val="0"/>
                        </a:spcBef>
                        <a:spcAft>
                          <a:spcPts val="0"/>
                        </a:spcAft>
                      </a:pPr>
                      <a:r>
                        <a:rPr lang="en-US" sz="1200" dirty="0">
                          <a:effectLst/>
                        </a:rPr>
                        <a:t> </a:t>
                      </a:r>
                      <a:endParaRPr lang="en-US" sz="12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extLst>
                  <a:ext uri="{0D108BD9-81ED-4DB2-BD59-A6C34878D82A}">
                    <a16:rowId xmlns:a16="http://schemas.microsoft.com/office/drawing/2014/main" val="3686297527"/>
                  </a:ext>
                </a:extLst>
              </a:tr>
              <a:tr h="191903">
                <a:tc>
                  <a:txBody>
                    <a:bodyPr/>
                    <a:lstStyle/>
                    <a:p>
                      <a:pPr marL="0" marR="0" algn="l">
                        <a:lnSpc>
                          <a:spcPct val="107000"/>
                        </a:lnSpc>
                        <a:spcBef>
                          <a:spcPts val="0"/>
                        </a:spcBef>
                        <a:spcAft>
                          <a:spcPts val="0"/>
                        </a:spcAft>
                      </a:pPr>
                      <a:r>
                        <a:rPr lang="en-US" sz="900">
                          <a:effectLst/>
                        </a:rPr>
                        <a:t>9</a:t>
                      </a:r>
                      <a:endParaRPr lang="en-US" sz="110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tc>
                  <a:txBody>
                    <a:bodyPr/>
                    <a:lstStyle/>
                    <a:p>
                      <a:pPr marL="0" marR="0" algn="l">
                        <a:lnSpc>
                          <a:spcPct val="107000"/>
                        </a:lnSpc>
                        <a:spcBef>
                          <a:spcPts val="0"/>
                        </a:spcBef>
                        <a:spcAft>
                          <a:spcPts val="0"/>
                        </a:spcAft>
                      </a:pPr>
                      <a:r>
                        <a:rPr lang="en-US" sz="1200">
                          <a:effectLst/>
                        </a:rPr>
                        <a:t>Equatorial Guinea</a:t>
                      </a:r>
                      <a:endParaRPr lang="en-US" sz="120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tc>
                  <a:txBody>
                    <a:bodyPr/>
                    <a:lstStyle/>
                    <a:p>
                      <a:pPr marL="0" marR="0" algn="l">
                        <a:lnSpc>
                          <a:spcPct val="107000"/>
                        </a:lnSpc>
                        <a:spcBef>
                          <a:spcPts val="0"/>
                        </a:spcBef>
                        <a:spcAft>
                          <a:spcPts val="0"/>
                        </a:spcAft>
                      </a:pPr>
                      <a:r>
                        <a:rPr lang="en-US" sz="1200" dirty="0">
                          <a:effectLst/>
                        </a:rPr>
                        <a:t> </a:t>
                      </a:r>
                      <a:endParaRPr lang="en-US" sz="12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extLst>
                  <a:ext uri="{0D108BD9-81ED-4DB2-BD59-A6C34878D82A}">
                    <a16:rowId xmlns:a16="http://schemas.microsoft.com/office/drawing/2014/main" val="1230158452"/>
                  </a:ext>
                </a:extLst>
              </a:tr>
              <a:tr h="191903">
                <a:tc>
                  <a:txBody>
                    <a:bodyPr/>
                    <a:lstStyle/>
                    <a:p>
                      <a:pPr marL="0" marR="0" algn="l">
                        <a:lnSpc>
                          <a:spcPct val="107000"/>
                        </a:lnSpc>
                        <a:spcBef>
                          <a:spcPts val="0"/>
                        </a:spcBef>
                        <a:spcAft>
                          <a:spcPts val="0"/>
                        </a:spcAft>
                      </a:pPr>
                      <a:r>
                        <a:rPr lang="en-US" sz="900">
                          <a:effectLst/>
                        </a:rPr>
                        <a:t>10</a:t>
                      </a:r>
                      <a:endParaRPr lang="en-US" sz="110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tc>
                  <a:txBody>
                    <a:bodyPr/>
                    <a:lstStyle/>
                    <a:p>
                      <a:pPr marL="0" marR="0" algn="l">
                        <a:lnSpc>
                          <a:spcPct val="107000"/>
                        </a:lnSpc>
                        <a:spcBef>
                          <a:spcPts val="0"/>
                        </a:spcBef>
                        <a:spcAft>
                          <a:spcPts val="0"/>
                        </a:spcAft>
                      </a:pPr>
                      <a:r>
                        <a:rPr lang="en-US" sz="1200">
                          <a:effectLst/>
                        </a:rPr>
                        <a:t>Iraq</a:t>
                      </a:r>
                      <a:endParaRPr lang="en-US" sz="120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tc>
                  <a:txBody>
                    <a:bodyPr/>
                    <a:lstStyle/>
                    <a:p>
                      <a:pPr marL="0" marR="0" algn="l">
                        <a:lnSpc>
                          <a:spcPct val="107000"/>
                        </a:lnSpc>
                        <a:spcBef>
                          <a:spcPts val="0"/>
                        </a:spcBef>
                        <a:spcAft>
                          <a:spcPts val="0"/>
                        </a:spcAft>
                      </a:pPr>
                      <a:r>
                        <a:rPr lang="en-US" sz="1200" dirty="0">
                          <a:effectLst/>
                        </a:rPr>
                        <a:t> </a:t>
                      </a:r>
                      <a:endParaRPr lang="en-US" sz="12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extLst>
                  <a:ext uri="{0D108BD9-81ED-4DB2-BD59-A6C34878D82A}">
                    <a16:rowId xmlns:a16="http://schemas.microsoft.com/office/drawing/2014/main" val="206161833"/>
                  </a:ext>
                </a:extLst>
              </a:tr>
              <a:tr h="294433">
                <a:tc>
                  <a:txBody>
                    <a:bodyPr/>
                    <a:lstStyle/>
                    <a:p>
                      <a:pPr marL="0" marR="0" algn="l">
                        <a:lnSpc>
                          <a:spcPct val="107000"/>
                        </a:lnSpc>
                        <a:spcBef>
                          <a:spcPts val="0"/>
                        </a:spcBef>
                        <a:spcAft>
                          <a:spcPts val="0"/>
                        </a:spcAft>
                      </a:pPr>
                      <a:r>
                        <a:rPr lang="en-US" sz="900">
                          <a:effectLst/>
                        </a:rPr>
                        <a:t>11</a:t>
                      </a:r>
                      <a:endParaRPr lang="en-US" sz="110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tc>
                  <a:txBody>
                    <a:bodyPr/>
                    <a:lstStyle/>
                    <a:p>
                      <a:pPr marL="0" marR="0" algn="l">
                        <a:lnSpc>
                          <a:spcPct val="107000"/>
                        </a:lnSpc>
                        <a:spcBef>
                          <a:spcPts val="0"/>
                        </a:spcBef>
                        <a:spcAft>
                          <a:spcPts val="0"/>
                        </a:spcAft>
                      </a:pPr>
                      <a:r>
                        <a:rPr lang="en-US" sz="1200" dirty="0">
                          <a:effectLst/>
                        </a:rPr>
                        <a:t>Libya</a:t>
                      </a:r>
                      <a:endParaRPr lang="en-US" sz="12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tc>
                  <a:txBody>
                    <a:bodyPr/>
                    <a:lstStyle/>
                    <a:p>
                      <a:pPr marL="0" marR="0" algn="l">
                        <a:lnSpc>
                          <a:spcPct val="107000"/>
                        </a:lnSpc>
                        <a:spcBef>
                          <a:spcPts val="0"/>
                        </a:spcBef>
                        <a:spcAft>
                          <a:spcPts val="0"/>
                        </a:spcAft>
                      </a:pPr>
                      <a:r>
                        <a:rPr lang="en-US" sz="1200" dirty="0">
                          <a:effectLst/>
                        </a:rPr>
                        <a:t> </a:t>
                      </a:r>
                      <a:endParaRPr lang="en-US" sz="12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extLst>
                  <a:ext uri="{0D108BD9-81ED-4DB2-BD59-A6C34878D82A}">
                    <a16:rowId xmlns:a16="http://schemas.microsoft.com/office/drawing/2014/main" val="370221741"/>
                  </a:ext>
                </a:extLst>
              </a:tr>
              <a:tr h="294433">
                <a:tc>
                  <a:txBody>
                    <a:bodyPr/>
                    <a:lstStyle/>
                    <a:p>
                      <a:pPr marL="0" marR="0" algn="l">
                        <a:lnSpc>
                          <a:spcPct val="107000"/>
                        </a:lnSpc>
                        <a:spcBef>
                          <a:spcPts val="0"/>
                        </a:spcBef>
                        <a:spcAft>
                          <a:spcPts val="0"/>
                        </a:spcAft>
                      </a:pPr>
                      <a:r>
                        <a:rPr lang="en-US" sz="900">
                          <a:effectLst/>
                        </a:rPr>
                        <a:t>12</a:t>
                      </a:r>
                      <a:endParaRPr lang="en-US" sz="110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tc>
                  <a:txBody>
                    <a:bodyPr/>
                    <a:lstStyle/>
                    <a:p>
                      <a:pPr marL="0" marR="0" algn="l">
                        <a:lnSpc>
                          <a:spcPct val="107000"/>
                        </a:lnSpc>
                        <a:spcBef>
                          <a:spcPts val="0"/>
                        </a:spcBef>
                        <a:spcAft>
                          <a:spcPts val="0"/>
                        </a:spcAft>
                      </a:pPr>
                      <a:r>
                        <a:rPr lang="en-US" sz="1200">
                          <a:effectLst/>
                        </a:rPr>
                        <a:t>Montenegro</a:t>
                      </a:r>
                      <a:endParaRPr lang="en-US" sz="120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tc>
                  <a:txBody>
                    <a:bodyPr/>
                    <a:lstStyle/>
                    <a:p>
                      <a:pPr marL="0" marR="0" algn="l">
                        <a:lnSpc>
                          <a:spcPct val="107000"/>
                        </a:lnSpc>
                        <a:spcBef>
                          <a:spcPts val="0"/>
                        </a:spcBef>
                        <a:spcAft>
                          <a:spcPts val="0"/>
                        </a:spcAft>
                      </a:pPr>
                      <a:r>
                        <a:rPr lang="en-US" sz="1200" dirty="0">
                          <a:effectLst/>
                        </a:rPr>
                        <a:t> </a:t>
                      </a:r>
                      <a:endParaRPr lang="en-US" sz="12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extLst>
                  <a:ext uri="{0D108BD9-81ED-4DB2-BD59-A6C34878D82A}">
                    <a16:rowId xmlns:a16="http://schemas.microsoft.com/office/drawing/2014/main" val="2815244156"/>
                  </a:ext>
                </a:extLst>
              </a:tr>
              <a:tr h="191903">
                <a:tc>
                  <a:txBody>
                    <a:bodyPr/>
                    <a:lstStyle/>
                    <a:p>
                      <a:pPr marL="0" marR="0" algn="l">
                        <a:lnSpc>
                          <a:spcPct val="107000"/>
                        </a:lnSpc>
                        <a:spcBef>
                          <a:spcPts val="0"/>
                        </a:spcBef>
                        <a:spcAft>
                          <a:spcPts val="0"/>
                        </a:spcAft>
                      </a:pPr>
                      <a:r>
                        <a:rPr lang="en-US" sz="900">
                          <a:effectLst/>
                        </a:rPr>
                        <a:t>13</a:t>
                      </a:r>
                      <a:endParaRPr lang="en-US" sz="110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tc>
                  <a:txBody>
                    <a:bodyPr/>
                    <a:lstStyle/>
                    <a:p>
                      <a:pPr marL="0" marR="0" algn="l">
                        <a:lnSpc>
                          <a:spcPct val="107000"/>
                        </a:lnSpc>
                        <a:spcBef>
                          <a:spcPts val="0"/>
                        </a:spcBef>
                        <a:spcAft>
                          <a:spcPts val="0"/>
                        </a:spcAft>
                      </a:pPr>
                      <a:r>
                        <a:rPr lang="en-US" sz="1200">
                          <a:effectLst/>
                        </a:rPr>
                        <a:t>Azerbaijan</a:t>
                      </a:r>
                      <a:endParaRPr lang="en-US" sz="120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tc>
                  <a:txBody>
                    <a:bodyPr/>
                    <a:lstStyle/>
                    <a:p>
                      <a:pPr marL="0" marR="0" algn="l">
                        <a:lnSpc>
                          <a:spcPct val="107000"/>
                        </a:lnSpc>
                        <a:spcBef>
                          <a:spcPts val="0"/>
                        </a:spcBef>
                        <a:spcAft>
                          <a:spcPts val="0"/>
                        </a:spcAft>
                      </a:pPr>
                      <a:r>
                        <a:rPr lang="en-US" sz="1200" dirty="0">
                          <a:effectLst/>
                        </a:rPr>
                        <a:t> </a:t>
                      </a:r>
                      <a:endParaRPr lang="en-US" sz="12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extLst>
                  <a:ext uri="{0D108BD9-81ED-4DB2-BD59-A6C34878D82A}">
                    <a16:rowId xmlns:a16="http://schemas.microsoft.com/office/drawing/2014/main" val="2330654497"/>
                  </a:ext>
                </a:extLst>
              </a:tr>
              <a:tr h="191903">
                <a:tc>
                  <a:txBody>
                    <a:bodyPr/>
                    <a:lstStyle/>
                    <a:p>
                      <a:pPr marL="0" marR="0" algn="l">
                        <a:lnSpc>
                          <a:spcPct val="107000"/>
                        </a:lnSpc>
                        <a:spcBef>
                          <a:spcPts val="0"/>
                        </a:spcBef>
                        <a:spcAft>
                          <a:spcPts val="0"/>
                        </a:spcAft>
                      </a:pPr>
                      <a:r>
                        <a:rPr lang="en-US" sz="900">
                          <a:effectLst/>
                        </a:rPr>
                        <a:t>14</a:t>
                      </a:r>
                      <a:endParaRPr lang="en-US" sz="110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tc>
                  <a:txBody>
                    <a:bodyPr/>
                    <a:lstStyle/>
                    <a:p>
                      <a:pPr marL="0" marR="0" algn="l">
                        <a:lnSpc>
                          <a:spcPct val="107000"/>
                        </a:lnSpc>
                        <a:spcBef>
                          <a:spcPts val="0"/>
                        </a:spcBef>
                        <a:spcAft>
                          <a:spcPts val="0"/>
                        </a:spcAft>
                      </a:pPr>
                      <a:r>
                        <a:rPr lang="en-US" sz="1200" dirty="0">
                          <a:effectLst/>
                        </a:rPr>
                        <a:t>Gabon</a:t>
                      </a:r>
                      <a:endParaRPr lang="en-US" sz="12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tc>
                  <a:txBody>
                    <a:bodyPr/>
                    <a:lstStyle/>
                    <a:p>
                      <a:pPr marL="0" marR="0" algn="l">
                        <a:lnSpc>
                          <a:spcPct val="107000"/>
                        </a:lnSpc>
                        <a:spcBef>
                          <a:spcPts val="0"/>
                        </a:spcBef>
                        <a:spcAft>
                          <a:spcPts val="0"/>
                        </a:spcAft>
                      </a:pPr>
                      <a:r>
                        <a:rPr lang="en-US" sz="1200" dirty="0">
                          <a:effectLst/>
                        </a:rPr>
                        <a:t> </a:t>
                      </a:r>
                      <a:endParaRPr lang="en-US" sz="12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extLst>
                  <a:ext uri="{0D108BD9-81ED-4DB2-BD59-A6C34878D82A}">
                    <a16:rowId xmlns:a16="http://schemas.microsoft.com/office/drawing/2014/main" val="506092498"/>
                  </a:ext>
                </a:extLst>
              </a:tr>
              <a:tr h="191903">
                <a:tc>
                  <a:txBody>
                    <a:bodyPr/>
                    <a:lstStyle/>
                    <a:p>
                      <a:pPr marL="0" marR="0" algn="l">
                        <a:lnSpc>
                          <a:spcPct val="107000"/>
                        </a:lnSpc>
                        <a:spcBef>
                          <a:spcPts val="0"/>
                        </a:spcBef>
                        <a:spcAft>
                          <a:spcPts val="0"/>
                        </a:spcAft>
                      </a:pPr>
                      <a:r>
                        <a:rPr lang="en-US" sz="900">
                          <a:effectLst/>
                        </a:rPr>
                        <a:t>15</a:t>
                      </a:r>
                      <a:endParaRPr lang="en-US" sz="110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tc>
                  <a:txBody>
                    <a:bodyPr/>
                    <a:lstStyle/>
                    <a:p>
                      <a:pPr marL="0" marR="0" algn="l">
                        <a:lnSpc>
                          <a:spcPct val="107000"/>
                        </a:lnSpc>
                        <a:spcBef>
                          <a:spcPts val="0"/>
                        </a:spcBef>
                        <a:spcAft>
                          <a:spcPts val="0"/>
                        </a:spcAft>
                      </a:pPr>
                      <a:r>
                        <a:rPr lang="en-US" sz="1200">
                          <a:effectLst/>
                        </a:rPr>
                        <a:t>Turkmenistan </a:t>
                      </a:r>
                      <a:endParaRPr lang="en-US" sz="120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tc>
                  <a:txBody>
                    <a:bodyPr/>
                    <a:lstStyle/>
                    <a:p>
                      <a:pPr marL="0" marR="0" algn="l">
                        <a:lnSpc>
                          <a:spcPct val="107000"/>
                        </a:lnSpc>
                        <a:spcBef>
                          <a:spcPts val="0"/>
                        </a:spcBef>
                        <a:spcAft>
                          <a:spcPts val="0"/>
                        </a:spcAft>
                      </a:pPr>
                      <a:r>
                        <a:rPr lang="en-US" sz="1200" dirty="0">
                          <a:effectLst/>
                        </a:rPr>
                        <a:t> </a:t>
                      </a:r>
                      <a:endParaRPr lang="en-US" sz="12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extLst>
                  <a:ext uri="{0D108BD9-81ED-4DB2-BD59-A6C34878D82A}">
                    <a16:rowId xmlns:a16="http://schemas.microsoft.com/office/drawing/2014/main" val="384908135"/>
                  </a:ext>
                </a:extLst>
              </a:tr>
              <a:tr h="191903">
                <a:tc>
                  <a:txBody>
                    <a:bodyPr/>
                    <a:lstStyle/>
                    <a:p>
                      <a:pPr marL="0" marR="0" algn="l">
                        <a:lnSpc>
                          <a:spcPct val="107000"/>
                        </a:lnSpc>
                        <a:spcBef>
                          <a:spcPts val="0"/>
                        </a:spcBef>
                        <a:spcAft>
                          <a:spcPts val="0"/>
                        </a:spcAft>
                      </a:pPr>
                      <a:r>
                        <a:rPr lang="en-US" sz="900">
                          <a:effectLst/>
                        </a:rPr>
                        <a:t>16</a:t>
                      </a:r>
                      <a:endParaRPr lang="en-US" sz="110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tc>
                  <a:txBody>
                    <a:bodyPr/>
                    <a:lstStyle/>
                    <a:p>
                      <a:pPr marL="0" marR="0" algn="l">
                        <a:lnSpc>
                          <a:spcPct val="107000"/>
                        </a:lnSpc>
                        <a:spcBef>
                          <a:spcPts val="0"/>
                        </a:spcBef>
                        <a:spcAft>
                          <a:spcPts val="0"/>
                        </a:spcAft>
                      </a:pPr>
                      <a:r>
                        <a:rPr lang="en-US" sz="1200">
                          <a:effectLst/>
                        </a:rPr>
                        <a:t>Korea DPR</a:t>
                      </a:r>
                      <a:endParaRPr lang="en-US" sz="120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tc>
                  <a:txBody>
                    <a:bodyPr/>
                    <a:lstStyle/>
                    <a:p>
                      <a:pPr marL="0" marR="0" algn="l">
                        <a:lnSpc>
                          <a:spcPct val="107000"/>
                        </a:lnSpc>
                        <a:spcBef>
                          <a:spcPts val="0"/>
                        </a:spcBef>
                        <a:spcAft>
                          <a:spcPts val="0"/>
                        </a:spcAft>
                      </a:pPr>
                      <a:r>
                        <a:rPr lang="en-US" sz="1200" dirty="0">
                          <a:effectLst/>
                        </a:rPr>
                        <a:t> </a:t>
                      </a:r>
                      <a:endParaRPr lang="en-US" sz="12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extLst>
                  <a:ext uri="{0D108BD9-81ED-4DB2-BD59-A6C34878D82A}">
                    <a16:rowId xmlns:a16="http://schemas.microsoft.com/office/drawing/2014/main" val="191932542"/>
                  </a:ext>
                </a:extLst>
              </a:tr>
              <a:tr h="625184">
                <a:tc>
                  <a:txBody>
                    <a:bodyPr/>
                    <a:lstStyle/>
                    <a:p>
                      <a:pPr marL="0" marR="0" algn="l">
                        <a:lnSpc>
                          <a:spcPct val="107000"/>
                        </a:lnSpc>
                        <a:spcBef>
                          <a:spcPts val="0"/>
                        </a:spcBef>
                        <a:spcAft>
                          <a:spcPts val="0"/>
                        </a:spcAft>
                      </a:pPr>
                      <a:r>
                        <a:rPr lang="en-US" sz="900">
                          <a:effectLst/>
                        </a:rPr>
                        <a:t>17</a:t>
                      </a:r>
                      <a:endParaRPr lang="en-US" sz="110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tc>
                  <a:txBody>
                    <a:bodyPr/>
                    <a:lstStyle/>
                    <a:p>
                      <a:pPr marL="0" marR="0" algn="l">
                        <a:lnSpc>
                          <a:spcPct val="107000"/>
                        </a:lnSpc>
                        <a:spcBef>
                          <a:spcPts val="0"/>
                        </a:spcBef>
                        <a:spcAft>
                          <a:spcPts val="0"/>
                        </a:spcAft>
                      </a:pPr>
                      <a:r>
                        <a:rPr lang="en-US" sz="1200" dirty="0">
                          <a:effectLst/>
                        </a:rPr>
                        <a:t>Russia</a:t>
                      </a:r>
                      <a:endParaRPr lang="en-US" sz="12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tc>
                  <a:txBody>
                    <a:bodyPr/>
                    <a:lstStyle/>
                    <a:p>
                      <a:pPr marL="0" marR="0" algn="l">
                        <a:lnSpc>
                          <a:spcPct val="107000"/>
                        </a:lnSpc>
                        <a:spcBef>
                          <a:spcPts val="0"/>
                        </a:spcBef>
                        <a:spcAft>
                          <a:spcPts val="0"/>
                        </a:spcAft>
                      </a:pPr>
                      <a:r>
                        <a:rPr lang="en-US" sz="1200" dirty="0">
                          <a:effectLst/>
                        </a:rPr>
                        <a:t> </a:t>
                      </a:r>
                      <a:endParaRPr lang="en-US" sz="12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extLst>
                  <a:ext uri="{0D108BD9-81ED-4DB2-BD59-A6C34878D82A}">
                    <a16:rowId xmlns:a16="http://schemas.microsoft.com/office/drawing/2014/main" val="1864011452"/>
                  </a:ext>
                </a:extLst>
              </a:tr>
              <a:tr h="191903">
                <a:tc>
                  <a:txBody>
                    <a:bodyPr/>
                    <a:lstStyle/>
                    <a:p>
                      <a:pPr marL="0" marR="0" algn="l">
                        <a:lnSpc>
                          <a:spcPct val="107000"/>
                        </a:lnSpc>
                        <a:spcBef>
                          <a:spcPts val="0"/>
                        </a:spcBef>
                        <a:spcAft>
                          <a:spcPts val="0"/>
                        </a:spcAft>
                      </a:pPr>
                      <a:r>
                        <a:rPr lang="en-US" sz="900">
                          <a:effectLst/>
                        </a:rPr>
                        <a:t>18</a:t>
                      </a:r>
                      <a:endParaRPr lang="en-US" sz="110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tc>
                  <a:txBody>
                    <a:bodyPr/>
                    <a:lstStyle/>
                    <a:p>
                      <a:pPr marL="0" marR="0" algn="l">
                        <a:lnSpc>
                          <a:spcPct val="107000"/>
                        </a:lnSpc>
                        <a:spcBef>
                          <a:spcPts val="0"/>
                        </a:spcBef>
                        <a:spcAft>
                          <a:spcPts val="0"/>
                        </a:spcAft>
                      </a:pPr>
                      <a:r>
                        <a:rPr lang="en-US" sz="1200" dirty="0">
                          <a:effectLst/>
                        </a:rPr>
                        <a:t>South Sudan</a:t>
                      </a:r>
                      <a:endParaRPr lang="en-US" sz="12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tc>
                  <a:txBody>
                    <a:bodyPr/>
                    <a:lstStyle/>
                    <a:p>
                      <a:pPr marL="0" marR="0" algn="l">
                        <a:lnSpc>
                          <a:spcPct val="107000"/>
                        </a:lnSpc>
                        <a:spcBef>
                          <a:spcPts val="0"/>
                        </a:spcBef>
                        <a:spcAft>
                          <a:spcPts val="0"/>
                        </a:spcAft>
                      </a:pPr>
                      <a:r>
                        <a:rPr lang="en-US" sz="900">
                          <a:effectLst/>
                        </a:rPr>
                        <a:t> </a:t>
                      </a:r>
                      <a:endParaRPr lang="en-US" sz="110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extLst>
                  <a:ext uri="{0D108BD9-81ED-4DB2-BD59-A6C34878D82A}">
                    <a16:rowId xmlns:a16="http://schemas.microsoft.com/office/drawing/2014/main" val="2264419816"/>
                  </a:ext>
                </a:extLst>
              </a:tr>
              <a:tr h="191903">
                <a:tc>
                  <a:txBody>
                    <a:bodyPr/>
                    <a:lstStyle/>
                    <a:p>
                      <a:pPr marL="0" marR="0" algn="l">
                        <a:lnSpc>
                          <a:spcPct val="107000"/>
                        </a:lnSpc>
                        <a:spcBef>
                          <a:spcPts val="0"/>
                        </a:spcBef>
                        <a:spcAft>
                          <a:spcPts val="0"/>
                        </a:spcAft>
                      </a:pPr>
                      <a:r>
                        <a:rPr lang="en-US" sz="900">
                          <a:effectLst/>
                        </a:rPr>
                        <a:t>19</a:t>
                      </a:r>
                      <a:endParaRPr lang="en-US" sz="110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tc>
                  <a:txBody>
                    <a:bodyPr/>
                    <a:lstStyle/>
                    <a:p>
                      <a:pPr marL="0" marR="0" algn="l">
                        <a:lnSpc>
                          <a:spcPct val="107000"/>
                        </a:lnSpc>
                        <a:spcBef>
                          <a:spcPts val="0"/>
                        </a:spcBef>
                        <a:spcAft>
                          <a:spcPts val="0"/>
                        </a:spcAft>
                      </a:pPr>
                      <a:r>
                        <a:rPr lang="en-US" sz="1200" dirty="0">
                          <a:effectLst/>
                        </a:rPr>
                        <a:t>Syria</a:t>
                      </a:r>
                      <a:endParaRPr lang="en-US" sz="12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tc>
                  <a:txBody>
                    <a:bodyPr/>
                    <a:lstStyle/>
                    <a:p>
                      <a:pPr marL="0" marR="0" algn="l">
                        <a:lnSpc>
                          <a:spcPct val="107000"/>
                        </a:lnSpc>
                        <a:spcBef>
                          <a:spcPts val="0"/>
                        </a:spcBef>
                        <a:spcAft>
                          <a:spcPts val="0"/>
                        </a:spcAft>
                      </a:pPr>
                      <a:r>
                        <a:rPr lang="en-US" sz="900" dirty="0">
                          <a:effectLst/>
                        </a:rPr>
                        <a:t> </a:t>
                      </a:r>
                      <a:endParaRPr lang="en-US" sz="1100" dirty="0">
                        <a:effectLst/>
                        <a:latin typeface="Calibri" panose="020F0502020204030204" pitchFamily="34" charset="0"/>
                        <a:ea typeface="Yu Mincho" panose="02020400000000000000" pitchFamily="18" charset="-128"/>
                        <a:cs typeface="Times New Roman" panose="02020603050405020304" pitchFamily="18" charset="0"/>
                      </a:endParaRPr>
                    </a:p>
                  </a:txBody>
                  <a:tcPr marL="66272" marR="66272" marT="0" marB="0"/>
                </a:tc>
                <a:extLst>
                  <a:ext uri="{0D108BD9-81ED-4DB2-BD59-A6C34878D82A}">
                    <a16:rowId xmlns:a16="http://schemas.microsoft.com/office/drawing/2014/main" val="3580282523"/>
                  </a:ext>
                </a:extLst>
              </a:tr>
            </a:tbl>
          </a:graphicData>
        </a:graphic>
      </p:graphicFrame>
    </p:spTree>
    <p:extLst>
      <p:ext uri="{BB962C8B-B14F-4D97-AF65-F5344CB8AC3E}">
        <p14:creationId xmlns:p14="http://schemas.microsoft.com/office/powerpoint/2010/main" val="7229531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A4BE0B-9723-4423-86F1-EB511038ACC9}"/>
              </a:ext>
            </a:extLst>
          </p:cNvPr>
          <p:cNvSpPr>
            <a:spLocks noGrp="1"/>
          </p:cNvSpPr>
          <p:nvPr>
            <p:ph sz="half" idx="1"/>
          </p:nvPr>
        </p:nvSpPr>
        <p:spPr>
          <a:xfrm>
            <a:off x="457200" y="1828800"/>
            <a:ext cx="3876454" cy="3505200"/>
          </a:xfrm>
        </p:spPr>
        <p:txBody>
          <a:bodyPr>
            <a:normAutofit/>
          </a:bodyPr>
          <a:lstStyle/>
          <a:p>
            <a:pPr marL="0" indent="0">
              <a:buNone/>
            </a:pPr>
            <a:r>
              <a:rPr lang="en-US" b="1" dirty="0"/>
              <a:t>SGP CORE Resources: </a:t>
            </a:r>
          </a:p>
          <a:p>
            <a:pPr>
              <a:buFont typeface="Wingdings" panose="05000000000000000000" pitchFamily="2" charset="2"/>
              <a:buChar char="§"/>
            </a:pPr>
            <a:r>
              <a:rPr lang="en-US" dirty="0"/>
              <a:t> Equal access to all countries</a:t>
            </a:r>
          </a:p>
          <a:p>
            <a:pPr>
              <a:buFont typeface="Wingdings" panose="05000000000000000000" pitchFamily="2" charset="2"/>
              <a:buChar char="§"/>
            </a:pPr>
            <a:r>
              <a:rPr lang="en-US" dirty="0">
                <a:solidFill>
                  <a:srgbClr val="006BB6"/>
                </a:solidFill>
              </a:rPr>
              <a:t> </a:t>
            </a:r>
            <a:r>
              <a:rPr lang="en-US" dirty="0">
                <a:solidFill>
                  <a:schemeClr val="tx1"/>
                </a:solidFill>
              </a:rPr>
              <a:t>Provision to reallocate at final year if countries are unspent. </a:t>
            </a:r>
          </a:p>
          <a:p>
            <a:pPr marL="0" indent="0">
              <a:buNone/>
            </a:pPr>
            <a:r>
              <a:rPr lang="en-US" dirty="0">
                <a:solidFill>
                  <a:schemeClr val="tx1"/>
                </a:solidFill>
              </a:rPr>
              <a:t> </a:t>
            </a:r>
            <a:endParaRPr lang="en-US" dirty="0">
              <a:solidFill>
                <a:srgbClr val="006BB6"/>
              </a:solidFill>
            </a:endParaRPr>
          </a:p>
        </p:txBody>
      </p:sp>
      <p:sp>
        <p:nvSpPr>
          <p:cNvPr id="4" name="Content Placeholder 3">
            <a:extLst>
              <a:ext uri="{FF2B5EF4-FFF2-40B4-BE49-F238E27FC236}">
                <a16:creationId xmlns:a16="http://schemas.microsoft.com/office/drawing/2014/main" id="{911A89D9-2ECD-4681-8497-C842F4BBB740}"/>
              </a:ext>
            </a:extLst>
          </p:cNvPr>
          <p:cNvSpPr>
            <a:spLocks noGrp="1"/>
          </p:cNvSpPr>
          <p:nvPr>
            <p:ph sz="half" idx="2"/>
          </p:nvPr>
        </p:nvSpPr>
        <p:spPr>
          <a:xfrm>
            <a:off x="4648200" y="1828800"/>
            <a:ext cx="4038600" cy="4191000"/>
          </a:xfrm>
        </p:spPr>
        <p:txBody>
          <a:bodyPr>
            <a:normAutofit/>
          </a:bodyPr>
          <a:lstStyle/>
          <a:p>
            <a:r>
              <a:rPr lang="en-US" b="1" dirty="0"/>
              <a:t>SGP STAR Resources: </a:t>
            </a:r>
          </a:p>
          <a:p>
            <a:pPr>
              <a:buFont typeface="Wingdings" panose="05000000000000000000" pitchFamily="2" charset="2"/>
              <a:buChar char="§"/>
            </a:pPr>
            <a:r>
              <a:rPr lang="en-US" dirty="0"/>
              <a:t> Eligible and interested countries may allocate STAR resources to participate in GEF-7 SGP </a:t>
            </a:r>
          </a:p>
          <a:p>
            <a:pPr lvl="1">
              <a:buFont typeface="Wingdings" panose="05000000000000000000" pitchFamily="2" charset="2"/>
              <a:buChar char="§"/>
            </a:pPr>
            <a:r>
              <a:rPr lang="en-US" b="1" dirty="0">
                <a:solidFill>
                  <a:srgbClr val="006BB6"/>
                </a:solidFill>
              </a:rPr>
              <a:t>10% of STAR allocation, while not exceeding $2m for Global </a:t>
            </a:r>
            <a:r>
              <a:rPr lang="en-US" b="1" dirty="0" err="1">
                <a:solidFill>
                  <a:srgbClr val="006BB6"/>
                </a:solidFill>
              </a:rPr>
              <a:t>Programme</a:t>
            </a:r>
            <a:r>
              <a:rPr lang="en-US" b="1" dirty="0">
                <a:solidFill>
                  <a:srgbClr val="006BB6"/>
                </a:solidFill>
              </a:rPr>
              <a:t>.</a:t>
            </a:r>
          </a:p>
          <a:p>
            <a:pPr lvl="1">
              <a:buFont typeface="Wingdings" panose="05000000000000000000" pitchFamily="2" charset="2"/>
              <a:buChar char="§"/>
            </a:pPr>
            <a:r>
              <a:rPr lang="en-US" b="1" dirty="0">
                <a:solidFill>
                  <a:srgbClr val="0070C0"/>
                </a:solidFill>
              </a:rPr>
              <a:t>Not exceeding $5m for Upgraded Countries </a:t>
            </a:r>
            <a:r>
              <a:rPr lang="en-US" b="1" dirty="0" err="1">
                <a:solidFill>
                  <a:srgbClr val="0070C0"/>
                </a:solidFill>
              </a:rPr>
              <a:t>Programme</a:t>
            </a:r>
            <a:endParaRPr lang="en-US" b="1" dirty="0">
              <a:solidFill>
                <a:srgbClr val="0070C0"/>
              </a:solidFill>
            </a:endParaRPr>
          </a:p>
          <a:p>
            <a:pPr>
              <a:buFont typeface="Wingdings" panose="05000000000000000000" pitchFamily="2" charset="2"/>
              <a:buChar char="§"/>
            </a:pPr>
            <a:r>
              <a:rPr lang="en-US" dirty="0">
                <a:solidFill>
                  <a:schemeClr val="tx1"/>
                </a:solidFill>
              </a:rPr>
              <a:t> Upgraded countries cr</a:t>
            </a:r>
            <a:r>
              <a:rPr lang="en-US" dirty="0"/>
              <a:t>iteria remains the same as GEF-6.</a:t>
            </a:r>
          </a:p>
          <a:p>
            <a:pPr lvl="1">
              <a:buFont typeface="Wingdings" panose="05000000000000000000" pitchFamily="2" charset="2"/>
              <a:buChar char="§"/>
            </a:pPr>
            <a:r>
              <a:rPr lang="en-US" b="1" dirty="0">
                <a:solidFill>
                  <a:srgbClr val="0070C0"/>
                </a:solidFill>
              </a:rPr>
              <a:t>New UCP – only Malaysia</a:t>
            </a:r>
          </a:p>
          <a:p>
            <a:pPr marL="201168" lvl="1" indent="0">
              <a:buNone/>
            </a:pPr>
            <a:endParaRPr lang="en-US" b="1" dirty="0">
              <a:solidFill>
                <a:srgbClr val="0070C0"/>
              </a:solidFill>
            </a:endParaRPr>
          </a:p>
        </p:txBody>
      </p:sp>
      <p:sp>
        <p:nvSpPr>
          <p:cNvPr id="2" name="Title 1">
            <a:extLst>
              <a:ext uri="{FF2B5EF4-FFF2-40B4-BE49-F238E27FC236}">
                <a16:creationId xmlns:a16="http://schemas.microsoft.com/office/drawing/2014/main" id="{E97E773B-308C-476A-8574-067FA863EAC8}"/>
              </a:ext>
            </a:extLst>
          </p:cNvPr>
          <p:cNvSpPr>
            <a:spLocks noGrp="1"/>
          </p:cNvSpPr>
          <p:nvPr>
            <p:ph type="title"/>
          </p:nvPr>
        </p:nvSpPr>
        <p:spPr>
          <a:xfrm>
            <a:off x="419100" y="509423"/>
            <a:ext cx="8305800" cy="657553"/>
          </a:xfrm>
        </p:spPr>
        <p:txBody>
          <a:bodyPr>
            <a:normAutofit fontScale="90000"/>
          </a:bodyPr>
          <a:lstStyle/>
          <a:p>
            <a:r>
              <a:rPr lang="en-US" dirty="0"/>
              <a:t>GEF-7 Finance </a:t>
            </a:r>
            <a:br>
              <a:rPr lang="en-US" dirty="0"/>
            </a:br>
            <a:r>
              <a:rPr lang="en-US" dirty="0"/>
              <a:t>Access to Core &amp; STAR Resources </a:t>
            </a:r>
            <a:endParaRPr lang="en-US" sz="4000" dirty="0"/>
          </a:p>
        </p:txBody>
      </p:sp>
    </p:spTree>
    <p:extLst>
      <p:ext uri="{BB962C8B-B14F-4D97-AF65-F5344CB8AC3E}">
        <p14:creationId xmlns:p14="http://schemas.microsoft.com/office/powerpoint/2010/main" val="29663687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04800" y="152400"/>
            <a:ext cx="5257800" cy="1343353"/>
          </a:xfrm>
        </p:spPr>
        <p:txBody>
          <a:bodyPr>
            <a:normAutofit/>
          </a:bodyPr>
          <a:lstStyle/>
          <a:p>
            <a:r>
              <a:rPr lang="en-GB" altLang="en-US" sz="3200" dirty="0"/>
              <a:t>Scaling Up Community-based  Initiatives:  Various Modalities</a:t>
            </a:r>
          </a:p>
        </p:txBody>
      </p:sp>
      <p:sp>
        <p:nvSpPr>
          <p:cNvPr id="5123" name="Content Placeholder 2"/>
          <p:cNvSpPr>
            <a:spLocks noGrp="1"/>
          </p:cNvSpPr>
          <p:nvPr>
            <p:ph idx="1"/>
          </p:nvPr>
        </p:nvSpPr>
        <p:spPr bwMode="auto">
          <a:xfrm>
            <a:off x="304800" y="1600200"/>
            <a:ext cx="5707911" cy="495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marL="457200" indent="-457200">
              <a:buFont typeface="+mj-lt"/>
              <a:buAutoNum type="arabicParenR"/>
            </a:pPr>
            <a:r>
              <a:rPr lang="en-GB" altLang="en-US" sz="2400" dirty="0">
                <a:solidFill>
                  <a:srgbClr val="0070C0"/>
                </a:solidFill>
              </a:rPr>
              <a:t>Policies/Projects designed by building on SGP solution/approach   </a:t>
            </a:r>
          </a:p>
          <a:p>
            <a:pPr lvl="2">
              <a:buFont typeface="Arial" panose="020B0604020202020204" pitchFamily="34" charset="0"/>
              <a:buChar char="•"/>
            </a:pPr>
            <a:r>
              <a:rPr lang="en-GB" altLang="en-US" sz="1800" dirty="0"/>
              <a:t>SGP project experience and approach are reflected and incorporated in national policies and programs </a:t>
            </a:r>
          </a:p>
          <a:p>
            <a:pPr lvl="2">
              <a:buFont typeface="Arial" panose="020B0604020202020204" pitchFamily="34" charset="0"/>
              <a:buChar char="•"/>
            </a:pPr>
            <a:r>
              <a:rPr lang="en-GB" altLang="en-US" sz="1800" dirty="0">
                <a:solidFill>
                  <a:schemeClr val="tx1"/>
                </a:solidFill>
              </a:rPr>
              <a:t>SGP CSO Government Dialogues, Knowledge fair, South-South Cooperation, etc </a:t>
            </a:r>
          </a:p>
          <a:p>
            <a:pPr marL="457200" indent="-457200">
              <a:buFont typeface="+mj-lt"/>
              <a:buAutoNum type="arabicParenR"/>
            </a:pPr>
            <a:r>
              <a:rPr lang="en-GB" altLang="en-US" sz="2400" dirty="0">
                <a:solidFill>
                  <a:srgbClr val="0070C0"/>
                </a:solidFill>
              </a:rPr>
              <a:t>SGP serving as delivery mechanism of larger projects/programs </a:t>
            </a:r>
          </a:p>
          <a:p>
            <a:pPr lvl="2">
              <a:buFont typeface="Arial" panose="020B0604020202020204" pitchFamily="34" charset="0"/>
              <a:buChar char="•"/>
            </a:pPr>
            <a:r>
              <a:rPr lang="en-GB" altLang="en-US" sz="1800" dirty="0"/>
              <a:t>SGP Country Programme can help implement the community component of a larger project that has national, regional and global impacts as relevant.  </a:t>
            </a:r>
          </a:p>
          <a:p>
            <a:pPr lvl="2">
              <a:buFont typeface="Arial" panose="020B0604020202020204" pitchFamily="34" charset="0"/>
              <a:buChar char="•"/>
            </a:pPr>
            <a:r>
              <a:rPr lang="en-GB" altLang="en-US" sz="1800" dirty="0"/>
              <a:t>Implementation agreement to be made between UNDP, UNOPS, and/or parallel financing.</a:t>
            </a:r>
          </a:p>
          <a:p>
            <a:endParaRPr lang="en-GB" altLang="en-US" sz="2400" dirty="0"/>
          </a:p>
        </p:txBody>
      </p:sp>
    </p:spTree>
    <p:extLst>
      <p:ext uri="{BB962C8B-B14F-4D97-AF65-F5344CB8AC3E}">
        <p14:creationId xmlns:p14="http://schemas.microsoft.com/office/powerpoint/2010/main" val="38553706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BC2CBB8-1DDB-4A2C-BDB9-7BA9A9F52B2B}"/>
              </a:ext>
            </a:extLst>
          </p:cNvPr>
          <p:cNvSpPr>
            <a:spLocks noGrp="1"/>
          </p:cNvSpPr>
          <p:nvPr>
            <p:ph type="title"/>
          </p:nvPr>
        </p:nvSpPr>
        <p:spPr/>
        <p:txBody>
          <a:bodyPr/>
          <a:lstStyle/>
          <a:p>
            <a:r>
              <a:rPr lang="en-US" dirty="0"/>
              <a:t>SGP Overview</a:t>
            </a:r>
          </a:p>
        </p:txBody>
      </p:sp>
    </p:spTree>
    <p:extLst>
      <p:ext uri="{BB962C8B-B14F-4D97-AF65-F5344CB8AC3E}">
        <p14:creationId xmlns:p14="http://schemas.microsoft.com/office/powerpoint/2010/main" val="13170493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8998C9-95A9-4673-92C6-FCA493018834}"/>
              </a:ext>
            </a:extLst>
          </p:cNvPr>
          <p:cNvSpPr>
            <a:spLocks noGrp="1"/>
          </p:cNvSpPr>
          <p:nvPr>
            <p:ph type="title"/>
          </p:nvPr>
        </p:nvSpPr>
        <p:spPr>
          <a:xfrm>
            <a:off x="861190" y="152400"/>
            <a:ext cx="5257800" cy="1343353"/>
          </a:xfrm>
        </p:spPr>
        <p:txBody>
          <a:bodyPr>
            <a:normAutofit/>
          </a:bodyPr>
          <a:lstStyle/>
          <a:p>
            <a:r>
              <a:rPr lang="en-US" sz="4000" dirty="0"/>
              <a:t>Partnership </a:t>
            </a:r>
          </a:p>
        </p:txBody>
      </p:sp>
      <p:pic>
        <p:nvPicPr>
          <p:cNvPr id="4" name="Content Placeholder 3">
            <a:extLst>
              <a:ext uri="{FF2B5EF4-FFF2-40B4-BE49-F238E27FC236}">
                <a16:creationId xmlns:a16="http://schemas.microsoft.com/office/drawing/2014/main" id="{878D19A2-720C-4073-881E-C27153444123}"/>
              </a:ext>
            </a:extLst>
          </p:cNvPr>
          <p:cNvPicPr>
            <a:picLocks noGrp="1" noChangeAspect="1"/>
          </p:cNvPicPr>
          <p:nvPr>
            <p:ph idx="1"/>
          </p:nvPr>
        </p:nvPicPr>
        <p:blipFill>
          <a:blip r:embed="rId2"/>
          <a:stretch>
            <a:fillRect/>
          </a:stretch>
        </p:blipFill>
        <p:spPr>
          <a:xfrm>
            <a:off x="381000" y="1604162"/>
            <a:ext cx="3967672" cy="4871597"/>
          </a:xfrm>
          <a:prstGeom prst="rect">
            <a:avLst/>
          </a:prstGeom>
        </p:spPr>
      </p:pic>
      <p:pic>
        <p:nvPicPr>
          <p:cNvPr id="5" name="Picture 4">
            <a:extLst>
              <a:ext uri="{FF2B5EF4-FFF2-40B4-BE49-F238E27FC236}">
                <a16:creationId xmlns:a16="http://schemas.microsoft.com/office/drawing/2014/main" id="{E6B60E0E-82AD-4BF7-B149-76C46677517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24600" y="1828800"/>
            <a:ext cx="1028538" cy="1202247"/>
          </a:xfrm>
          <a:prstGeom prst="rect">
            <a:avLst/>
          </a:prstGeom>
        </p:spPr>
      </p:pic>
      <p:pic>
        <p:nvPicPr>
          <p:cNvPr id="6" name="Picture 5">
            <a:extLst>
              <a:ext uri="{FF2B5EF4-FFF2-40B4-BE49-F238E27FC236}">
                <a16:creationId xmlns:a16="http://schemas.microsoft.com/office/drawing/2014/main" id="{E3A14752-7D88-402D-B8CE-56D0A4FCCE5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846405" y="1828800"/>
            <a:ext cx="782287" cy="1526722"/>
          </a:xfrm>
          <a:prstGeom prst="rect">
            <a:avLst/>
          </a:prstGeom>
        </p:spPr>
      </p:pic>
      <p:pic>
        <p:nvPicPr>
          <p:cNvPr id="3" name="Picture 2">
            <a:extLst>
              <a:ext uri="{FF2B5EF4-FFF2-40B4-BE49-F238E27FC236}">
                <a16:creationId xmlns:a16="http://schemas.microsoft.com/office/drawing/2014/main" id="{D021F189-6E8C-4B91-BA93-76BB719FFA6E}"/>
              </a:ext>
            </a:extLst>
          </p:cNvPr>
          <p:cNvPicPr>
            <a:picLocks noChangeAspect="1"/>
          </p:cNvPicPr>
          <p:nvPr/>
        </p:nvPicPr>
        <p:blipFill>
          <a:blip r:embed="rId5"/>
          <a:stretch>
            <a:fillRect/>
          </a:stretch>
        </p:blipFill>
        <p:spPr>
          <a:xfrm>
            <a:off x="4348672" y="5181600"/>
            <a:ext cx="1594928" cy="1156323"/>
          </a:xfrm>
          <a:prstGeom prst="rect">
            <a:avLst/>
          </a:prstGeom>
        </p:spPr>
      </p:pic>
      <p:pic>
        <p:nvPicPr>
          <p:cNvPr id="2050" name="Picture 2" descr="Image result for european commission">
            <a:hlinkClick r:id="rId6"/>
            <a:extLst>
              <a:ext uri="{FF2B5EF4-FFF2-40B4-BE49-F238E27FC236}">
                <a16:creationId xmlns:a16="http://schemas.microsoft.com/office/drawing/2014/main" id="{778CE51B-9324-4C51-A118-35B61624120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48566" y="3914443"/>
            <a:ext cx="2540847" cy="63203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A close up of a logo&#10;&#10;Description generated with very high confidence">
            <a:extLst>
              <a:ext uri="{FF2B5EF4-FFF2-40B4-BE49-F238E27FC236}">
                <a16:creationId xmlns:a16="http://schemas.microsoft.com/office/drawing/2014/main" id="{A0D05EAB-83FE-4600-A1C5-E0E73B212FC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18990" y="5105400"/>
            <a:ext cx="2667000" cy="1133475"/>
          </a:xfrm>
          <a:prstGeom prst="rect">
            <a:avLst/>
          </a:prstGeom>
        </p:spPr>
      </p:pic>
    </p:spTree>
    <p:extLst>
      <p:ext uri="{BB962C8B-B14F-4D97-AF65-F5344CB8AC3E}">
        <p14:creationId xmlns:p14="http://schemas.microsoft.com/office/powerpoint/2010/main" val="32711707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6">
            <a:extLst>
              <a:ext uri="{FF2B5EF4-FFF2-40B4-BE49-F238E27FC236}">
                <a16:creationId xmlns:a16="http://schemas.microsoft.com/office/drawing/2014/main" id="{622C03BA-B6B6-488B-B7EA-4600AAE50CD6}"/>
              </a:ext>
            </a:extLst>
          </p:cNvPr>
          <p:cNvSpPr>
            <a:spLocks noChangeArrowheads="1"/>
          </p:cNvSpPr>
          <p:nvPr/>
        </p:nvSpPr>
        <p:spPr bwMode="auto">
          <a:xfrm>
            <a:off x="0" y="684126"/>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en-US"/>
          </a:p>
        </p:txBody>
      </p:sp>
      <p:sp>
        <p:nvSpPr>
          <p:cNvPr id="8" name="Rectangle 2">
            <a:extLst>
              <a:ext uri="{FF2B5EF4-FFF2-40B4-BE49-F238E27FC236}">
                <a16:creationId xmlns:a16="http://schemas.microsoft.com/office/drawing/2014/main" id="{B6A65FE5-497E-4B2E-9E53-0E2975C88D8F}"/>
              </a:ext>
            </a:extLst>
          </p:cNvPr>
          <p:cNvSpPr>
            <a:spLocks noChangeArrowheads="1"/>
          </p:cNvSpPr>
          <p:nvPr/>
        </p:nvSpPr>
        <p:spPr bwMode="auto">
          <a:xfrm>
            <a:off x="53340" y="1385166"/>
            <a:ext cx="18432740"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endParaRPr lang="en-US"/>
          </a:p>
        </p:txBody>
      </p:sp>
      <p:sp>
        <p:nvSpPr>
          <p:cNvPr id="5" name="Text Placeholder 3">
            <a:extLst>
              <a:ext uri="{FF2B5EF4-FFF2-40B4-BE49-F238E27FC236}">
                <a16:creationId xmlns:a16="http://schemas.microsoft.com/office/drawing/2014/main" id="{E41852FF-ADDE-409E-831E-1B6199B02465}"/>
              </a:ext>
            </a:extLst>
          </p:cNvPr>
          <p:cNvSpPr>
            <a:spLocks noGrp="1"/>
          </p:cNvSpPr>
          <p:nvPr>
            <p:ph type="body" sz="half" idx="2"/>
          </p:nvPr>
        </p:nvSpPr>
        <p:spPr>
          <a:xfrm>
            <a:off x="197734" y="1983191"/>
            <a:ext cx="3481443" cy="3910652"/>
          </a:xfrm>
        </p:spPr>
        <p:txBody>
          <a:bodyPr>
            <a:noAutofit/>
          </a:bodyPr>
          <a:lstStyle/>
          <a:p>
            <a:pPr marL="342900" indent="-342900">
              <a:buFont typeface="Arial" panose="020B0604020202020204" pitchFamily="34" charset="0"/>
              <a:buChar char="•"/>
            </a:pPr>
            <a:r>
              <a:rPr lang="en-US" sz="2100" dirty="0">
                <a:solidFill>
                  <a:schemeClr val="accent4">
                    <a:lumMod val="50000"/>
                  </a:schemeClr>
                </a:solidFill>
              </a:rPr>
              <a:t>Global Environmental Results</a:t>
            </a:r>
          </a:p>
          <a:p>
            <a:pPr marL="685800" lvl="1" indent="-342900">
              <a:buFont typeface="Arial" panose="020B0604020202020204" pitchFamily="34" charset="0"/>
              <a:buChar char="•"/>
            </a:pPr>
            <a:r>
              <a:rPr lang="en-US" sz="1950" dirty="0">
                <a:solidFill>
                  <a:schemeClr val="accent4">
                    <a:lumMod val="50000"/>
                  </a:schemeClr>
                </a:solidFill>
              </a:rPr>
              <a:t>Align with the overall GEF-7 results framework</a:t>
            </a:r>
          </a:p>
          <a:p>
            <a:pPr marL="342900" indent="-342900">
              <a:buFont typeface="Arial" panose="020B0604020202020204" pitchFamily="34" charset="0"/>
              <a:buChar char="•"/>
            </a:pPr>
            <a:r>
              <a:rPr lang="en-US" sz="2100" dirty="0">
                <a:solidFill>
                  <a:schemeClr val="accent4">
                    <a:lumMod val="50000"/>
                  </a:schemeClr>
                </a:solidFill>
              </a:rPr>
              <a:t>Socio-economic results</a:t>
            </a:r>
          </a:p>
          <a:p>
            <a:pPr marL="685800" lvl="1" indent="-342900">
              <a:buFont typeface="Arial" panose="020B0604020202020204" pitchFamily="34" charset="0"/>
              <a:buChar char="•"/>
            </a:pPr>
            <a:r>
              <a:rPr lang="en-US" sz="1950" dirty="0">
                <a:solidFill>
                  <a:schemeClr val="accent4">
                    <a:lumMod val="50000"/>
                  </a:schemeClr>
                </a:solidFill>
              </a:rPr>
              <a:t>Number of direct beneficiaries with improved livelihoods and wellbeing</a:t>
            </a:r>
          </a:p>
          <a:p>
            <a:pPr marL="685800" lvl="1" indent="-342900">
              <a:buFont typeface="Arial" panose="020B0604020202020204" pitchFamily="34" charset="0"/>
              <a:buChar char="•"/>
            </a:pPr>
            <a:r>
              <a:rPr lang="en-US" sz="1950" dirty="0">
                <a:solidFill>
                  <a:schemeClr val="accent4">
                    <a:lumMod val="50000"/>
                  </a:schemeClr>
                </a:solidFill>
              </a:rPr>
              <a:t>Social inclusion (targeting women, indigenous groups, youth and persons with disability)</a:t>
            </a:r>
          </a:p>
          <a:p>
            <a:pPr marL="685800" lvl="1" indent="-342900">
              <a:buFont typeface="Arial" panose="020B0604020202020204" pitchFamily="34" charset="0"/>
              <a:buChar char="•"/>
            </a:pPr>
            <a:endParaRPr lang="en-US" sz="1950" dirty="0">
              <a:solidFill>
                <a:schemeClr val="accent4">
                  <a:lumMod val="50000"/>
                </a:schemeClr>
              </a:solidFill>
            </a:endParaRPr>
          </a:p>
          <a:p>
            <a:endParaRPr lang="en-US" sz="2100" dirty="0">
              <a:solidFill>
                <a:schemeClr val="accent4">
                  <a:lumMod val="50000"/>
                </a:schemeClr>
              </a:solidFill>
            </a:endParaRPr>
          </a:p>
          <a:p>
            <a:endParaRPr lang="en-US" sz="2100" dirty="0">
              <a:solidFill>
                <a:schemeClr val="accent4">
                  <a:lumMod val="50000"/>
                </a:schemeClr>
              </a:solidFill>
            </a:endParaRPr>
          </a:p>
        </p:txBody>
      </p:sp>
      <p:sp>
        <p:nvSpPr>
          <p:cNvPr id="6" name="Title 1">
            <a:extLst>
              <a:ext uri="{FF2B5EF4-FFF2-40B4-BE49-F238E27FC236}">
                <a16:creationId xmlns:a16="http://schemas.microsoft.com/office/drawing/2014/main" id="{AC5405D8-4102-4B1E-8BC0-72765A5B2E20}"/>
              </a:ext>
            </a:extLst>
          </p:cNvPr>
          <p:cNvSpPr txBox="1">
            <a:spLocks/>
          </p:cNvSpPr>
          <p:nvPr/>
        </p:nvSpPr>
        <p:spPr>
          <a:xfrm>
            <a:off x="533400" y="152400"/>
            <a:ext cx="5257800" cy="1389513"/>
          </a:xfrm>
          <a:prstGeom prst="rect">
            <a:avLst/>
          </a:prstGeom>
        </p:spPr>
        <p:txBody>
          <a:bodyPr vert="horz" lIns="91440" tIns="45720" rIns="91440" bIns="45720" rtlCol="0" anchor="b">
            <a:normAutofit/>
          </a:bodyPr>
          <a:lstStyle>
            <a:lvl1pPr algn="l" defTabSz="914400" rtl="0" eaLnBrk="1" latinLnBrk="0" hangingPunct="1">
              <a:lnSpc>
                <a:spcPct val="85000"/>
              </a:lnSpc>
              <a:spcBef>
                <a:spcPct val="0"/>
              </a:spcBef>
              <a:buNone/>
              <a:defRPr sz="4800" kern="1200" spc="-50" baseline="0">
                <a:solidFill>
                  <a:schemeClr val="accent3"/>
                </a:solidFill>
                <a:latin typeface="+mj-lt"/>
                <a:ea typeface="+mj-ea"/>
                <a:cs typeface="+mj-cs"/>
              </a:defRPr>
            </a:lvl1pPr>
          </a:lstStyle>
          <a:p>
            <a:pPr fontAlgn="auto">
              <a:spcAft>
                <a:spcPts val="0"/>
              </a:spcAft>
            </a:pPr>
            <a:r>
              <a:rPr lang="en-US" sz="4000" dirty="0"/>
              <a:t>SGP Results Measurement</a:t>
            </a:r>
          </a:p>
        </p:txBody>
      </p:sp>
      <p:sp>
        <p:nvSpPr>
          <p:cNvPr id="2" name="TextBox 1">
            <a:extLst>
              <a:ext uri="{FF2B5EF4-FFF2-40B4-BE49-F238E27FC236}">
                <a16:creationId xmlns:a16="http://schemas.microsoft.com/office/drawing/2014/main" id="{568D4A0B-ABD6-4983-8902-346739068F91}"/>
              </a:ext>
            </a:extLst>
          </p:cNvPr>
          <p:cNvSpPr txBox="1"/>
          <p:nvPr/>
        </p:nvSpPr>
        <p:spPr>
          <a:xfrm>
            <a:off x="3500702" y="5164343"/>
            <a:ext cx="5445564" cy="1200329"/>
          </a:xfrm>
          <a:prstGeom prst="rect">
            <a:avLst/>
          </a:prstGeom>
          <a:noFill/>
        </p:spPr>
        <p:txBody>
          <a:bodyPr wrap="square" rtlCol="0">
            <a:spAutoFit/>
          </a:bodyPr>
          <a:lstStyle/>
          <a:p>
            <a:pPr marL="742950" lvl="1" indent="-285750">
              <a:buFont typeface="Arial" panose="020B0604020202020204" pitchFamily="34" charset="0"/>
              <a:buChar char="•"/>
            </a:pPr>
            <a:r>
              <a:rPr lang="en-US" i="1" dirty="0">
                <a:solidFill>
                  <a:srgbClr val="002060"/>
                </a:solidFill>
                <a:latin typeface="+mn-lt"/>
              </a:rPr>
              <a:t>SGP will be measuring also on:   </a:t>
            </a:r>
          </a:p>
          <a:p>
            <a:pPr lvl="3"/>
            <a:r>
              <a:rPr lang="en-US" i="1" dirty="0">
                <a:solidFill>
                  <a:srgbClr val="002060"/>
                </a:solidFill>
                <a:latin typeface="+mn-lt"/>
              </a:rPr>
              <a:t>Innovation, </a:t>
            </a:r>
          </a:p>
          <a:p>
            <a:pPr lvl="3"/>
            <a:r>
              <a:rPr lang="en-US" i="1" dirty="0">
                <a:solidFill>
                  <a:srgbClr val="002060"/>
                </a:solidFill>
                <a:latin typeface="+mn-lt"/>
              </a:rPr>
              <a:t>Scaling up, and Capacity Development </a:t>
            </a:r>
          </a:p>
          <a:p>
            <a:pPr lvl="3"/>
            <a:r>
              <a:rPr lang="en-US" i="1" dirty="0">
                <a:solidFill>
                  <a:srgbClr val="002060"/>
                </a:solidFill>
                <a:latin typeface="+mn-lt"/>
              </a:rPr>
              <a:t>(refer blue boxes in the graph)</a:t>
            </a:r>
          </a:p>
        </p:txBody>
      </p:sp>
      <p:pic>
        <p:nvPicPr>
          <p:cNvPr id="11" name="Picture 10">
            <a:extLst>
              <a:ext uri="{FF2B5EF4-FFF2-40B4-BE49-F238E27FC236}">
                <a16:creationId xmlns:a16="http://schemas.microsoft.com/office/drawing/2014/main" id="{41BF7A8E-4845-4632-BDBD-162A73C9F3A0}"/>
              </a:ext>
            </a:extLst>
          </p:cNvPr>
          <p:cNvPicPr>
            <a:picLocks noChangeAspect="1"/>
          </p:cNvPicPr>
          <p:nvPr/>
        </p:nvPicPr>
        <p:blipFill>
          <a:blip r:embed="rId2"/>
          <a:stretch>
            <a:fillRect/>
          </a:stretch>
        </p:blipFill>
        <p:spPr>
          <a:xfrm>
            <a:off x="3563982" y="1447800"/>
            <a:ext cx="5445564" cy="3464767"/>
          </a:xfrm>
          <a:prstGeom prst="rect">
            <a:avLst/>
          </a:prstGeom>
        </p:spPr>
      </p:pic>
    </p:spTree>
    <p:extLst>
      <p:ext uri="{BB962C8B-B14F-4D97-AF65-F5344CB8AC3E}">
        <p14:creationId xmlns:p14="http://schemas.microsoft.com/office/powerpoint/2010/main" val="26675639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8CDC8-79F3-4D40-B0B7-53AF0BB1EF12}"/>
              </a:ext>
            </a:extLst>
          </p:cNvPr>
          <p:cNvSpPr>
            <a:spLocks noGrp="1"/>
          </p:cNvSpPr>
          <p:nvPr>
            <p:ph type="title"/>
          </p:nvPr>
        </p:nvSpPr>
        <p:spPr>
          <a:xfrm>
            <a:off x="457200" y="2892643"/>
            <a:ext cx="4876800" cy="1450757"/>
          </a:xfrm>
        </p:spPr>
        <p:txBody>
          <a:bodyPr/>
          <a:lstStyle/>
          <a:p>
            <a:r>
              <a:rPr lang="en-US" dirty="0"/>
              <a:t>East Africa Status</a:t>
            </a:r>
          </a:p>
        </p:txBody>
      </p:sp>
    </p:spTree>
    <p:extLst>
      <p:ext uri="{BB962C8B-B14F-4D97-AF65-F5344CB8AC3E}">
        <p14:creationId xmlns:p14="http://schemas.microsoft.com/office/powerpoint/2010/main" val="18762414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1CDBC-5FF4-43BD-BC87-6EC3983E6404}"/>
              </a:ext>
            </a:extLst>
          </p:cNvPr>
          <p:cNvSpPr>
            <a:spLocks noGrp="1"/>
          </p:cNvSpPr>
          <p:nvPr>
            <p:ph type="title"/>
          </p:nvPr>
        </p:nvSpPr>
        <p:spPr>
          <a:xfrm>
            <a:off x="228600" y="152400"/>
            <a:ext cx="5867400" cy="1343353"/>
          </a:xfrm>
        </p:spPr>
        <p:txBody>
          <a:bodyPr>
            <a:normAutofit/>
          </a:bodyPr>
          <a:lstStyle/>
          <a:p>
            <a:r>
              <a:rPr lang="en-US" sz="3600" dirty="0"/>
              <a:t>KEY RESULTS OF PARTICIPATING COUNTRIES (2017-2018)</a:t>
            </a:r>
          </a:p>
        </p:txBody>
      </p:sp>
      <p:sp>
        <p:nvSpPr>
          <p:cNvPr id="3" name="Content Placeholder 2">
            <a:extLst>
              <a:ext uri="{FF2B5EF4-FFF2-40B4-BE49-F238E27FC236}">
                <a16:creationId xmlns:a16="http://schemas.microsoft.com/office/drawing/2014/main" id="{ABBDF597-83A4-47DE-9094-A1BF7512B5C3}"/>
              </a:ext>
            </a:extLst>
          </p:cNvPr>
          <p:cNvSpPr>
            <a:spLocks noGrp="1"/>
          </p:cNvSpPr>
          <p:nvPr>
            <p:ph idx="1"/>
          </p:nvPr>
        </p:nvSpPr>
        <p:spPr>
          <a:xfrm>
            <a:off x="152400" y="1600200"/>
            <a:ext cx="8763000" cy="5105400"/>
          </a:xfrm>
        </p:spPr>
        <p:txBody>
          <a:bodyPr>
            <a:normAutofit fontScale="92500" lnSpcReduction="20000"/>
          </a:bodyPr>
          <a:lstStyle/>
          <a:p>
            <a:r>
              <a:rPr lang="en-US" dirty="0"/>
              <a:t>137 projects were completed in last GEF fiscal year (July 2017- June 2018);</a:t>
            </a:r>
          </a:p>
          <a:p>
            <a:r>
              <a:rPr lang="en-US" b="1" dirty="0"/>
              <a:t>KEY ENVIRONMENTAL RESULTS (July 2017- June 2018)</a:t>
            </a:r>
          </a:p>
          <a:p>
            <a:r>
              <a:rPr lang="en-US" b="1" dirty="0"/>
              <a:t>Biodiversity: </a:t>
            </a:r>
          </a:p>
          <a:p>
            <a:pPr lvl="2">
              <a:buFont typeface="Arial" panose="020B0604020202020204" pitchFamily="34" charset="0"/>
              <a:buChar char="•"/>
            </a:pPr>
            <a:r>
              <a:rPr lang="en-US" b="1" dirty="0"/>
              <a:t>56 projects completed; 14 target landscapes/seascapes under improved community conservation and sustainable use; </a:t>
            </a:r>
          </a:p>
          <a:p>
            <a:pPr lvl="2">
              <a:buFont typeface="Arial" panose="020B0604020202020204" pitchFamily="34" charset="0"/>
              <a:buChar char="•"/>
            </a:pPr>
            <a:r>
              <a:rPr lang="en-US" b="1" dirty="0"/>
              <a:t>758, 565 hectares of PAs and ICCAs</a:t>
            </a:r>
          </a:p>
          <a:p>
            <a:r>
              <a:rPr lang="en-US" b="1" dirty="0"/>
              <a:t>Climate Change:</a:t>
            </a:r>
          </a:p>
          <a:p>
            <a:pPr lvl="2">
              <a:buFont typeface="Arial" panose="020B0604020202020204" pitchFamily="34" charset="0"/>
              <a:buChar char="•"/>
            </a:pPr>
            <a:r>
              <a:rPr lang="en-US" b="1" dirty="0"/>
              <a:t>29 projects completed;</a:t>
            </a:r>
          </a:p>
          <a:p>
            <a:pPr lvl="2">
              <a:buFont typeface="Arial" panose="020B0604020202020204" pitchFamily="34" charset="0"/>
              <a:buChar char="•"/>
            </a:pPr>
            <a:r>
              <a:rPr lang="en-US" b="1" dirty="0"/>
              <a:t>1,171 communities achieving energy access with locally adapted community solutions, with co- benefits estimated and valued </a:t>
            </a:r>
          </a:p>
          <a:p>
            <a:r>
              <a:rPr lang="en-US" b="1" dirty="0"/>
              <a:t>Land Degradation: </a:t>
            </a:r>
          </a:p>
          <a:p>
            <a:pPr lvl="2"/>
            <a:r>
              <a:rPr lang="en-US" b="1" dirty="0"/>
              <a:t>44 projects completed;</a:t>
            </a:r>
          </a:p>
          <a:p>
            <a:pPr lvl="2"/>
            <a:r>
              <a:rPr lang="en-US" b="1" dirty="0"/>
              <a:t>43,396 community members demonstrating improved agricultural, land and water management practices;</a:t>
            </a:r>
          </a:p>
          <a:p>
            <a:pPr lvl="2"/>
            <a:r>
              <a:rPr lang="en-US" b="1" dirty="0"/>
              <a:t>576 farmer leaders involved in successful demonstrations of </a:t>
            </a:r>
            <a:r>
              <a:rPr lang="en-US" b="1" dirty="0" err="1"/>
              <a:t>agro</a:t>
            </a:r>
            <a:r>
              <a:rPr lang="en-US" b="1" dirty="0"/>
              <a:t>-ecological practices;</a:t>
            </a:r>
          </a:p>
          <a:p>
            <a:pPr lvl="2"/>
            <a:r>
              <a:rPr lang="en-US" b="1" dirty="0"/>
              <a:t>28 farmer organizations/ </a:t>
            </a:r>
            <a:r>
              <a:rPr lang="en-US" b="1" dirty="0" err="1"/>
              <a:t>groupsdisseminating</a:t>
            </a:r>
            <a:r>
              <a:rPr lang="en-US" b="1" dirty="0"/>
              <a:t> improved climate smart </a:t>
            </a:r>
            <a:r>
              <a:rPr lang="en-US" b="1" dirty="0" err="1"/>
              <a:t>agro</a:t>
            </a:r>
            <a:r>
              <a:rPr lang="en-US" b="1" dirty="0"/>
              <a:t>- ecological practices</a:t>
            </a:r>
          </a:p>
          <a:p>
            <a:r>
              <a:rPr lang="en-US" b="1" dirty="0"/>
              <a:t>International Waters:</a:t>
            </a:r>
          </a:p>
          <a:p>
            <a:pPr lvl="2">
              <a:buFont typeface="Arial" panose="020B0604020202020204" pitchFamily="34" charset="0"/>
              <a:buChar char="•"/>
            </a:pPr>
            <a:r>
              <a:rPr lang="en-US" b="1" dirty="0"/>
              <a:t>5 projects completed;</a:t>
            </a:r>
          </a:p>
          <a:p>
            <a:pPr lvl="2">
              <a:buFont typeface="Arial" panose="020B0604020202020204" pitchFamily="34" charset="0"/>
              <a:buChar char="•"/>
            </a:pPr>
            <a:r>
              <a:rPr lang="en-US" b="1" dirty="0"/>
              <a:t>26, 200 hectares of marine/coastal areas or fishing grounds sustainably managed through projects’ intervention (such as hectares of mangroves replanted, seagrass protected, coral reefs rehabilitated etc.)</a:t>
            </a:r>
          </a:p>
          <a:p>
            <a:r>
              <a:rPr lang="en-US" b="1" dirty="0"/>
              <a:t> </a:t>
            </a:r>
          </a:p>
          <a:p>
            <a:endParaRPr lang="en-US" b="1" dirty="0"/>
          </a:p>
          <a:p>
            <a:endParaRPr lang="en-US" dirty="0"/>
          </a:p>
          <a:p>
            <a:pPr marL="0" indent="0">
              <a:buNone/>
            </a:pPr>
            <a:endParaRPr lang="en-US" dirty="0"/>
          </a:p>
        </p:txBody>
      </p:sp>
    </p:spTree>
    <p:extLst>
      <p:ext uri="{BB962C8B-B14F-4D97-AF65-F5344CB8AC3E}">
        <p14:creationId xmlns:p14="http://schemas.microsoft.com/office/powerpoint/2010/main" val="31628526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1CDBC-5FF4-43BD-BC87-6EC3983E6404}"/>
              </a:ext>
            </a:extLst>
          </p:cNvPr>
          <p:cNvSpPr>
            <a:spLocks noGrp="1"/>
          </p:cNvSpPr>
          <p:nvPr>
            <p:ph type="title"/>
          </p:nvPr>
        </p:nvSpPr>
        <p:spPr>
          <a:xfrm>
            <a:off x="228600" y="152400"/>
            <a:ext cx="5867400" cy="1343353"/>
          </a:xfrm>
        </p:spPr>
        <p:txBody>
          <a:bodyPr>
            <a:normAutofit/>
          </a:bodyPr>
          <a:lstStyle/>
          <a:p>
            <a:r>
              <a:rPr lang="en-US" sz="3600" dirty="0"/>
              <a:t>RESULTS FOR PARTICIPATING COUNTRIES </a:t>
            </a:r>
          </a:p>
        </p:txBody>
      </p:sp>
      <p:sp>
        <p:nvSpPr>
          <p:cNvPr id="3" name="Content Placeholder 2">
            <a:extLst>
              <a:ext uri="{FF2B5EF4-FFF2-40B4-BE49-F238E27FC236}">
                <a16:creationId xmlns:a16="http://schemas.microsoft.com/office/drawing/2014/main" id="{ABBDF597-83A4-47DE-9094-A1BF7512B5C3}"/>
              </a:ext>
            </a:extLst>
          </p:cNvPr>
          <p:cNvSpPr>
            <a:spLocks noGrp="1"/>
          </p:cNvSpPr>
          <p:nvPr>
            <p:ph idx="1"/>
          </p:nvPr>
        </p:nvSpPr>
        <p:spPr>
          <a:xfrm>
            <a:off x="152400" y="1600201"/>
            <a:ext cx="8763000" cy="4800600"/>
          </a:xfrm>
        </p:spPr>
        <p:txBody>
          <a:bodyPr/>
          <a:lstStyle/>
          <a:p>
            <a:r>
              <a:rPr lang="en-US" b="1" dirty="0"/>
              <a:t>ANNUAL RESULTS (July 2017- June 2018)</a:t>
            </a:r>
          </a:p>
          <a:p>
            <a:r>
              <a:rPr lang="en-US" b="1" dirty="0"/>
              <a:t>-Focus on Social Inclusion: </a:t>
            </a:r>
          </a:p>
          <a:p>
            <a:pPr lvl="1"/>
            <a:r>
              <a:rPr lang="en-US" dirty="0"/>
              <a:t>201, 387 beneficiaries were impacted</a:t>
            </a:r>
            <a:r>
              <a:rPr lang="en-US" sz="1600" dirty="0"/>
              <a:t>;</a:t>
            </a:r>
          </a:p>
          <a:p>
            <a:pPr lvl="1"/>
            <a:r>
              <a:rPr lang="en-US" dirty="0"/>
              <a:t>97% of completed projects are gender mainstreamed; 12% led by women;</a:t>
            </a:r>
          </a:p>
          <a:p>
            <a:pPr lvl="1"/>
            <a:r>
              <a:rPr lang="en-US" dirty="0"/>
              <a:t>12% of completed projects with indigenous populations; 26 indigenous leaders with improved capacities;</a:t>
            </a:r>
          </a:p>
          <a:p>
            <a:pPr lvl="1"/>
            <a:r>
              <a:rPr lang="en-US" dirty="0"/>
              <a:t>20% of completed projects working with youth; 11 youth organizations participating’</a:t>
            </a:r>
          </a:p>
          <a:p>
            <a:pPr marL="201168" lvl="1" indent="0">
              <a:buNone/>
            </a:pPr>
            <a:endParaRPr lang="en-US" dirty="0"/>
          </a:p>
          <a:p>
            <a:r>
              <a:rPr lang="en-US" dirty="0"/>
              <a:t>- </a:t>
            </a:r>
            <a:r>
              <a:rPr lang="en-US" b="1" dirty="0"/>
              <a:t>Focus on Grantmaker Plus</a:t>
            </a:r>
            <a:r>
              <a:rPr lang="en-US" dirty="0"/>
              <a:t>: </a:t>
            </a:r>
          </a:p>
          <a:p>
            <a:pPr lvl="1"/>
            <a:r>
              <a:rPr lang="en-US" dirty="0"/>
              <a:t>10 CSO- Government Dialogues were initiated involving 702 CSO/ CBO representatives;</a:t>
            </a:r>
          </a:p>
          <a:p>
            <a:pPr lvl="1"/>
            <a:r>
              <a:rPr lang="en-US" dirty="0"/>
              <a:t>2 South- South exchanges supported transfer of knowledge between communities, CSOs and partners</a:t>
            </a:r>
          </a:p>
          <a:p>
            <a:pPr lvl="1"/>
            <a:endParaRPr lang="en-US" sz="1600" dirty="0"/>
          </a:p>
          <a:p>
            <a:pPr lvl="1"/>
            <a:endParaRPr lang="en-US" sz="1600" dirty="0"/>
          </a:p>
          <a:p>
            <a:pPr lvl="1"/>
            <a:endParaRPr lang="en-US" sz="1600" dirty="0"/>
          </a:p>
          <a:p>
            <a:endParaRPr lang="en-US" b="1" dirty="0"/>
          </a:p>
          <a:p>
            <a:endParaRPr lang="en-US" dirty="0"/>
          </a:p>
          <a:p>
            <a:endParaRPr lang="en-US" dirty="0"/>
          </a:p>
          <a:p>
            <a:endParaRPr lang="en-US" dirty="0"/>
          </a:p>
          <a:p>
            <a:pPr marL="0" indent="0">
              <a:buNone/>
            </a:pPr>
            <a:endParaRPr lang="en-US" dirty="0"/>
          </a:p>
        </p:txBody>
      </p:sp>
    </p:spTree>
    <p:extLst>
      <p:ext uri="{BB962C8B-B14F-4D97-AF65-F5344CB8AC3E}">
        <p14:creationId xmlns:p14="http://schemas.microsoft.com/office/powerpoint/2010/main" val="5230445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EFFB627-A224-4698-B74C-BB85C8313990}"/>
              </a:ext>
            </a:extLst>
          </p:cNvPr>
          <p:cNvSpPr>
            <a:spLocks noGrp="1"/>
          </p:cNvSpPr>
          <p:nvPr>
            <p:ph type="title"/>
          </p:nvPr>
        </p:nvSpPr>
        <p:spPr>
          <a:xfrm>
            <a:off x="152400" y="152400"/>
            <a:ext cx="6165980" cy="1343353"/>
          </a:xfrm>
        </p:spPr>
        <p:txBody>
          <a:bodyPr>
            <a:normAutofit/>
          </a:bodyPr>
          <a:lstStyle/>
          <a:p>
            <a:r>
              <a:rPr lang="en-US" sz="4000" dirty="0"/>
              <a:t>Capacity building- a key focus </a:t>
            </a:r>
          </a:p>
        </p:txBody>
      </p:sp>
      <p:graphicFrame>
        <p:nvGraphicFramePr>
          <p:cNvPr id="5" name="Chart 4">
            <a:extLst>
              <a:ext uri="{FF2B5EF4-FFF2-40B4-BE49-F238E27FC236}">
                <a16:creationId xmlns:a16="http://schemas.microsoft.com/office/drawing/2014/main" id="{082EB27F-C521-4B9A-9DCA-2A38E17EDBFD}"/>
              </a:ext>
            </a:extLst>
          </p:cNvPr>
          <p:cNvGraphicFramePr/>
          <p:nvPr>
            <p:extLst/>
          </p:nvPr>
        </p:nvGraphicFramePr>
        <p:xfrm>
          <a:off x="3352800" y="1676400"/>
          <a:ext cx="5638800" cy="4839222"/>
        </p:xfrm>
        <a:graphic>
          <a:graphicData uri="http://schemas.openxmlformats.org/drawingml/2006/chart">
            <c:chart xmlns:c="http://schemas.openxmlformats.org/drawingml/2006/chart" xmlns:r="http://schemas.openxmlformats.org/officeDocument/2006/relationships" r:id="rId2"/>
          </a:graphicData>
        </a:graphic>
      </p:graphicFrame>
      <p:sp>
        <p:nvSpPr>
          <p:cNvPr id="6" name="Content Placeholder 1">
            <a:extLst>
              <a:ext uri="{FF2B5EF4-FFF2-40B4-BE49-F238E27FC236}">
                <a16:creationId xmlns:a16="http://schemas.microsoft.com/office/drawing/2014/main" id="{37F2A33A-41A9-4218-A047-339AD863B520}"/>
              </a:ext>
            </a:extLst>
          </p:cNvPr>
          <p:cNvSpPr>
            <a:spLocks noGrp="1"/>
          </p:cNvSpPr>
          <p:nvPr>
            <p:ph sz="half" idx="1"/>
          </p:nvPr>
        </p:nvSpPr>
        <p:spPr>
          <a:xfrm>
            <a:off x="409770" y="1752600"/>
            <a:ext cx="2943030" cy="4248411"/>
          </a:xfrm>
        </p:spPr>
        <p:txBody>
          <a:bodyPr>
            <a:normAutofit/>
          </a:bodyPr>
          <a:lstStyle/>
          <a:p>
            <a:pPr marL="0" indent="0">
              <a:buNone/>
            </a:pPr>
            <a:r>
              <a:rPr lang="en-US" dirty="0">
                <a:solidFill>
                  <a:srgbClr val="006BB6"/>
                </a:solidFill>
              </a:rPr>
              <a:t>Capacity Development is an integral part of SGP’s work (annual results of ECW participating countries only):</a:t>
            </a:r>
          </a:p>
          <a:p>
            <a:pPr marL="0" indent="0">
              <a:buNone/>
            </a:pPr>
            <a:endParaRPr lang="en-US" dirty="0">
              <a:solidFill>
                <a:srgbClr val="006BB6"/>
              </a:solidFill>
            </a:endParaRPr>
          </a:p>
          <a:p>
            <a:pPr>
              <a:buFont typeface="Arial" panose="020B0604020202020204" pitchFamily="34" charset="0"/>
              <a:buChar char="•"/>
            </a:pPr>
            <a:r>
              <a:rPr lang="en-US" dirty="0">
                <a:solidFill>
                  <a:srgbClr val="006BB6"/>
                </a:solidFill>
              </a:rPr>
              <a:t>420 CSOs and CBOs with improved capacities;</a:t>
            </a:r>
          </a:p>
          <a:p>
            <a:pPr>
              <a:buFont typeface="Arial" panose="020B0604020202020204" pitchFamily="34" charset="0"/>
              <a:buChar char="•"/>
            </a:pPr>
            <a:endParaRPr lang="en-US" dirty="0">
              <a:solidFill>
                <a:srgbClr val="006BB6"/>
              </a:solidFill>
            </a:endParaRPr>
          </a:p>
          <a:p>
            <a:pPr>
              <a:buFont typeface="Arial" panose="020B0604020202020204" pitchFamily="34" charset="0"/>
              <a:buChar char="•"/>
            </a:pPr>
            <a:r>
              <a:rPr lang="en-US" dirty="0">
                <a:solidFill>
                  <a:srgbClr val="006BB6"/>
                </a:solidFill>
              </a:rPr>
              <a:t>2,000 people with improved capacities </a:t>
            </a:r>
          </a:p>
        </p:txBody>
      </p:sp>
    </p:spTree>
    <p:extLst>
      <p:ext uri="{BB962C8B-B14F-4D97-AF65-F5344CB8AC3E}">
        <p14:creationId xmlns:p14="http://schemas.microsoft.com/office/powerpoint/2010/main" val="24654462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EFFB627-A224-4698-B74C-BB85C8313990}"/>
              </a:ext>
            </a:extLst>
          </p:cNvPr>
          <p:cNvSpPr>
            <a:spLocks noGrp="1"/>
          </p:cNvSpPr>
          <p:nvPr>
            <p:ph type="title"/>
          </p:nvPr>
        </p:nvSpPr>
        <p:spPr>
          <a:xfrm>
            <a:off x="152400" y="152400"/>
            <a:ext cx="6165980" cy="1343353"/>
          </a:xfrm>
        </p:spPr>
        <p:txBody>
          <a:bodyPr>
            <a:normAutofit/>
          </a:bodyPr>
          <a:lstStyle/>
          <a:p>
            <a:r>
              <a:rPr lang="en-US" sz="4000" dirty="0"/>
              <a:t>Broader adoption is Improving</a:t>
            </a:r>
          </a:p>
        </p:txBody>
      </p:sp>
      <p:sp>
        <p:nvSpPr>
          <p:cNvPr id="2" name="Rectangle 1">
            <a:extLst>
              <a:ext uri="{FF2B5EF4-FFF2-40B4-BE49-F238E27FC236}">
                <a16:creationId xmlns:a16="http://schemas.microsoft.com/office/drawing/2014/main" id="{EF6F44DB-B3F3-4D10-A7C8-58436D1E9ADE}"/>
              </a:ext>
            </a:extLst>
          </p:cNvPr>
          <p:cNvSpPr/>
          <p:nvPr/>
        </p:nvSpPr>
        <p:spPr>
          <a:xfrm>
            <a:off x="158685" y="1752600"/>
            <a:ext cx="3576735" cy="4493538"/>
          </a:xfrm>
          <a:prstGeom prst="rect">
            <a:avLst/>
          </a:prstGeom>
        </p:spPr>
        <p:txBody>
          <a:bodyPr wrap="square">
            <a:spAutoFit/>
          </a:bodyPr>
          <a:lstStyle/>
          <a:p>
            <a:pPr>
              <a:lnSpc>
                <a:spcPct val="90000"/>
              </a:lnSpc>
              <a:spcBef>
                <a:spcPts val="1200"/>
              </a:spcBef>
              <a:spcAft>
                <a:spcPts val="200"/>
              </a:spcAft>
              <a:buClr>
                <a:schemeClr val="accent1"/>
              </a:buClr>
              <a:buSzPct val="100000"/>
            </a:pPr>
            <a:r>
              <a:rPr lang="en-US" sz="2000" dirty="0">
                <a:solidFill>
                  <a:srgbClr val="006BB6"/>
                </a:solidFill>
                <a:latin typeface="+mn-lt"/>
              </a:rPr>
              <a:t>Focus on broader adoption of SGP gains was seen (annual results of ECW participating countries only):</a:t>
            </a:r>
          </a:p>
          <a:p>
            <a:pPr>
              <a:lnSpc>
                <a:spcPct val="90000"/>
              </a:lnSpc>
              <a:spcBef>
                <a:spcPts val="1200"/>
              </a:spcBef>
              <a:spcAft>
                <a:spcPts val="200"/>
              </a:spcAft>
              <a:buClr>
                <a:schemeClr val="accent1"/>
              </a:buClr>
              <a:buSzPct val="100000"/>
            </a:pPr>
            <a:endParaRPr lang="en-US" sz="2000" dirty="0">
              <a:solidFill>
                <a:srgbClr val="006BB6"/>
              </a:solidFill>
              <a:latin typeface="+mn-lt"/>
            </a:endParaRPr>
          </a:p>
          <a:p>
            <a:pPr marL="342900" lvl="1" indent="-342900">
              <a:lnSpc>
                <a:spcPct val="90000"/>
              </a:lnSpc>
              <a:spcBef>
                <a:spcPts val="1200"/>
              </a:spcBef>
              <a:spcAft>
                <a:spcPts val="200"/>
              </a:spcAft>
              <a:buClr>
                <a:schemeClr val="accent1"/>
              </a:buClr>
              <a:buSzPct val="100000"/>
              <a:buFont typeface="Arial" panose="020B0604020202020204" pitchFamily="34" charset="0"/>
              <a:buChar char="•"/>
            </a:pPr>
            <a:r>
              <a:rPr lang="en-US" sz="2000" dirty="0">
                <a:solidFill>
                  <a:srgbClr val="006BB6"/>
                </a:solidFill>
                <a:latin typeface="+mn-lt"/>
              </a:rPr>
              <a:t>13 projects were upscaled and replicated; </a:t>
            </a:r>
          </a:p>
          <a:p>
            <a:pPr marL="342900" lvl="1" indent="-342900">
              <a:lnSpc>
                <a:spcPct val="90000"/>
              </a:lnSpc>
              <a:spcBef>
                <a:spcPts val="1200"/>
              </a:spcBef>
              <a:spcAft>
                <a:spcPts val="200"/>
              </a:spcAft>
              <a:buClr>
                <a:schemeClr val="accent1"/>
              </a:buClr>
              <a:buSzPct val="100000"/>
              <a:buFont typeface="Arial" panose="020B0604020202020204" pitchFamily="34" charset="0"/>
              <a:buChar char="•"/>
            </a:pPr>
            <a:endParaRPr lang="en-US" sz="2000" dirty="0">
              <a:solidFill>
                <a:srgbClr val="006BB6"/>
              </a:solidFill>
              <a:latin typeface="+mn-lt"/>
            </a:endParaRPr>
          </a:p>
          <a:p>
            <a:pPr marL="342900" lvl="1" indent="-342900">
              <a:lnSpc>
                <a:spcPct val="90000"/>
              </a:lnSpc>
              <a:spcBef>
                <a:spcPts val="1200"/>
              </a:spcBef>
              <a:spcAft>
                <a:spcPts val="200"/>
              </a:spcAft>
              <a:buClr>
                <a:schemeClr val="accent1"/>
              </a:buClr>
              <a:buSzPct val="100000"/>
              <a:buFont typeface="Arial" panose="020B0604020202020204" pitchFamily="34" charset="0"/>
              <a:buChar char="•"/>
            </a:pPr>
            <a:r>
              <a:rPr lang="en-US" sz="2000" dirty="0">
                <a:solidFill>
                  <a:srgbClr val="006BB6"/>
                </a:solidFill>
                <a:latin typeface="+mn-lt"/>
              </a:rPr>
              <a:t>9 projects influenced policy;</a:t>
            </a:r>
          </a:p>
          <a:p>
            <a:pPr marL="0" lvl="1">
              <a:lnSpc>
                <a:spcPct val="90000"/>
              </a:lnSpc>
              <a:spcBef>
                <a:spcPts val="1200"/>
              </a:spcBef>
              <a:spcAft>
                <a:spcPts val="200"/>
              </a:spcAft>
              <a:buClr>
                <a:schemeClr val="accent1"/>
              </a:buClr>
              <a:buSzPct val="100000"/>
            </a:pPr>
            <a:r>
              <a:rPr lang="en-US" sz="2000" dirty="0">
                <a:solidFill>
                  <a:srgbClr val="006BB6"/>
                </a:solidFill>
                <a:latin typeface="+mn-lt"/>
              </a:rPr>
              <a:t> </a:t>
            </a:r>
          </a:p>
          <a:p>
            <a:pPr marL="342900" lvl="1" indent="-342900">
              <a:lnSpc>
                <a:spcPct val="90000"/>
              </a:lnSpc>
              <a:spcBef>
                <a:spcPts val="1200"/>
              </a:spcBef>
              <a:spcAft>
                <a:spcPts val="200"/>
              </a:spcAft>
              <a:buClr>
                <a:schemeClr val="accent1"/>
              </a:buClr>
              <a:buSzPct val="100000"/>
              <a:buFont typeface="Arial" panose="020B0604020202020204" pitchFamily="34" charset="0"/>
              <a:buChar char="•"/>
            </a:pPr>
            <a:r>
              <a:rPr lang="en-US" sz="2000" dirty="0">
                <a:solidFill>
                  <a:srgbClr val="006BB6"/>
                </a:solidFill>
                <a:latin typeface="+mn-lt"/>
              </a:rPr>
              <a:t>44 projects improved the livelihood of communities</a:t>
            </a:r>
          </a:p>
        </p:txBody>
      </p:sp>
      <p:graphicFrame>
        <p:nvGraphicFramePr>
          <p:cNvPr id="6" name="Chart 5">
            <a:extLst>
              <a:ext uri="{FF2B5EF4-FFF2-40B4-BE49-F238E27FC236}">
                <a16:creationId xmlns:a16="http://schemas.microsoft.com/office/drawing/2014/main" id="{38626B04-FD2C-49AF-89A3-F3A6F985F885}"/>
              </a:ext>
            </a:extLst>
          </p:cNvPr>
          <p:cNvGraphicFramePr/>
          <p:nvPr>
            <p:extLst/>
          </p:nvPr>
        </p:nvGraphicFramePr>
        <p:xfrm>
          <a:off x="3352800" y="1600200"/>
          <a:ext cx="5634135" cy="4953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4317122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EFFB627-A224-4698-B74C-BB85C8313990}"/>
              </a:ext>
            </a:extLst>
          </p:cNvPr>
          <p:cNvSpPr>
            <a:spLocks noGrp="1"/>
          </p:cNvSpPr>
          <p:nvPr>
            <p:ph type="title"/>
          </p:nvPr>
        </p:nvSpPr>
        <p:spPr>
          <a:xfrm>
            <a:off x="152400" y="152400"/>
            <a:ext cx="6165980" cy="1343353"/>
          </a:xfrm>
        </p:spPr>
        <p:txBody>
          <a:bodyPr>
            <a:normAutofit/>
          </a:bodyPr>
          <a:lstStyle/>
          <a:p>
            <a:r>
              <a:rPr lang="en-US" sz="4000" dirty="0"/>
              <a:t>Alignment with SDGs</a:t>
            </a:r>
          </a:p>
        </p:txBody>
      </p:sp>
      <p:graphicFrame>
        <p:nvGraphicFramePr>
          <p:cNvPr id="11" name="Chart 10">
            <a:extLst>
              <a:ext uri="{FF2B5EF4-FFF2-40B4-BE49-F238E27FC236}">
                <a16:creationId xmlns:a16="http://schemas.microsoft.com/office/drawing/2014/main" id="{BD3042D1-9994-4156-9531-7EA33F713668}"/>
              </a:ext>
            </a:extLst>
          </p:cNvPr>
          <p:cNvGraphicFramePr>
            <a:graphicFrameLocks/>
          </p:cNvGraphicFramePr>
          <p:nvPr>
            <p:extLst/>
          </p:nvPr>
        </p:nvGraphicFramePr>
        <p:xfrm>
          <a:off x="2901820" y="1371601"/>
          <a:ext cx="6165980" cy="5322216"/>
        </p:xfrm>
        <a:graphic>
          <a:graphicData uri="http://schemas.openxmlformats.org/drawingml/2006/chart">
            <c:chart xmlns:c="http://schemas.openxmlformats.org/drawingml/2006/chart" xmlns:r="http://schemas.openxmlformats.org/officeDocument/2006/relationships" r:id="rId2"/>
          </a:graphicData>
        </a:graphic>
      </p:graphicFrame>
      <p:sp>
        <p:nvSpPr>
          <p:cNvPr id="12" name="Rectangle 11">
            <a:extLst>
              <a:ext uri="{FF2B5EF4-FFF2-40B4-BE49-F238E27FC236}">
                <a16:creationId xmlns:a16="http://schemas.microsoft.com/office/drawing/2014/main" id="{A08A9E7A-6DB5-461F-AFD7-9AB0E6ADCC7C}"/>
              </a:ext>
            </a:extLst>
          </p:cNvPr>
          <p:cNvSpPr/>
          <p:nvPr/>
        </p:nvSpPr>
        <p:spPr>
          <a:xfrm>
            <a:off x="120977" y="1981200"/>
            <a:ext cx="3194115" cy="3996992"/>
          </a:xfrm>
          <a:prstGeom prst="rect">
            <a:avLst/>
          </a:prstGeom>
        </p:spPr>
        <p:txBody>
          <a:bodyPr wrap="square">
            <a:spAutoFit/>
          </a:bodyPr>
          <a:lstStyle/>
          <a:p>
            <a:pPr>
              <a:lnSpc>
                <a:spcPct val="90000"/>
              </a:lnSpc>
              <a:spcBef>
                <a:spcPts val="1200"/>
              </a:spcBef>
              <a:spcAft>
                <a:spcPts val="200"/>
              </a:spcAft>
              <a:buClr>
                <a:schemeClr val="accent1"/>
              </a:buClr>
              <a:buSzPct val="100000"/>
            </a:pPr>
            <a:r>
              <a:rPr lang="en-US" sz="2000" dirty="0">
                <a:solidFill>
                  <a:srgbClr val="006BB6"/>
                </a:solidFill>
                <a:latin typeface="+mn-lt"/>
              </a:rPr>
              <a:t>Aligned to All SDGs. Highest alignment on: </a:t>
            </a:r>
          </a:p>
          <a:p>
            <a:pPr marL="285750" indent="-285750">
              <a:lnSpc>
                <a:spcPct val="90000"/>
              </a:lnSpc>
              <a:spcBef>
                <a:spcPts val="1200"/>
              </a:spcBef>
              <a:spcAft>
                <a:spcPts val="200"/>
              </a:spcAft>
              <a:buClr>
                <a:schemeClr val="accent1"/>
              </a:buClr>
              <a:buSzPct val="100000"/>
              <a:buFont typeface="Arial" panose="020B0604020202020204" pitchFamily="34" charset="0"/>
              <a:buChar char="•"/>
            </a:pPr>
            <a:r>
              <a:rPr lang="en-US" dirty="0">
                <a:solidFill>
                  <a:srgbClr val="006BB6"/>
                </a:solidFill>
                <a:latin typeface="+mn-lt"/>
              </a:rPr>
              <a:t>SDG 2:  End hunger, achieve food security and improved nutrition and promote sustainable agriculture </a:t>
            </a:r>
          </a:p>
          <a:p>
            <a:pPr marL="285750" indent="-285750">
              <a:lnSpc>
                <a:spcPct val="90000"/>
              </a:lnSpc>
              <a:spcBef>
                <a:spcPts val="1200"/>
              </a:spcBef>
              <a:spcAft>
                <a:spcPts val="200"/>
              </a:spcAft>
              <a:buClr>
                <a:schemeClr val="accent1"/>
              </a:buClr>
              <a:buSzPct val="100000"/>
              <a:buFont typeface="Arial" panose="020B0604020202020204" pitchFamily="34" charset="0"/>
              <a:buChar char="•"/>
            </a:pPr>
            <a:r>
              <a:rPr lang="en-US" dirty="0">
                <a:solidFill>
                  <a:srgbClr val="006BB6"/>
                </a:solidFill>
                <a:latin typeface="+mn-lt"/>
              </a:rPr>
              <a:t>SDG 15: Protect, restore and promote sustainable use of terrestrial ecosystems, sustainably manage forests, combat desertification, and halt and reverse land degradation and halt biodiversity loss </a:t>
            </a:r>
          </a:p>
        </p:txBody>
      </p:sp>
    </p:spTree>
    <p:extLst>
      <p:ext uri="{BB962C8B-B14F-4D97-AF65-F5344CB8AC3E}">
        <p14:creationId xmlns:p14="http://schemas.microsoft.com/office/powerpoint/2010/main" val="13182028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D19A23DC-9DF7-498E-B5ED-E486F8BC96D8}"/>
              </a:ext>
            </a:extLst>
          </p:cNvPr>
          <p:cNvGraphicFramePr>
            <a:graphicFrameLocks noGrp="1"/>
          </p:cNvGraphicFramePr>
          <p:nvPr>
            <p:extLst/>
          </p:nvPr>
        </p:nvGraphicFramePr>
        <p:xfrm>
          <a:off x="288253" y="1371600"/>
          <a:ext cx="8886427" cy="4953000"/>
        </p:xfrm>
        <a:graphic>
          <a:graphicData uri="http://schemas.openxmlformats.org/drawingml/2006/table">
            <a:tbl>
              <a:tblPr bandRow="1"/>
              <a:tblGrid>
                <a:gridCol w="1261936">
                  <a:extLst>
                    <a:ext uri="{9D8B030D-6E8A-4147-A177-3AD203B41FA5}">
                      <a16:colId xmlns:a16="http://schemas.microsoft.com/office/drawing/2014/main" val="2573958363"/>
                    </a:ext>
                  </a:extLst>
                </a:gridCol>
                <a:gridCol w="1089213">
                  <a:extLst>
                    <a:ext uri="{9D8B030D-6E8A-4147-A177-3AD203B41FA5}">
                      <a16:colId xmlns:a16="http://schemas.microsoft.com/office/drawing/2014/main" val="2470607582"/>
                    </a:ext>
                  </a:extLst>
                </a:gridCol>
                <a:gridCol w="901418">
                  <a:extLst>
                    <a:ext uri="{9D8B030D-6E8A-4147-A177-3AD203B41FA5}">
                      <a16:colId xmlns:a16="http://schemas.microsoft.com/office/drawing/2014/main" val="4071608198"/>
                    </a:ext>
                  </a:extLst>
                </a:gridCol>
                <a:gridCol w="1277008">
                  <a:extLst>
                    <a:ext uri="{9D8B030D-6E8A-4147-A177-3AD203B41FA5}">
                      <a16:colId xmlns:a16="http://schemas.microsoft.com/office/drawing/2014/main" val="914238950"/>
                    </a:ext>
                  </a:extLst>
                </a:gridCol>
                <a:gridCol w="1089213">
                  <a:extLst>
                    <a:ext uri="{9D8B030D-6E8A-4147-A177-3AD203B41FA5}">
                      <a16:colId xmlns:a16="http://schemas.microsoft.com/office/drawing/2014/main" val="749280016"/>
                    </a:ext>
                  </a:extLst>
                </a:gridCol>
                <a:gridCol w="1089213">
                  <a:extLst>
                    <a:ext uri="{9D8B030D-6E8A-4147-A177-3AD203B41FA5}">
                      <a16:colId xmlns:a16="http://schemas.microsoft.com/office/drawing/2014/main" val="896876863"/>
                    </a:ext>
                  </a:extLst>
                </a:gridCol>
                <a:gridCol w="1089213">
                  <a:extLst>
                    <a:ext uri="{9D8B030D-6E8A-4147-A177-3AD203B41FA5}">
                      <a16:colId xmlns:a16="http://schemas.microsoft.com/office/drawing/2014/main" val="1169756437"/>
                    </a:ext>
                  </a:extLst>
                </a:gridCol>
                <a:gridCol w="1089213">
                  <a:extLst>
                    <a:ext uri="{9D8B030D-6E8A-4147-A177-3AD203B41FA5}">
                      <a16:colId xmlns:a16="http://schemas.microsoft.com/office/drawing/2014/main" val="596276866"/>
                    </a:ext>
                  </a:extLst>
                </a:gridCol>
              </a:tblGrid>
              <a:tr h="368037">
                <a:tc rowSpan="2">
                  <a:txBody>
                    <a:bodyPr/>
                    <a:lstStyle/>
                    <a:p>
                      <a:pPr marL="0" marR="0" algn="just">
                        <a:lnSpc>
                          <a:spcPct val="115000"/>
                        </a:lnSpc>
                        <a:spcBef>
                          <a:spcPts val="600"/>
                        </a:spcBef>
                        <a:spcAft>
                          <a:spcPts val="600"/>
                        </a:spcAft>
                      </a:pPr>
                      <a:r>
                        <a:rPr lang="en-US" sz="1050" b="1" i="1" dirty="0">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Country</a:t>
                      </a:r>
                      <a:endParaRPr lang="en-US" sz="1050"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rowSpan="2">
                  <a:txBody>
                    <a:bodyPr/>
                    <a:lstStyle/>
                    <a:p>
                      <a:pPr marL="0" marR="0" algn="just">
                        <a:lnSpc>
                          <a:spcPct val="115000"/>
                        </a:lnSpc>
                        <a:spcBef>
                          <a:spcPts val="600"/>
                        </a:spcBef>
                        <a:spcAft>
                          <a:spcPts val="600"/>
                        </a:spcAft>
                      </a:pPr>
                      <a:r>
                        <a:rPr lang="en-US" sz="1050" b="1" i="1" dirty="0">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Year started (*)</a:t>
                      </a:r>
                      <a:endParaRPr lang="en-US" sz="1050"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gridSpan="2">
                  <a:txBody>
                    <a:bodyPr/>
                    <a:lstStyle/>
                    <a:p>
                      <a:pPr marL="0" marR="0" algn="just">
                        <a:lnSpc>
                          <a:spcPct val="115000"/>
                        </a:lnSpc>
                        <a:spcBef>
                          <a:spcPts val="600"/>
                        </a:spcBef>
                        <a:spcAft>
                          <a:spcPts val="600"/>
                        </a:spcAft>
                      </a:pPr>
                      <a:r>
                        <a:rPr lang="en-US" sz="1600" b="1" i="1">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GEF SGP Funding </a:t>
                      </a:r>
                      <a:endParaRPr lang="en-US" sz="160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hMerge="1">
                  <a:txBody>
                    <a:bodyPr/>
                    <a:lstStyle/>
                    <a:p>
                      <a:endParaRPr lang="en-US"/>
                    </a:p>
                  </a:txBody>
                  <a:tcPr/>
                </a:tc>
                <a:tc gridSpan="4">
                  <a:txBody>
                    <a:bodyPr/>
                    <a:lstStyle/>
                    <a:p>
                      <a:pPr marL="0" marR="0" algn="just">
                        <a:lnSpc>
                          <a:spcPct val="115000"/>
                        </a:lnSpc>
                        <a:spcBef>
                          <a:spcPts val="600"/>
                        </a:spcBef>
                        <a:spcAft>
                          <a:spcPts val="600"/>
                        </a:spcAft>
                      </a:pPr>
                      <a:r>
                        <a:rPr lang="en-US" sz="1600" b="1" i="1" dirty="0">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 Co-financing</a:t>
                      </a:r>
                      <a:endParaRPr lang="en-US" sz="1600"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65641230"/>
                  </a:ext>
                </a:extLst>
              </a:tr>
              <a:tr h="546363">
                <a:tc vMerge="1">
                  <a:txBody>
                    <a:bodyPr/>
                    <a:lstStyle/>
                    <a:p>
                      <a:endParaRPr lang="en-US"/>
                    </a:p>
                  </a:txBody>
                  <a:tcPr/>
                </a:tc>
                <a:tc vMerge="1">
                  <a:txBody>
                    <a:bodyPr/>
                    <a:lstStyle/>
                    <a:p>
                      <a:endParaRPr lang="en-US"/>
                    </a:p>
                  </a:txBody>
                  <a:tcPr/>
                </a:tc>
                <a:tc>
                  <a:txBody>
                    <a:bodyPr/>
                    <a:lstStyle/>
                    <a:p>
                      <a:pPr marL="0" marR="0" algn="just">
                        <a:lnSpc>
                          <a:spcPct val="115000"/>
                        </a:lnSpc>
                        <a:spcBef>
                          <a:spcPts val="600"/>
                        </a:spcBef>
                        <a:spcAft>
                          <a:spcPts val="600"/>
                        </a:spcAft>
                      </a:pPr>
                      <a:r>
                        <a:rPr lang="en-US" sz="1050" b="1" i="1" dirty="0">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Number of Projects</a:t>
                      </a:r>
                      <a:endParaRPr lang="en-US" sz="1050"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just">
                        <a:lnSpc>
                          <a:spcPct val="115000"/>
                        </a:lnSpc>
                        <a:spcBef>
                          <a:spcPts val="600"/>
                        </a:spcBef>
                        <a:spcAft>
                          <a:spcPts val="600"/>
                        </a:spcAft>
                      </a:pPr>
                      <a:r>
                        <a:rPr lang="en-US" sz="1050" b="1" i="1" dirty="0">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 GEF Grant Amount Committed </a:t>
                      </a:r>
                      <a:endParaRPr lang="en-US" sz="1050"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just">
                        <a:lnSpc>
                          <a:spcPct val="115000"/>
                        </a:lnSpc>
                        <a:spcBef>
                          <a:spcPts val="600"/>
                        </a:spcBef>
                        <a:spcAft>
                          <a:spcPts val="600"/>
                        </a:spcAft>
                      </a:pPr>
                      <a:r>
                        <a:rPr lang="en-US" sz="1050" b="1" i="1" dirty="0">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 Project level Co-financing in Cash </a:t>
                      </a:r>
                      <a:endParaRPr lang="en-US" sz="1050"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just">
                        <a:lnSpc>
                          <a:spcPct val="115000"/>
                        </a:lnSpc>
                        <a:spcBef>
                          <a:spcPts val="600"/>
                        </a:spcBef>
                        <a:spcAft>
                          <a:spcPts val="600"/>
                        </a:spcAft>
                      </a:pPr>
                      <a:r>
                        <a:rPr lang="en-US" sz="1050" b="1" i="1" dirty="0">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 Project level Co-financing in Kind </a:t>
                      </a:r>
                      <a:endParaRPr lang="en-US" sz="1050"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just">
                        <a:lnSpc>
                          <a:spcPct val="115000"/>
                        </a:lnSpc>
                        <a:spcBef>
                          <a:spcPts val="600"/>
                        </a:spcBef>
                        <a:spcAft>
                          <a:spcPts val="600"/>
                        </a:spcAft>
                      </a:pPr>
                      <a:r>
                        <a:rPr lang="en-US" sz="1050" b="1" i="1" dirty="0">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Non-GEF Grant Amount Committed </a:t>
                      </a:r>
                      <a:endParaRPr lang="en-US" sz="1050"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just">
                        <a:lnSpc>
                          <a:spcPct val="115000"/>
                        </a:lnSpc>
                        <a:spcBef>
                          <a:spcPts val="600"/>
                        </a:spcBef>
                        <a:spcAft>
                          <a:spcPts val="600"/>
                        </a:spcAft>
                      </a:pPr>
                      <a:r>
                        <a:rPr lang="en-US" sz="1050" b="1" i="1" dirty="0">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 Total Co-financing </a:t>
                      </a:r>
                      <a:endParaRPr lang="en-US" sz="1050"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extLst>
                  <a:ext uri="{0D108BD9-81ED-4DB2-BD59-A6C34878D82A}">
                    <a16:rowId xmlns:a16="http://schemas.microsoft.com/office/drawing/2014/main" val="1362779007"/>
                  </a:ext>
                </a:extLst>
              </a:tr>
              <a:tr h="368037">
                <a:tc>
                  <a:txBody>
                    <a:bodyPr/>
                    <a:lstStyle/>
                    <a:p>
                      <a:pPr marL="0" marR="0" algn="just">
                        <a:lnSpc>
                          <a:spcPct val="115000"/>
                        </a:lnSpc>
                        <a:spcBef>
                          <a:spcPts val="600"/>
                        </a:spcBef>
                        <a:spcAft>
                          <a:spcPts val="600"/>
                        </a:spcAft>
                      </a:pPr>
                      <a:r>
                        <a:rPr lang="en-US" sz="1400" b="1" i="1" dirty="0">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COMOROS</a:t>
                      </a:r>
                      <a:endParaRPr lang="en-US" sz="1400"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tc>
                  <a:txBody>
                    <a:bodyPr/>
                    <a:lstStyle/>
                    <a:p>
                      <a:pPr marL="0" marR="0" algn="just">
                        <a:lnSpc>
                          <a:spcPct val="115000"/>
                        </a:lnSpc>
                        <a:spcBef>
                          <a:spcPts val="600"/>
                        </a:spcBef>
                        <a:spcAft>
                          <a:spcPts val="600"/>
                        </a:spcAft>
                      </a:pPr>
                      <a:r>
                        <a:rPr lang="en-US"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2007</a:t>
                      </a:r>
                      <a:endParaRPr lang="en-US" sz="140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tc>
                  <a:txBody>
                    <a:bodyPr/>
                    <a:lstStyle/>
                    <a:p>
                      <a:pPr marL="0" marR="0" algn="ctr">
                        <a:lnSpc>
                          <a:spcPct val="115000"/>
                        </a:lnSpc>
                        <a:spcBef>
                          <a:spcPts val="600"/>
                        </a:spcBef>
                        <a:spcAft>
                          <a:spcPts val="600"/>
                        </a:spcAft>
                      </a:pPr>
                      <a:r>
                        <a:rPr lang="en-US"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68</a:t>
                      </a:r>
                      <a:endParaRPr lang="en-US" sz="140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tc>
                  <a:txBody>
                    <a:bodyPr/>
                    <a:lstStyle/>
                    <a:p>
                      <a:pPr marL="0" marR="0" algn="r">
                        <a:lnSpc>
                          <a:spcPct val="115000"/>
                        </a:lnSpc>
                        <a:spcBef>
                          <a:spcPts val="600"/>
                        </a:spcBef>
                        <a:spcAft>
                          <a:spcPts val="600"/>
                        </a:spcAft>
                      </a:pPr>
                      <a:r>
                        <a:rPr lang="en-US"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$2,720,307 </a:t>
                      </a:r>
                      <a:endParaRPr lang="en-US" sz="140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tc>
                  <a:txBody>
                    <a:bodyPr/>
                    <a:lstStyle/>
                    <a:p>
                      <a:pPr marL="0" marR="0" algn="r">
                        <a:lnSpc>
                          <a:spcPct val="115000"/>
                        </a:lnSpc>
                        <a:spcBef>
                          <a:spcPts val="600"/>
                        </a:spcBef>
                        <a:spcAft>
                          <a:spcPts val="600"/>
                        </a:spcAft>
                      </a:pPr>
                      <a:r>
                        <a:rPr lang="en-US"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$909,975 </a:t>
                      </a:r>
                      <a:endParaRPr lang="en-US" sz="140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tc>
                  <a:txBody>
                    <a:bodyPr/>
                    <a:lstStyle/>
                    <a:p>
                      <a:pPr marL="0" marR="0" algn="r">
                        <a:lnSpc>
                          <a:spcPct val="115000"/>
                        </a:lnSpc>
                        <a:spcBef>
                          <a:spcPts val="600"/>
                        </a:spcBef>
                        <a:spcAft>
                          <a:spcPts val="600"/>
                        </a:spcAft>
                      </a:pPr>
                      <a:r>
                        <a:rPr lang="en-US"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$930,632 </a:t>
                      </a:r>
                      <a:endParaRPr lang="en-US" sz="140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tc>
                  <a:txBody>
                    <a:bodyPr/>
                    <a:lstStyle/>
                    <a:p>
                      <a:pPr marL="0" marR="0" algn="r">
                        <a:lnSpc>
                          <a:spcPct val="115000"/>
                        </a:lnSpc>
                        <a:spcBef>
                          <a:spcPts val="600"/>
                        </a:spcBef>
                        <a:spcAft>
                          <a:spcPts val="600"/>
                        </a:spcAft>
                      </a:pPr>
                      <a:r>
                        <a:rPr lang="en-US" sz="14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$120,000 </a:t>
                      </a:r>
                      <a:endParaRPr lang="en-US" sz="1400" b="1">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tc>
                  <a:txBody>
                    <a:bodyPr/>
                    <a:lstStyle/>
                    <a:p>
                      <a:pPr marL="0" marR="0" algn="r">
                        <a:lnSpc>
                          <a:spcPct val="115000"/>
                        </a:lnSpc>
                        <a:spcBef>
                          <a:spcPts val="600"/>
                        </a:spcBef>
                        <a:spcAft>
                          <a:spcPts val="600"/>
                        </a:spcAft>
                      </a:pPr>
                      <a:r>
                        <a:rPr lang="en-US"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$1,960,607 </a:t>
                      </a:r>
                      <a:endParaRPr lang="en-US" sz="140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extLst>
                  <a:ext uri="{0D108BD9-81ED-4DB2-BD59-A6C34878D82A}">
                    <a16:rowId xmlns:a16="http://schemas.microsoft.com/office/drawing/2014/main" val="3050998507"/>
                  </a:ext>
                </a:extLst>
              </a:tr>
              <a:tr h="368037">
                <a:tc>
                  <a:txBody>
                    <a:bodyPr/>
                    <a:lstStyle/>
                    <a:p>
                      <a:pPr marL="0" marR="0" algn="just">
                        <a:lnSpc>
                          <a:spcPct val="115000"/>
                        </a:lnSpc>
                        <a:spcBef>
                          <a:spcPts val="600"/>
                        </a:spcBef>
                        <a:spcAft>
                          <a:spcPts val="600"/>
                        </a:spcAft>
                      </a:pPr>
                      <a:r>
                        <a:rPr lang="en-US" sz="1400" b="1" i="1">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DJIBOUTI</a:t>
                      </a:r>
                      <a:endParaRPr lang="en-US" sz="140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just">
                        <a:lnSpc>
                          <a:spcPct val="115000"/>
                        </a:lnSpc>
                        <a:spcBef>
                          <a:spcPts val="600"/>
                        </a:spcBef>
                        <a:spcAft>
                          <a:spcPts val="600"/>
                        </a:spcAft>
                      </a:pPr>
                      <a:r>
                        <a:rPr lang="en-US"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2014</a:t>
                      </a:r>
                      <a:endParaRPr lang="en-US" sz="140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ctr">
                        <a:lnSpc>
                          <a:spcPct val="115000"/>
                        </a:lnSpc>
                        <a:spcBef>
                          <a:spcPts val="600"/>
                        </a:spcBef>
                        <a:spcAft>
                          <a:spcPts val="600"/>
                        </a:spcAft>
                      </a:pPr>
                      <a:r>
                        <a:rPr lang="en-US"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15</a:t>
                      </a:r>
                      <a:endParaRPr lang="en-US" sz="140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r">
                        <a:lnSpc>
                          <a:spcPct val="115000"/>
                        </a:lnSpc>
                        <a:spcBef>
                          <a:spcPts val="600"/>
                        </a:spcBef>
                        <a:spcAft>
                          <a:spcPts val="600"/>
                        </a:spcAft>
                      </a:pPr>
                      <a:r>
                        <a:rPr lang="en-US"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$434,435 </a:t>
                      </a:r>
                      <a:endParaRPr lang="en-US" sz="140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r">
                        <a:lnSpc>
                          <a:spcPct val="115000"/>
                        </a:lnSpc>
                        <a:spcBef>
                          <a:spcPts val="600"/>
                        </a:spcBef>
                        <a:spcAft>
                          <a:spcPts val="600"/>
                        </a:spcAft>
                      </a:pPr>
                      <a:r>
                        <a:rPr lang="en-US"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$811,200 </a:t>
                      </a:r>
                      <a:endParaRPr lang="en-US" sz="140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r">
                        <a:lnSpc>
                          <a:spcPct val="115000"/>
                        </a:lnSpc>
                        <a:spcBef>
                          <a:spcPts val="600"/>
                        </a:spcBef>
                        <a:spcAft>
                          <a:spcPts val="600"/>
                        </a:spcAft>
                      </a:pPr>
                      <a:r>
                        <a:rPr lang="en-US"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$137,664 </a:t>
                      </a:r>
                      <a:endParaRPr lang="en-US" sz="140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r">
                        <a:lnSpc>
                          <a:spcPct val="115000"/>
                        </a:lnSpc>
                        <a:spcBef>
                          <a:spcPts val="600"/>
                        </a:spcBef>
                        <a:spcAft>
                          <a:spcPts val="600"/>
                        </a:spcAft>
                      </a:pPr>
                      <a:r>
                        <a:rPr lang="en-US"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$0 </a:t>
                      </a:r>
                      <a:endParaRPr lang="en-US" sz="140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r">
                        <a:lnSpc>
                          <a:spcPct val="115000"/>
                        </a:lnSpc>
                        <a:spcBef>
                          <a:spcPts val="600"/>
                        </a:spcBef>
                        <a:spcAft>
                          <a:spcPts val="600"/>
                        </a:spcAft>
                      </a:pPr>
                      <a:r>
                        <a:rPr lang="en-US"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$948,864 </a:t>
                      </a:r>
                      <a:endParaRPr lang="en-US" sz="140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extLst>
                  <a:ext uri="{0D108BD9-81ED-4DB2-BD59-A6C34878D82A}">
                    <a16:rowId xmlns:a16="http://schemas.microsoft.com/office/drawing/2014/main" val="3068348144"/>
                  </a:ext>
                </a:extLst>
              </a:tr>
              <a:tr h="368037">
                <a:tc>
                  <a:txBody>
                    <a:bodyPr/>
                    <a:lstStyle/>
                    <a:p>
                      <a:pPr marL="0" marR="0" algn="just">
                        <a:lnSpc>
                          <a:spcPct val="115000"/>
                        </a:lnSpc>
                        <a:spcBef>
                          <a:spcPts val="600"/>
                        </a:spcBef>
                        <a:spcAft>
                          <a:spcPts val="600"/>
                        </a:spcAft>
                      </a:pPr>
                      <a:r>
                        <a:rPr lang="en-US" sz="1400" b="1" i="1">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ERITREA</a:t>
                      </a:r>
                      <a:endParaRPr lang="en-US" sz="140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tc>
                  <a:txBody>
                    <a:bodyPr/>
                    <a:lstStyle/>
                    <a:p>
                      <a:pPr marL="0" marR="0" algn="just">
                        <a:lnSpc>
                          <a:spcPct val="115000"/>
                        </a:lnSpc>
                        <a:spcBef>
                          <a:spcPts val="600"/>
                        </a:spcBef>
                        <a:spcAft>
                          <a:spcPts val="600"/>
                        </a:spcAft>
                      </a:pPr>
                      <a:r>
                        <a:rPr lang="en-US" sz="14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2009</a:t>
                      </a:r>
                      <a:endParaRPr lang="en-US" sz="1400" b="1">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tc>
                  <a:txBody>
                    <a:bodyPr/>
                    <a:lstStyle/>
                    <a:p>
                      <a:pPr marL="0" marR="0" algn="ctr">
                        <a:lnSpc>
                          <a:spcPct val="115000"/>
                        </a:lnSpc>
                        <a:spcBef>
                          <a:spcPts val="600"/>
                        </a:spcBef>
                        <a:spcAft>
                          <a:spcPts val="600"/>
                        </a:spcAft>
                      </a:pPr>
                      <a:r>
                        <a:rPr lang="en-US"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37</a:t>
                      </a:r>
                      <a:endParaRPr lang="en-US" sz="140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tc>
                  <a:txBody>
                    <a:bodyPr/>
                    <a:lstStyle/>
                    <a:p>
                      <a:pPr marL="0" marR="0" algn="r">
                        <a:lnSpc>
                          <a:spcPct val="115000"/>
                        </a:lnSpc>
                        <a:spcBef>
                          <a:spcPts val="600"/>
                        </a:spcBef>
                        <a:spcAft>
                          <a:spcPts val="600"/>
                        </a:spcAft>
                      </a:pPr>
                      <a:r>
                        <a:rPr lang="en-US"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$1,700,000 </a:t>
                      </a:r>
                      <a:endParaRPr lang="en-US" sz="140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tc>
                  <a:txBody>
                    <a:bodyPr/>
                    <a:lstStyle/>
                    <a:p>
                      <a:pPr marL="0" marR="0" algn="r">
                        <a:lnSpc>
                          <a:spcPct val="115000"/>
                        </a:lnSpc>
                        <a:spcBef>
                          <a:spcPts val="600"/>
                        </a:spcBef>
                        <a:spcAft>
                          <a:spcPts val="600"/>
                        </a:spcAft>
                      </a:pPr>
                      <a:r>
                        <a:rPr lang="en-US"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$443,883 </a:t>
                      </a:r>
                      <a:endParaRPr lang="en-US" sz="140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tc>
                  <a:txBody>
                    <a:bodyPr/>
                    <a:lstStyle/>
                    <a:p>
                      <a:pPr marL="0" marR="0" algn="r">
                        <a:lnSpc>
                          <a:spcPct val="115000"/>
                        </a:lnSpc>
                        <a:spcBef>
                          <a:spcPts val="600"/>
                        </a:spcBef>
                        <a:spcAft>
                          <a:spcPts val="600"/>
                        </a:spcAft>
                      </a:pPr>
                      <a:r>
                        <a:rPr lang="en-US"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$2,441,042 </a:t>
                      </a:r>
                      <a:endParaRPr lang="en-US" sz="140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tc>
                  <a:txBody>
                    <a:bodyPr/>
                    <a:lstStyle/>
                    <a:p>
                      <a:pPr marL="0" marR="0" algn="r">
                        <a:lnSpc>
                          <a:spcPct val="115000"/>
                        </a:lnSpc>
                        <a:spcBef>
                          <a:spcPts val="600"/>
                        </a:spcBef>
                        <a:spcAft>
                          <a:spcPts val="600"/>
                        </a:spcAft>
                      </a:pPr>
                      <a:r>
                        <a:rPr lang="en-US"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$0 </a:t>
                      </a:r>
                      <a:endParaRPr lang="en-US" sz="140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tc>
                  <a:txBody>
                    <a:bodyPr/>
                    <a:lstStyle/>
                    <a:p>
                      <a:pPr marL="0" marR="0" algn="r">
                        <a:lnSpc>
                          <a:spcPct val="115000"/>
                        </a:lnSpc>
                        <a:spcBef>
                          <a:spcPts val="600"/>
                        </a:spcBef>
                        <a:spcAft>
                          <a:spcPts val="600"/>
                        </a:spcAft>
                      </a:pPr>
                      <a:r>
                        <a:rPr lang="en-US"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$2,884,925 </a:t>
                      </a:r>
                      <a:endParaRPr lang="en-US" sz="140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extLst>
                  <a:ext uri="{0D108BD9-81ED-4DB2-BD59-A6C34878D82A}">
                    <a16:rowId xmlns:a16="http://schemas.microsoft.com/office/drawing/2014/main" val="797599290"/>
                  </a:ext>
                </a:extLst>
              </a:tr>
              <a:tr h="368037">
                <a:tc>
                  <a:txBody>
                    <a:bodyPr/>
                    <a:lstStyle/>
                    <a:p>
                      <a:pPr marL="0" marR="0" algn="just">
                        <a:lnSpc>
                          <a:spcPct val="115000"/>
                        </a:lnSpc>
                        <a:spcBef>
                          <a:spcPts val="600"/>
                        </a:spcBef>
                        <a:spcAft>
                          <a:spcPts val="600"/>
                        </a:spcAft>
                      </a:pPr>
                      <a:r>
                        <a:rPr lang="en-US" sz="1400" b="1" i="1">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ETHIOPIA</a:t>
                      </a:r>
                      <a:endParaRPr lang="en-US" sz="140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just">
                        <a:lnSpc>
                          <a:spcPct val="115000"/>
                        </a:lnSpc>
                        <a:spcBef>
                          <a:spcPts val="600"/>
                        </a:spcBef>
                        <a:spcAft>
                          <a:spcPts val="600"/>
                        </a:spcAft>
                      </a:pPr>
                      <a:r>
                        <a:rPr lang="en-US" sz="14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2006</a:t>
                      </a:r>
                      <a:endParaRPr lang="en-US" sz="1400" b="1">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ctr">
                        <a:lnSpc>
                          <a:spcPct val="115000"/>
                        </a:lnSpc>
                        <a:spcBef>
                          <a:spcPts val="600"/>
                        </a:spcBef>
                        <a:spcAft>
                          <a:spcPts val="600"/>
                        </a:spcAft>
                      </a:pPr>
                      <a:r>
                        <a:rPr lang="en-US"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178</a:t>
                      </a:r>
                      <a:endParaRPr lang="en-US" sz="140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r">
                        <a:lnSpc>
                          <a:spcPct val="115000"/>
                        </a:lnSpc>
                        <a:spcBef>
                          <a:spcPts val="600"/>
                        </a:spcBef>
                        <a:spcAft>
                          <a:spcPts val="600"/>
                        </a:spcAft>
                      </a:pPr>
                      <a:r>
                        <a:rPr lang="en-US" sz="14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$4,757,547 </a:t>
                      </a:r>
                      <a:endParaRPr lang="en-US" sz="1400" b="1">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r">
                        <a:lnSpc>
                          <a:spcPct val="115000"/>
                        </a:lnSpc>
                        <a:spcBef>
                          <a:spcPts val="600"/>
                        </a:spcBef>
                        <a:spcAft>
                          <a:spcPts val="600"/>
                        </a:spcAft>
                      </a:pPr>
                      <a:r>
                        <a:rPr lang="en-US"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$1,137,747 </a:t>
                      </a:r>
                      <a:endParaRPr lang="en-US" sz="140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r">
                        <a:lnSpc>
                          <a:spcPct val="115000"/>
                        </a:lnSpc>
                        <a:spcBef>
                          <a:spcPts val="600"/>
                        </a:spcBef>
                        <a:spcAft>
                          <a:spcPts val="600"/>
                        </a:spcAft>
                      </a:pPr>
                      <a:r>
                        <a:rPr lang="en-US"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$3,425,933 </a:t>
                      </a:r>
                      <a:endParaRPr lang="en-US" sz="140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r">
                        <a:lnSpc>
                          <a:spcPct val="115000"/>
                        </a:lnSpc>
                        <a:spcBef>
                          <a:spcPts val="600"/>
                        </a:spcBef>
                        <a:spcAft>
                          <a:spcPts val="600"/>
                        </a:spcAft>
                      </a:pPr>
                      <a:r>
                        <a:rPr lang="en-US"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$726,250 </a:t>
                      </a:r>
                      <a:endParaRPr lang="en-US" sz="140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r">
                        <a:lnSpc>
                          <a:spcPct val="115000"/>
                        </a:lnSpc>
                        <a:spcBef>
                          <a:spcPts val="600"/>
                        </a:spcBef>
                        <a:spcAft>
                          <a:spcPts val="600"/>
                        </a:spcAft>
                      </a:pPr>
                      <a:r>
                        <a:rPr lang="en-US"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$5,289,930 </a:t>
                      </a:r>
                      <a:endParaRPr lang="en-US" sz="140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extLst>
                  <a:ext uri="{0D108BD9-81ED-4DB2-BD59-A6C34878D82A}">
                    <a16:rowId xmlns:a16="http://schemas.microsoft.com/office/drawing/2014/main" val="3935393439"/>
                  </a:ext>
                </a:extLst>
              </a:tr>
              <a:tr h="404652">
                <a:tc>
                  <a:txBody>
                    <a:bodyPr/>
                    <a:lstStyle/>
                    <a:p>
                      <a:pPr marL="0" marR="0" algn="just">
                        <a:lnSpc>
                          <a:spcPct val="115000"/>
                        </a:lnSpc>
                        <a:spcBef>
                          <a:spcPts val="600"/>
                        </a:spcBef>
                        <a:spcAft>
                          <a:spcPts val="600"/>
                        </a:spcAft>
                      </a:pPr>
                      <a:r>
                        <a:rPr lang="en-US" sz="1400" b="1" i="1">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KENYA </a:t>
                      </a:r>
                      <a:endParaRPr lang="en-US" sz="140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tc>
                  <a:txBody>
                    <a:bodyPr/>
                    <a:lstStyle/>
                    <a:p>
                      <a:pPr marL="0" marR="0" algn="just">
                        <a:lnSpc>
                          <a:spcPct val="115000"/>
                        </a:lnSpc>
                        <a:spcBef>
                          <a:spcPts val="600"/>
                        </a:spcBef>
                        <a:spcAft>
                          <a:spcPts val="600"/>
                        </a:spcAft>
                      </a:pPr>
                      <a:r>
                        <a:rPr lang="en-US" sz="14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1993</a:t>
                      </a:r>
                      <a:endParaRPr lang="en-US" sz="1400" b="1">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tc>
                  <a:txBody>
                    <a:bodyPr/>
                    <a:lstStyle/>
                    <a:p>
                      <a:pPr marL="0" marR="0" algn="ctr">
                        <a:lnSpc>
                          <a:spcPct val="115000"/>
                        </a:lnSpc>
                        <a:spcBef>
                          <a:spcPts val="600"/>
                        </a:spcBef>
                        <a:spcAft>
                          <a:spcPts val="600"/>
                        </a:spcAft>
                      </a:pPr>
                      <a:r>
                        <a:rPr lang="en-US" sz="14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312</a:t>
                      </a:r>
                      <a:endParaRPr lang="en-US" sz="1400" b="1">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tc>
                  <a:txBody>
                    <a:bodyPr/>
                    <a:lstStyle/>
                    <a:p>
                      <a:pPr marL="0" marR="0" algn="r">
                        <a:lnSpc>
                          <a:spcPct val="115000"/>
                        </a:lnSpc>
                        <a:spcBef>
                          <a:spcPts val="600"/>
                        </a:spcBef>
                        <a:spcAft>
                          <a:spcPts val="600"/>
                        </a:spcAft>
                      </a:pPr>
                      <a:r>
                        <a:rPr lang="en-US"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$10,485,472 </a:t>
                      </a:r>
                      <a:endParaRPr lang="en-US" sz="140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tc>
                  <a:txBody>
                    <a:bodyPr/>
                    <a:lstStyle/>
                    <a:p>
                      <a:pPr marL="0" marR="0" algn="r">
                        <a:lnSpc>
                          <a:spcPct val="115000"/>
                        </a:lnSpc>
                        <a:spcBef>
                          <a:spcPts val="600"/>
                        </a:spcBef>
                        <a:spcAft>
                          <a:spcPts val="600"/>
                        </a:spcAft>
                      </a:pPr>
                      <a:r>
                        <a:rPr lang="en-US"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$4,564,591 </a:t>
                      </a:r>
                      <a:endParaRPr lang="en-US" sz="140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tc>
                  <a:txBody>
                    <a:bodyPr/>
                    <a:lstStyle/>
                    <a:p>
                      <a:pPr marL="0" marR="0" algn="r">
                        <a:lnSpc>
                          <a:spcPct val="115000"/>
                        </a:lnSpc>
                        <a:spcBef>
                          <a:spcPts val="600"/>
                        </a:spcBef>
                        <a:spcAft>
                          <a:spcPts val="600"/>
                        </a:spcAft>
                      </a:pPr>
                      <a:r>
                        <a:rPr lang="en-US"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$3,705,836 </a:t>
                      </a:r>
                      <a:endParaRPr lang="en-US" sz="140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tc>
                  <a:txBody>
                    <a:bodyPr/>
                    <a:lstStyle/>
                    <a:p>
                      <a:pPr marL="0" marR="0" algn="r">
                        <a:lnSpc>
                          <a:spcPct val="115000"/>
                        </a:lnSpc>
                        <a:spcBef>
                          <a:spcPts val="600"/>
                        </a:spcBef>
                        <a:spcAft>
                          <a:spcPts val="600"/>
                        </a:spcAft>
                      </a:pPr>
                      <a:r>
                        <a:rPr lang="en-US"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$955,333 </a:t>
                      </a:r>
                      <a:endParaRPr lang="en-US" sz="140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tc>
                  <a:txBody>
                    <a:bodyPr/>
                    <a:lstStyle/>
                    <a:p>
                      <a:pPr marL="0" marR="0" algn="r">
                        <a:lnSpc>
                          <a:spcPct val="115000"/>
                        </a:lnSpc>
                        <a:spcBef>
                          <a:spcPts val="600"/>
                        </a:spcBef>
                        <a:spcAft>
                          <a:spcPts val="600"/>
                        </a:spcAft>
                      </a:pPr>
                      <a:r>
                        <a:rPr lang="en-US"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$9,225,761 </a:t>
                      </a:r>
                      <a:endParaRPr lang="en-US" sz="140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extLst>
                  <a:ext uri="{0D108BD9-81ED-4DB2-BD59-A6C34878D82A}">
                    <a16:rowId xmlns:a16="http://schemas.microsoft.com/office/drawing/2014/main" val="2672960235"/>
                  </a:ext>
                </a:extLst>
              </a:tr>
              <a:tr h="368037">
                <a:tc>
                  <a:txBody>
                    <a:bodyPr/>
                    <a:lstStyle/>
                    <a:p>
                      <a:pPr marL="0" marR="0" algn="just">
                        <a:lnSpc>
                          <a:spcPct val="115000"/>
                        </a:lnSpc>
                        <a:spcBef>
                          <a:spcPts val="600"/>
                        </a:spcBef>
                        <a:spcAft>
                          <a:spcPts val="600"/>
                        </a:spcAft>
                      </a:pPr>
                      <a:r>
                        <a:rPr lang="en-US" sz="1400" b="1" i="1">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MADAGASCAR</a:t>
                      </a:r>
                      <a:endParaRPr lang="en-US" sz="140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just">
                        <a:lnSpc>
                          <a:spcPct val="115000"/>
                        </a:lnSpc>
                        <a:spcBef>
                          <a:spcPts val="600"/>
                        </a:spcBef>
                        <a:spcAft>
                          <a:spcPts val="600"/>
                        </a:spcAft>
                      </a:pPr>
                      <a:r>
                        <a:rPr lang="en-US" sz="14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2008</a:t>
                      </a:r>
                      <a:endParaRPr lang="en-US" sz="1400" b="1">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ctr">
                        <a:lnSpc>
                          <a:spcPct val="115000"/>
                        </a:lnSpc>
                        <a:spcBef>
                          <a:spcPts val="600"/>
                        </a:spcBef>
                        <a:spcAft>
                          <a:spcPts val="600"/>
                        </a:spcAft>
                      </a:pPr>
                      <a:r>
                        <a:rPr lang="en-US" sz="14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240</a:t>
                      </a:r>
                      <a:endParaRPr lang="en-US" sz="1400" b="1">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r">
                        <a:lnSpc>
                          <a:spcPct val="115000"/>
                        </a:lnSpc>
                        <a:spcBef>
                          <a:spcPts val="600"/>
                        </a:spcBef>
                        <a:spcAft>
                          <a:spcPts val="600"/>
                        </a:spcAft>
                      </a:pPr>
                      <a:r>
                        <a:rPr lang="en-US" sz="14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$5,432,448 </a:t>
                      </a:r>
                      <a:endParaRPr lang="en-US" sz="1400" b="1">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r">
                        <a:lnSpc>
                          <a:spcPct val="115000"/>
                        </a:lnSpc>
                        <a:spcBef>
                          <a:spcPts val="600"/>
                        </a:spcBef>
                        <a:spcAft>
                          <a:spcPts val="600"/>
                        </a:spcAft>
                      </a:pPr>
                      <a:r>
                        <a:rPr lang="en-US" sz="14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$2,479,441 </a:t>
                      </a:r>
                      <a:endParaRPr lang="en-US" sz="1400" b="1">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r">
                        <a:lnSpc>
                          <a:spcPct val="115000"/>
                        </a:lnSpc>
                        <a:spcBef>
                          <a:spcPts val="600"/>
                        </a:spcBef>
                        <a:spcAft>
                          <a:spcPts val="600"/>
                        </a:spcAft>
                      </a:pPr>
                      <a:r>
                        <a:rPr lang="en-US"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$1,667,798 </a:t>
                      </a:r>
                      <a:endParaRPr lang="en-US" sz="140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r">
                        <a:lnSpc>
                          <a:spcPct val="115000"/>
                        </a:lnSpc>
                        <a:spcBef>
                          <a:spcPts val="600"/>
                        </a:spcBef>
                        <a:spcAft>
                          <a:spcPts val="600"/>
                        </a:spcAft>
                      </a:pPr>
                      <a:r>
                        <a:rPr lang="en-US"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$244,670 </a:t>
                      </a:r>
                      <a:endParaRPr lang="en-US" sz="140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r">
                        <a:lnSpc>
                          <a:spcPct val="115000"/>
                        </a:lnSpc>
                        <a:spcBef>
                          <a:spcPts val="600"/>
                        </a:spcBef>
                        <a:spcAft>
                          <a:spcPts val="600"/>
                        </a:spcAft>
                      </a:pPr>
                      <a:r>
                        <a:rPr lang="en-US"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$4,391,909 </a:t>
                      </a:r>
                      <a:endParaRPr lang="en-US" sz="140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extLst>
                  <a:ext uri="{0D108BD9-81ED-4DB2-BD59-A6C34878D82A}">
                    <a16:rowId xmlns:a16="http://schemas.microsoft.com/office/drawing/2014/main" val="505847911"/>
                  </a:ext>
                </a:extLst>
              </a:tr>
              <a:tr h="368037">
                <a:tc>
                  <a:txBody>
                    <a:bodyPr/>
                    <a:lstStyle/>
                    <a:p>
                      <a:pPr marL="0" marR="0" algn="just">
                        <a:lnSpc>
                          <a:spcPct val="115000"/>
                        </a:lnSpc>
                        <a:spcBef>
                          <a:spcPts val="600"/>
                        </a:spcBef>
                        <a:spcAft>
                          <a:spcPts val="600"/>
                        </a:spcAft>
                      </a:pPr>
                      <a:r>
                        <a:rPr lang="en-US" sz="1400" b="1" i="1">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MAURITIUS</a:t>
                      </a:r>
                      <a:endParaRPr lang="en-US" sz="140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tc>
                  <a:txBody>
                    <a:bodyPr/>
                    <a:lstStyle/>
                    <a:p>
                      <a:pPr marL="0" marR="0" algn="just">
                        <a:lnSpc>
                          <a:spcPct val="115000"/>
                        </a:lnSpc>
                        <a:spcBef>
                          <a:spcPts val="600"/>
                        </a:spcBef>
                        <a:spcAft>
                          <a:spcPts val="600"/>
                        </a:spcAft>
                      </a:pPr>
                      <a:r>
                        <a:rPr lang="en-US" sz="14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1996</a:t>
                      </a:r>
                      <a:endParaRPr lang="en-US" sz="1400" b="1">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tc>
                  <a:txBody>
                    <a:bodyPr/>
                    <a:lstStyle/>
                    <a:p>
                      <a:pPr marL="0" marR="0" algn="ctr">
                        <a:lnSpc>
                          <a:spcPct val="115000"/>
                        </a:lnSpc>
                        <a:spcBef>
                          <a:spcPts val="600"/>
                        </a:spcBef>
                        <a:spcAft>
                          <a:spcPts val="600"/>
                        </a:spcAft>
                      </a:pPr>
                      <a:r>
                        <a:rPr lang="en-US" sz="14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159</a:t>
                      </a:r>
                      <a:endParaRPr lang="en-US" sz="1400" b="1">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tc>
                  <a:txBody>
                    <a:bodyPr/>
                    <a:lstStyle/>
                    <a:p>
                      <a:pPr marL="0" marR="0" algn="r">
                        <a:lnSpc>
                          <a:spcPct val="115000"/>
                        </a:lnSpc>
                        <a:spcBef>
                          <a:spcPts val="600"/>
                        </a:spcBef>
                        <a:spcAft>
                          <a:spcPts val="600"/>
                        </a:spcAft>
                      </a:pPr>
                      <a:r>
                        <a:rPr lang="en-US" sz="14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$5,376,273 </a:t>
                      </a:r>
                      <a:endParaRPr lang="en-US" sz="1400" b="1">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tc>
                  <a:txBody>
                    <a:bodyPr/>
                    <a:lstStyle/>
                    <a:p>
                      <a:pPr marL="0" marR="0" algn="r">
                        <a:lnSpc>
                          <a:spcPct val="115000"/>
                        </a:lnSpc>
                        <a:spcBef>
                          <a:spcPts val="600"/>
                        </a:spcBef>
                        <a:spcAft>
                          <a:spcPts val="600"/>
                        </a:spcAft>
                      </a:pPr>
                      <a:r>
                        <a:rPr lang="en-US" sz="14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$8,213,585 </a:t>
                      </a:r>
                      <a:endParaRPr lang="en-US" sz="1400" b="1">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tc>
                  <a:txBody>
                    <a:bodyPr/>
                    <a:lstStyle/>
                    <a:p>
                      <a:pPr marL="0" marR="0" algn="r">
                        <a:lnSpc>
                          <a:spcPct val="115000"/>
                        </a:lnSpc>
                        <a:spcBef>
                          <a:spcPts val="600"/>
                        </a:spcBef>
                        <a:spcAft>
                          <a:spcPts val="600"/>
                        </a:spcAft>
                      </a:pPr>
                      <a:r>
                        <a:rPr lang="en-US"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$4,829,170 </a:t>
                      </a:r>
                      <a:endParaRPr lang="en-US" sz="140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tc>
                  <a:txBody>
                    <a:bodyPr/>
                    <a:lstStyle/>
                    <a:p>
                      <a:pPr marL="0" marR="0" algn="r">
                        <a:lnSpc>
                          <a:spcPct val="115000"/>
                        </a:lnSpc>
                        <a:spcBef>
                          <a:spcPts val="600"/>
                        </a:spcBef>
                        <a:spcAft>
                          <a:spcPts val="600"/>
                        </a:spcAft>
                      </a:pPr>
                      <a:r>
                        <a:rPr lang="en-US"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$170,000 </a:t>
                      </a:r>
                      <a:endParaRPr lang="en-US" sz="140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tc>
                  <a:txBody>
                    <a:bodyPr/>
                    <a:lstStyle/>
                    <a:p>
                      <a:pPr marL="0" marR="0" algn="r">
                        <a:lnSpc>
                          <a:spcPct val="115000"/>
                        </a:lnSpc>
                        <a:spcBef>
                          <a:spcPts val="600"/>
                        </a:spcBef>
                        <a:spcAft>
                          <a:spcPts val="600"/>
                        </a:spcAft>
                      </a:pPr>
                      <a:r>
                        <a:rPr lang="en-US"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$13,212,755 </a:t>
                      </a:r>
                      <a:endParaRPr lang="en-US" sz="140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extLst>
                  <a:ext uri="{0D108BD9-81ED-4DB2-BD59-A6C34878D82A}">
                    <a16:rowId xmlns:a16="http://schemas.microsoft.com/office/drawing/2014/main" val="570336630"/>
                  </a:ext>
                </a:extLst>
              </a:tr>
              <a:tr h="368037">
                <a:tc>
                  <a:txBody>
                    <a:bodyPr/>
                    <a:lstStyle/>
                    <a:p>
                      <a:pPr marL="0" marR="0" algn="just">
                        <a:lnSpc>
                          <a:spcPct val="115000"/>
                        </a:lnSpc>
                        <a:spcBef>
                          <a:spcPts val="600"/>
                        </a:spcBef>
                        <a:spcAft>
                          <a:spcPts val="600"/>
                        </a:spcAft>
                      </a:pPr>
                      <a:r>
                        <a:rPr lang="en-US" sz="1400" b="1" i="1">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RWANDA</a:t>
                      </a:r>
                      <a:endParaRPr lang="en-US" sz="140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just">
                        <a:lnSpc>
                          <a:spcPct val="115000"/>
                        </a:lnSpc>
                        <a:spcBef>
                          <a:spcPts val="600"/>
                        </a:spcBef>
                        <a:spcAft>
                          <a:spcPts val="600"/>
                        </a:spcAft>
                      </a:pPr>
                      <a:r>
                        <a:rPr lang="en-US" sz="14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2006</a:t>
                      </a:r>
                      <a:endParaRPr lang="en-US" sz="1400" b="1">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ctr">
                        <a:lnSpc>
                          <a:spcPct val="115000"/>
                        </a:lnSpc>
                        <a:spcBef>
                          <a:spcPts val="600"/>
                        </a:spcBef>
                        <a:spcAft>
                          <a:spcPts val="600"/>
                        </a:spcAft>
                      </a:pPr>
                      <a:r>
                        <a:rPr lang="en-US" sz="14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74</a:t>
                      </a:r>
                      <a:endParaRPr lang="en-US" sz="1400" b="1">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r">
                        <a:lnSpc>
                          <a:spcPct val="115000"/>
                        </a:lnSpc>
                        <a:spcBef>
                          <a:spcPts val="600"/>
                        </a:spcBef>
                        <a:spcAft>
                          <a:spcPts val="600"/>
                        </a:spcAft>
                      </a:pPr>
                      <a:r>
                        <a:rPr lang="en-US" sz="14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$3,038,751 </a:t>
                      </a:r>
                      <a:endParaRPr lang="en-US" sz="1400" b="1">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r">
                        <a:lnSpc>
                          <a:spcPct val="115000"/>
                        </a:lnSpc>
                        <a:spcBef>
                          <a:spcPts val="600"/>
                        </a:spcBef>
                        <a:spcAft>
                          <a:spcPts val="600"/>
                        </a:spcAft>
                      </a:pPr>
                      <a:r>
                        <a:rPr lang="en-US" sz="14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$581,799 </a:t>
                      </a:r>
                      <a:endParaRPr lang="en-US" sz="1400" b="1">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r">
                        <a:lnSpc>
                          <a:spcPct val="115000"/>
                        </a:lnSpc>
                        <a:spcBef>
                          <a:spcPts val="600"/>
                        </a:spcBef>
                        <a:spcAft>
                          <a:spcPts val="600"/>
                        </a:spcAft>
                      </a:pPr>
                      <a:r>
                        <a:rPr lang="en-US" sz="14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$2,251,655 </a:t>
                      </a:r>
                      <a:endParaRPr lang="en-US" sz="1400" b="1">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r">
                        <a:lnSpc>
                          <a:spcPct val="115000"/>
                        </a:lnSpc>
                        <a:spcBef>
                          <a:spcPts val="600"/>
                        </a:spcBef>
                        <a:spcAft>
                          <a:spcPts val="600"/>
                        </a:spcAft>
                      </a:pPr>
                      <a:r>
                        <a:rPr lang="en-US"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$49,876 </a:t>
                      </a:r>
                      <a:endParaRPr lang="en-US" sz="140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r">
                        <a:lnSpc>
                          <a:spcPct val="115000"/>
                        </a:lnSpc>
                        <a:spcBef>
                          <a:spcPts val="600"/>
                        </a:spcBef>
                        <a:spcAft>
                          <a:spcPts val="600"/>
                        </a:spcAft>
                      </a:pPr>
                      <a:r>
                        <a:rPr lang="en-US"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$2,883,330 </a:t>
                      </a:r>
                      <a:endParaRPr lang="en-US" sz="140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extLst>
                  <a:ext uri="{0D108BD9-81ED-4DB2-BD59-A6C34878D82A}">
                    <a16:rowId xmlns:a16="http://schemas.microsoft.com/office/drawing/2014/main" val="1876987612"/>
                  </a:ext>
                </a:extLst>
              </a:tr>
              <a:tr h="368037">
                <a:tc>
                  <a:txBody>
                    <a:bodyPr/>
                    <a:lstStyle/>
                    <a:p>
                      <a:pPr marL="0" marR="0" algn="just">
                        <a:lnSpc>
                          <a:spcPct val="115000"/>
                        </a:lnSpc>
                        <a:spcBef>
                          <a:spcPts val="600"/>
                        </a:spcBef>
                        <a:spcAft>
                          <a:spcPts val="600"/>
                        </a:spcAft>
                      </a:pPr>
                      <a:r>
                        <a:rPr lang="en-US" sz="1400" b="1" i="1">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SEYCHELLES</a:t>
                      </a:r>
                      <a:endParaRPr lang="en-US" sz="140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tc>
                  <a:txBody>
                    <a:bodyPr/>
                    <a:lstStyle/>
                    <a:p>
                      <a:pPr marL="0" marR="0" algn="just">
                        <a:lnSpc>
                          <a:spcPct val="115000"/>
                        </a:lnSpc>
                        <a:spcBef>
                          <a:spcPts val="600"/>
                        </a:spcBef>
                        <a:spcAft>
                          <a:spcPts val="600"/>
                        </a:spcAft>
                      </a:pPr>
                      <a:r>
                        <a:rPr lang="en-US" sz="14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2010</a:t>
                      </a:r>
                      <a:endParaRPr lang="en-US" sz="1400" b="1">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tc>
                  <a:txBody>
                    <a:bodyPr/>
                    <a:lstStyle/>
                    <a:p>
                      <a:pPr marL="0" marR="0" algn="ctr">
                        <a:lnSpc>
                          <a:spcPct val="115000"/>
                        </a:lnSpc>
                        <a:spcBef>
                          <a:spcPts val="600"/>
                        </a:spcBef>
                        <a:spcAft>
                          <a:spcPts val="600"/>
                        </a:spcAft>
                      </a:pPr>
                      <a:r>
                        <a:rPr lang="en-US" sz="14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48</a:t>
                      </a:r>
                      <a:endParaRPr lang="en-US" sz="1400" b="1">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tc>
                  <a:txBody>
                    <a:bodyPr/>
                    <a:lstStyle/>
                    <a:p>
                      <a:pPr marL="0" marR="0" algn="r">
                        <a:lnSpc>
                          <a:spcPct val="115000"/>
                        </a:lnSpc>
                        <a:spcBef>
                          <a:spcPts val="600"/>
                        </a:spcBef>
                        <a:spcAft>
                          <a:spcPts val="600"/>
                        </a:spcAft>
                      </a:pPr>
                      <a:r>
                        <a:rPr lang="en-US" sz="14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$2,057,462 </a:t>
                      </a:r>
                      <a:endParaRPr lang="en-US" sz="1400" b="1">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tc>
                  <a:txBody>
                    <a:bodyPr/>
                    <a:lstStyle/>
                    <a:p>
                      <a:pPr marL="0" marR="0" algn="r">
                        <a:lnSpc>
                          <a:spcPct val="115000"/>
                        </a:lnSpc>
                        <a:spcBef>
                          <a:spcPts val="600"/>
                        </a:spcBef>
                        <a:spcAft>
                          <a:spcPts val="600"/>
                        </a:spcAft>
                      </a:pPr>
                      <a:r>
                        <a:rPr lang="en-US" sz="14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$673,927 </a:t>
                      </a:r>
                      <a:endParaRPr lang="en-US" sz="1400" b="1">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tc>
                  <a:txBody>
                    <a:bodyPr/>
                    <a:lstStyle/>
                    <a:p>
                      <a:pPr marL="0" marR="0" algn="r">
                        <a:lnSpc>
                          <a:spcPct val="115000"/>
                        </a:lnSpc>
                        <a:spcBef>
                          <a:spcPts val="600"/>
                        </a:spcBef>
                        <a:spcAft>
                          <a:spcPts val="600"/>
                        </a:spcAft>
                      </a:pPr>
                      <a:r>
                        <a:rPr lang="en-US" sz="14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$1,002,088 </a:t>
                      </a:r>
                      <a:endParaRPr lang="en-US" sz="1400" b="1">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tc>
                  <a:txBody>
                    <a:bodyPr/>
                    <a:lstStyle/>
                    <a:p>
                      <a:pPr marL="0" marR="0" algn="r">
                        <a:lnSpc>
                          <a:spcPct val="115000"/>
                        </a:lnSpc>
                        <a:spcBef>
                          <a:spcPts val="600"/>
                        </a:spcBef>
                        <a:spcAft>
                          <a:spcPts val="600"/>
                        </a:spcAft>
                      </a:pPr>
                      <a:r>
                        <a:rPr lang="en-US"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$120,000 </a:t>
                      </a:r>
                      <a:endParaRPr lang="en-US" sz="140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tc>
                  <a:txBody>
                    <a:bodyPr/>
                    <a:lstStyle/>
                    <a:p>
                      <a:pPr marL="0" marR="0" algn="r">
                        <a:lnSpc>
                          <a:spcPct val="115000"/>
                        </a:lnSpc>
                        <a:spcBef>
                          <a:spcPts val="600"/>
                        </a:spcBef>
                        <a:spcAft>
                          <a:spcPts val="600"/>
                        </a:spcAft>
                      </a:pPr>
                      <a:r>
                        <a:rPr lang="en-US"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$1,796,015 </a:t>
                      </a:r>
                      <a:endParaRPr lang="en-US" sz="140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extLst>
                  <a:ext uri="{0D108BD9-81ED-4DB2-BD59-A6C34878D82A}">
                    <a16:rowId xmlns:a16="http://schemas.microsoft.com/office/drawing/2014/main" val="450858860"/>
                  </a:ext>
                </a:extLst>
              </a:tr>
              <a:tr h="368037">
                <a:tc>
                  <a:txBody>
                    <a:bodyPr/>
                    <a:lstStyle/>
                    <a:p>
                      <a:pPr marL="0" marR="0" algn="just">
                        <a:lnSpc>
                          <a:spcPct val="115000"/>
                        </a:lnSpc>
                        <a:spcBef>
                          <a:spcPts val="600"/>
                        </a:spcBef>
                        <a:spcAft>
                          <a:spcPts val="600"/>
                        </a:spcAft>
                      </a:pPr>
                      <a:r>
                        <a:rPr lang="en-US" sz="1400" b="1" i="1">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UGANDA</a:t>
                      </a:r>
                      <a:endParaRPr lang="en-US" sz="140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just">
                        <a:lnSpc>
                          <a:spcPct val="115000"/>
                        </a:lnSpc>
                        <a:spcBef>
                          <a:spcPts val="600"/>
                        </a:spcBef>
                        <a:spcAft>
                          <a:spcPts val="600"/>
                        </a:spcAft>
                      </a:pPr>
                      <a:r>
                        <a:rPr lang="en-US" sz="14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1998</a:t>
                      </a:r>
                      <a:endParaRPr lang="en-US" sz="1400" b="1">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ctr">
                        <a:lnSpc>
                          <a:spcPct val="115000"/>
                        </a:lnSpc>
                        <a:spcBef>
                          <a:spcPts val="600"/>
                        </a:spcBef>
                        <a:spcAft>
                          <a:spcPts val="600"/>
                        </a:spcAft>
                      </a:pPr>
                      <a:r>
                        <a:rPr lang="en-US" sz="14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209</a:t>
                      </a:r>
                      <a:endParaRPr lang="en-US" sz="1400" b="1">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r">
                        <a:lnSpc>
                          <a:spcPct val="115000"/>
                        </a:lnSpc>
                        <a:spcBef>
                          <a:spcPts val="600"/>
                        </a:spcBef>
                        <a:spcAft>
                          <a:spcPts val="600"/>
                        </a:spcAft>
                      </a:pPr>
                      <a:r>
                        <a:rPr lang="en-US"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$6,795,367 </a:t>
                      </a:r>
                      <a:endParaRPr lang="en-US" sz="140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r">
                        <a:lnSpc>
                          <a:spcPct val="115000"/>
                        </a:lnSpc>
                        <a:spcBef>
                          <a:spcPts val="600"/>
                        </a:spcBef>
                        <a:spcAft>
                          <a:spcPts val="600"/>
                        </a:spcAft>
                      </a:pPr>
                      <a:r>
                        <a:rPr lang="en-US" sz="14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$2,506,622 </a:t>
                      </a:r>
                      <a:endParaRPr lang="en-US" sz="1400" b="1">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r">
                        <a:lnSpc>
                          <a:spcPct val="115000"/>
                        </a:lnSpc>
                        <a:spcBef>
                          <a:spcPts val="600"/>
                        </a:spcBef>
                        <a:spcAft>
                          <a:spcPts val="600"/>
                        </a:spcAft>
                      </a:pPr>
                      <a:r>
                        <a:rPr lang="en-US" sz="14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$3,733,037 </a:t>
                      </a:r>
                      <a:endParaRPr lang="en-US" sz="1400" b="1">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r">
                        <a:lnSpc>
                          <a:spcPct val="115000"/>
                        </a:lnSpc>
                        <a:spcBef>
                          <a:spcPts val="600"/>
                        </a:spcBef>
                        <a:spcAft>
                          <a:spcPts val="600"/>
                        </a:spcAft>
                      </a:pPr>
                      <a:r>
                        <a:rPr lang="en-US"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$459,444 </a:t>
                      </a:r>
                      <a:endParaRPr lang="en-US" sz="140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r">
                        <a:lnSpc>
                          <a:spcPct val="115000"/>
                        </a:lnSpc>
                        <a:spcBef>
                          <a:spcPts val="600"/>
                        </a:spcBef>
                        <a:spcAft>
                          <a:spcPts val="600"/>
                        </a:spcAft>
                      </a:pPr>
                      <a:r>
                        <a:rPr lang="en-US"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$6,699,103 </a:t>
                      </a:r>
                      <a:endParaRPr lang="en-US" sz="140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extLst>
                  <a:ext uri="{0D108BD9-81ED-4DB2-BD59-A6C34878D82A}">
                    <a16:rowId xmlns:a16="http://schemas.microsoft.com/office/drawing/2014/main" val="1132637505"/>
                  </a:ext>
                </a:extLst>
              </a:tr>
              <a:tr h="321615">
                <a:tc>
                  <a:txBody>
                    <a:bodyPr/>
                    <a:lstStyle/>
                    <a:p>
                      <a:pPr marL="0" marR="0" algn="just">
                        <a:lnSpc>
                          <a:spcPct val="115000"/>
                        </a:lnSpc>
                        <a:spcBef>
                          <a:spcPts val="600"/>
                        </a:spcBef>
                        <a:spcAft>
                          <a:spcPts val="600"/>
                        </a:spcAft>
                      </a:pPr>
                      <a:r>
                        <a:rPr lang="en-US" sz="1400" b="1" i="1" dirty="0">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TANZANIA</a:t>
                      </a:r>
                      <a:endParaRPr lang="en-US" sz="1400"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tc>
                  <a:txBody>
                    <a:bodyPr/>
                    <a:lstStyle/>
                    <a:p>
                      <a:pPr marL="0" marR="0" algn="just">
                        <a:lnSpc>
                          <a:spcPct val="115000"/>
                        </a:lnSpc>
                        <a:spcBef>
                          <a:spcPts val="600"/>
                        </a:spcBef>
                        <a:spcAft>
                          <a:spcPts val="600"/>
                        </a:spcAft>
                      </a:pPr>
                      <a:r>
                        <a:rPr lang="en-US" sz="14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1997</a:t>
                      </a:r>
                      <a:endParaRPr lang="en-US" sz="1400" b="1">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tc>
                  <a:txBody>
                    <a:bodyPr/>
                    <a:lstStyle/>
                    <a:p>
                      <a:pPr marL="0" marR="0" algn="ctr">
                        <a:lnSpc>
                          <a:spcPct val="115000"/>
                        </a:lnSpc>
                        <a:spcBef>
                          <a:spcPts val="600"/>
                        </a:spcBef>
                        <a:spcAft>
                          <a:spcPts val="600"/>
                        </a:spcAft>
                      </a:pPr>
                      <a:r>
                        <a:rPr lang="en-US" sz="14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310</a:t>
                      </a:r>
                      <a:endParaRPr lang="en-US" sz="1400" b="1">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tc>
                  <a:txBody>
                    <a:bodyPr/>
                    <a:lstStyle/>
                    <a:p>
                      <a:pPr marL="0" marR="0" algn="r">
                        <a:lnSpc>
                          <a:spcPct val="115000"/>
                        </a:lnSpc>
                        <a:spcBef>
                          <a:spcPts val="600"/>
                        </a:spcBef>
                        <a:spcAft>
                          <a:spcPts val="600"/>
                        </a:spcAft>
                      </a:pPr>
                      <a:r>
                        <a:rPr lang="en-US" sz="14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$9,496,914 </a:t>
                      </a:r>
                      <a:endParaRPr lang="en-US" sz="1400" b="1">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tc>
                  <a:txBody>
                    <a:bodyPr/>
                    <a:lstStyle/>
                    <a:p>
                      <a:pPr marL="0" marR="0" algn="r">
                        <a:lnSpc>
                          <a:spcPct val="115000"/>
                        </a:lnSpc>
                        <a:spcBef>
                          <a:spcPts val="600"/>
                        </a:spcBef>
                        <a:spcAft>
                          <a:spcPts val="600"/>
                        </a:spcAft>
                      </a:pPr>
                      <a:r>
                        <a:rPr lang="en-US" sz="14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$3,344,793 </a:t>
                      </a:r>
                      <a:endParaRPr lang="en-US" sz="1400" b="1">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tc>
                  <a:txBody>
                    <a:bodyPr/>
                    <a:lstStyle/>
                    <a:p>
                      <a:pPr marL="0" marR="0" algn="r">
                        <a:lnSpc>
                          <a:spcPct val="115000"/>
                        </a:lnSpc>
                        <a:spcBef>
                          <a:spcPts val="600"/>
                        </a:spcBef>
                        <a:spcAft>
                          <a:spcPts val="600"/>
                        </a:spcAft>
                      </a:pPr>
                      <a:r>
                        <a:rPr lang="en-US" sz="14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$2,331,012 </a:t>
                      </a:r>
                      <a:endParaRPr lang="en-US" sz="1400" b="1">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tc>
                  <a:txBody>
                    <a:bodyPr/>
                    <a:lstStyle/>
                    <a:p>
                      <a:pPr marL="0" marR="0" algn="r">
                        <a:lnSpc>
                          <a:spcPct val="115000"/>
                        </a:lnSpc>
                        <a:spcBef>
                          <a:spcPts val="600"/>
                        </a:spcBef>
                        <a:spcAft>
                          <a:spcPts val="600"/>
                        </a:spcAft>
                      </a:pPr>
                      <a:r>
                        <a:rPr lang="en-US"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$1,355,121 </a:t>
                      </a:r>
                      <a:endParaRPr lang="en-US" sz="140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tc>
                  <a:txBody>
                    <a:bodyPr/>
                    <a:lstStyle/>
                    <a:p>
                      <a:pPr marL="0" marR="0" algn="r">
                        <a:lnSpc>
                          <a:spcPct val="115000"/>
                        </a:lnSpc>
                        <a:spcBef>
                          <a:spcPts val="600"/>
                        </a:spcBef>
                        <a:spcAft>
                          <a:spcPts val="600"/>
                        </a:spcAft>
                      </a:pPr>
                      <a:r>
                        <a:rPr lang="en-US"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$7,030,926 </a:t>
                      </a:r>
                      <a:endParaRPr lang="en-US" sz="140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solidFill>
                      <a:srgbClr val="DBE5F1"/>
                    </a:solidFill>
                  </a:tcPr>
                </a:tc>
                <a:extLst>
                  <a:ext uri="{0D108BD9-81ED-4DB2-BD59-A6C34878D82A}">
                    <a16:rowId xmlns:a16="http://schemas.microsoft.com/office/drawing/2014/main" val="4093448065"/>
                  </a:ext>
                </a:extLst>
              </a:tr>
            </a:tbl>
          </a:graphicData>
        </a:graphic>
      </p:graphicFrame>
      <p:sp>
        <p:nvSpPr>
          <p:cNvPr id="7" name="Title 1">
            <a:extLst>
              <a:ext uri="{FF2B5EF4-FFF2-40B4-BE49-F238E27FC236}">
                <a16:creationId xmlns:a16="http://schemas.microsoft.com/office/drawing/2014/main" id="{4EFFB627-A224-4698-B74C-BB85C8313990}"/>
              </a:ext>
            </a:extLst>
          </p:cNvPr>
          <p:cNvSpPr>
            <a:spLocks noGrp="1"/>
          </p:cNvSpPr>
          <p:nvPr>
            <p:ph type="title"/>
          </p:nvPr>
        </p:nvSpPr>
        <p:spPr>
          <a:xfrm>
            <a:off x="158620" y="76200"/>
            <a:ext cx="5257800" cy="1343353"/>
          </a:xfrm>
        </p:spPr>
        <p:txBody>
          <a:bodyPr>
            <a:normAutofit/>
          </a:bodyPr>
          <a:lstStyle/>
          <a:p>
            <a:r>
              <a:rPr lang="en-US" sz="4000" dirty="0"/>
              <a:t>REGIONAL FINANCIAL OVERVIEW </a:t>
            </a:r>
          </a:p>
        </p:txBody>
      </p:sp>
    </p:spTree>
    <p:extLst>
      <p:ext uri="{BB962C8B-B14F-4D97-AF65-F5344CB8AC3E}">
        <p14:creationId xmlns:p14="http://schemas.microsoft.com/office/powerpoint/2010/main" val="1030529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C07801F-6EF4-4D9E-A588-FC89E0A18AA3}"/>
              </a:ext>
            </a:extLst>
          </p:cNvPr>
          <p:cNvSpPr>
            <a:spLocks noGrp="1"/>
          </p:cNvSpPr>
          <p:nvPr>
            <p:ph sz="half" idx="1"/>
          </p:nvPr>
        </p:nvSpPr>
        <p:spPr/>
        <p:txBody>
          <a:bodyPr/>
          <a:lstStyle/>
          <a:p>
            <a:r>
              <a:rPr lang="en-US" dirty="0"/>
              <a:t>GEF-5 </a:t>
            </a:r>
          </a:p>
          <a:p>
            <a:pPr>
              <a:buFont typeface="Wingdings" panose="05000000000000000000" pitchFamily="2" charset="2"/>
              <a:buChar char="q"/>
            </a:pPr>
            <a:r>
              <a:rPr lang="en-US" dirty="0"/>
              <a:t> All Core and STAR resources committed (besides Djibouti) </a:t>
            </a:r>
          </a:p>
          <a:p>
            <a:pPr>
              <a:buFont typeface="Wingdings" panose="05000000000000000000" pitchFamily="2" charset="2"/>
              <a:buChar char="q"/>
            </a:pPr>
            <a:r>
              <a:rPr lang="en-US" dirty="0"/>
              <a:t>  STAR allocation to SGP </a:t>
            </a:r>
          </a:p>
          <a:p>
            <a:pPr lvl="1">
              <a:buFont typeface="Wingdings" panose="05000000000000000000" pitchFamily="2" charset="2"/>
              <a:buChar char="§"/>
            </a:pPr>
            <a:r>
              <a:rPr lang="en-US" dirty="0"/>
              <a:t>Ethiopia</a:t>
            </a:r>
          </a:p>
          <a:p>
            <a:pPr lvl="1">
              <a:buFont typeface="Wingdings" panose="05000000000000000000" pitchFamily="2" charset="2"/>
              <a:buChar char="§"/>
            </a:pPr>
            <a:r>
              <a:rPr lang="en-US" dirty="0"/>
              <a:t>Kenya</a:t>
            </a:r>
          </a:p>
          <a:p>
            <a:pPr lvl="1">
              <a:buFont typeface="Wingdings" panose="05000000000000000000" pitchFamily="2" charset="2"/>
              <a:buChar char="§"/>
            </a:pPr>
            <a:r>
              <a:rPr lang="en-US" dirty="0"/>
              <a:t>Madagascar</a:t>
            </a:r>
          </a:p>
          <a:p>
            <a:pPr lvl="1">
              <a:buFont typeface="Wingdings" panose="05000000000000000000" pitchFamily="2" charset="2"/>
              <a:buChar char="§"/>
            </a:pPr>
            <a:r>
              <a:rPr lang="en-US" dirty="0"/>
              <a:t>Mauritius</a:t>
            </a:r>
          </a:p>
          <a:p>
            <a:pPr lvl="1">
              <a:buFont typeface="Wingdings" panose="05000000000000000000" pitchFamily="2" charset="2"/>
              <a:buChar char="§"/>
            </a:pPr>
            <a:r>
              <a:rPr lang="en-US" dirty="0"/>
              <a:t>Tanzania</a:t>
            </a:r>
          </a:p>
          <a:p>
            <a:pPr lvl="1">
              <a:buFont typeface="Wingdings" panose="05000000000000000000" pitchFamily="2" charset="2"/>
              <a:buChar char="§"/>
            </a:pPr>
            <a:r>
              <a:rPr lang="en-US" dirty="0"/>
              <a:t>Uganda </a:t>
            </a:r>
          </a:p>
        </p:txBody>
      </p:sp>
      <p:sp>
        <p:nvSpPr>
          <p:cNvPr id="5" name="Content Placeholder 4">
            <a:extLst>
              <a:ext uri="{FF2B5EF4-FFF2-40B4-BE49-F238E27FC236}">
                <a16:creationId xmlns:a16="http://schemas.microsoft.com/office/drawing/2014/main" id="{2E20EF1C-2018-460D-881F-00CBCD3EA57D}"/>
              </a:ext>
            </a:extLst>
          </p:cNvPr>
          <p:cNvSpPr>
            <a:spLocks noGrp="1"/>
          </p:cNvSpPr>
          <p:nvPr>
            <p:ph sz="half" idx="2"/>
          </p:nvPr>
        </p:nvSpPr>
        <p:spPr/>
        <p:txBody>
          <a:bodyPr>
            <a:normAutofit fontScale="92500" lnSpcReduction="10000"/>
          </a:bodyPr>
          <a:lstStyle/>
          <a:p>
            <a:r>
              <a:rPr lang="en-US" dirty="0"/>
              <a:t>GEF-6 </a:t>
            </a:r>
          </a:p>
          <a:p>
            <a:pPr>
              <a:buFont typeface="Wingdings" panose="05000000000000000000" pitchFamily="2" charset="2"/>
              <a:buChar char="q"/>
            </a:pPr>
            <a:r>
              <a:rPr lang="en-US" dirty="0"/>
              <a:t>  Several countries have $50k-$200k remaining to commit for final round of call for proposals in first half of 2019.</a:t>
            </a:r>
          </a:p>
          <a:p>
            <a:pPr>
              <a:buFont typeface="Wingdings" panose="05000000000000000000" pitchFamily="2" charset="2"/>
              <a:buChar char="q"/>
            </a:pPr>
            <a:r>
              <a:rPr lang="en-US" dirty="0"/>
              <a:t>  All resources will be committed by end of 2019 and ready to roll out GEF-7 SGP. </a:t>
            </a:r>
          </a:p>
          <a:p>
            <a:r>
              <a:rPr lang="en-US" dirty="0"/>
              <a:t>STAR Allocation to SGP </a:t>
            </a:r>
          </a:p>
          <a:p>
            <a:pPr lvl="1">
              <a:buFont typeface="Wingdings" panose="05000000000000000000" pitchFamily="2" charset="2"/>
              <a:buChar char="§"/>
            </a:pPr>
            <a:r>
              <a:rPr lang="en-US" dirty="0"/>
              <a:t>Eritrea </a:t>
            </a:r>
          </a:p>
          <a:p>
            <a:pPr lvl="1">
              <a:buFont typeface="Wingdings" panose="05000000000000000000" pitchFamily="2" charset="2"/>
              <a:buChar char="§"/>
            </a:pPr>
            <a:r>
              <a:rPr lang="en-US" dirty="0"/>
              <a:t>Ethiopia</a:t>
            </a:r>
          </a:p>
          <a:p>
            <a:pPr lvl="1">
              <a:buFont typeface="Wingdings" panose="05000000000000000000" pitchFamily="2" charset="2"/>
              <a:buChar char="§"/>
            </a:pPr>
            <a:r>
              <a:rPr lang="en-US" dirty="0"/>
              <a:t>Kenya</a:t>
            </a:r>
          </a:p>
          <a:p>
            <a:pPr lvl="1">
              <a:buFont typeface="Wingdings" panose="05000000000000000000" pitchFamily="2" charset="2"/>
              <a:buChar char="§"/>
            </a:pPr>
            <a:r>
              <a:rPr lang="en-US" dirty="0"/>
              <a:t>Madagascar</a:t>
            </a:r>
          </a:p>
          <a:p>
            <a:pPr lvl="1">
              <a:buFont typeface="Wingdings" panose="05000000000000000000" pitchFamily="2" charset="2"/>
              <a:buChar char="§"/>
            </a:pPr>
            <a:r>
              <a:rPr lang="en-US" dirty="0"/>
              <a:t>Tanzania</a:t>
            </a:r>
          </a:p>
          <a:p>
            <a:pPr lvl="1">
              <a:buFont typeface="Wingdings" panose="05000000000000000000" pitchFamily="2" charset="2"/>
              <a:buChar char="§"/>
            </a:pPr>
            <a:r>
              <a:rPr lang="en-US" dirty="0"/>
              <a:t>Uganda</a:t>
            </a:r>
          </a:p>
          <a:p>
            <a:endParaRPr lang="en-US" dirty="0"/>
          </a:p>
        </p:txBody>
      </p:sp>
      <p:sp>
        <p:nvSpPr>
          <p:cNvPr id="2" name="Title 1">
            <a:extLst>
              <a:ext uri="{FF2B5EF4-FFF2-40B4-BE49-F238E27FC236}">
                <a16:creationId xmlns:a16="http://schemas.microsoft.com/office/drawing/2014/main" id="{CDDA695D-324F-4FC0-B11D-7ECF4E2506AA}"/>
              </a:ext>
            </a:extLst>
          </p:cNvPr>
          <p:cNvSpPr>
            <a:spLocks noGrp="1"/>
          </p:cNvSpPr>
          <p:nvPr>
            <p:ph type="title"/>
          </p:nvPr>
        </p:nvSpPr>
        <p:spPr/>
        <p:txBody>
          <a:bodyPr>
            <a:normAutofit/>
          </a:bodyPr>
          <a:lstStyle/>
          <a:p>
            <a:r>
              <a:rPr lang="en-US" dirty="0"/>
              <a:t>GEF-5 and GEF-6 Resource Status</a:t>
            </a:r>
          </a:p>
        </p:txBody>
      </p:sp>
    </p:spTree>
    <p:extLst>
      <p:ext uri="{BB962C8B-B14F-4D97-AF65-F5344CB8AC3E}">
        <p14:creationId xmlns:p14="http://schemas.microsoft.com/office/powerpoint/2010/main" val="27759091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5257800" cy="1343353"/>
          </a:xfrm>
        </p:spPr>
        <p:txBody>
          <a:bodyPr>
            <a:normAutofit/>
          </a:bodyPr>
          <a:lstStyle/>
          <a:p>
            <a:r>
              <a:rPr lang="en-US" sz="4400" dirty="0"/>
              <a:t>Overview</a:t>
            </a:r>
          </a:p>
        </p:txBody>
      </p:sp>
      <p:sp>
        <p:nvSpPr>
          <p:cNvPr id="4" name="Slide Number Placeholder 3"/>
          <p:cNvSpPr>
            <a:spLocks noGrp="1"/>
          </p:cNvSpPr>
          <p:nvPr>
            <p:ph type="sldNum" sz="quarter" idx="12"/>
          </p:nvPr>
        </p:nvSpPr>
        <p:spPr/>
        <p:txBody>
          <a:bodyPr/>
          <a:lstStyle/>
          <a:p>
            <a:fld id="{DE96379D-6DBA-45A3-B8BF-0EFED787705F}" type="slidenum">
              <a:rPr lang="en-US" smtClean="0"/>
              <a:pPr/>
              <a:t>3</a:t>
            </a:fld>
            <a:endParaRPr lang="en-US"/>
          </a:p>
        </p:txBody>
      </p:sp>
      <p:sp>
        <p:nvSpPr>
          <p:cNvPr id="5" name="Rectangle 4"/>
          <p:cNvSpPr/>
          <p:nvPr/>
        </p:nvSpPr>
        <p:spPr>
          <a:xfrm>
            <a:off x="567592" y="1270426"/>
            <a:ext cx="4312596" cy="3416320"/>
          </a:xfrm>
          <a:prstGeom prst="rect">
            <a:avLst/>
          </a:prstGeom>
        </p:spPr>
        <p:txBody>
          <a:bodyPr wrap="square">
            <a:spAutoFit/>
          </a:bodyPr>
          <a:lstStyle/>
          <a:p>
            <a:pPr marL="457200" indent="-457200">
              <a:buFont typeface="Arial" panose="020B0604020202020204" pitchFamily="34" charset="0"/>
              <a:buChar char="•"/>
            </a:pPr>
            <a:endParaRPr lang="en-US" altLang="en-US" sz="2800" dirty="0">
              <a:latin typeface="+mj-lt"/>
            </a:endParaRPr>
          </a:p>
          <a:p>
            <a:pPr marL="457200" indent="-457200">
              <a:buFont typeface="Arial" panose="020B0604020202020204" pitchFamily="34" charset="0"/>
              <a:buChar char="•"/>
            </a:pPr>
            <a:r>
              <a:rPr lang="en-US" altLang="en-US" sz="2000" dirty="0">
                <a:latin typeface="+mj-lt"/>
              </a:rPr>
              <a:t>Local solutions to global environmental problems</a:t>
            </a:r>
          </a:p>
          <a:p>
            <a:pPr marL="457200" indent="-457200">
              <a:buFont typeface="Arial" panose="020B0604020202020204" pitchFamily="34" charset="0"/>
              <a:buChar char="•"/>
            </a:pPr>
            <a:endParaRPr lang="en-US" altLang="en-US" sz="2000" dirty="0">
              <a:latin typeface="+mj-lt"/>
            </a:endParaRPr>
          </a:p>
          <a:p>
            <a:pPr marL="457200" indent="-457200">
              <a:buFont typeface="Arial" panose="020B0604020202020204" pitchFamily="34" charset="0"/>
              <a:buChar char="•"/>
            </a:pPr>
            <a:r>
              <a:rPr lang="en-US" altLang="en-US" sz="2000" dirty="0">
                <a:latin typeface="+mj-lt"/>
              </a:rPr>
              <a:t>Supports community-based initiatives and actions</a:t>
            </a:r>
          </a:p>
          <a:p>
            <a:pPr marL="457200" indent="-457200">
              <a:buFont typeface="Arial" panose="020B0604020202020204" pitchFamily="34" charset="0"/>
              <a:buChar char="•"/>
            </a:pPr>
            <a:endParaRPr lang="en-US" altLang="en-US" sz="2000" dirty="0">
              <a:latin typeface="+mj-lt"/>
            </a:endParaRPr>
          </a:p>
          <a:p>
            <a:pPr marL="457200" lvl="0" indent="-457200">
              <a:buFont typeface="Arial" panose="020B0604020202020204" pitchFamily="34" charset="0"/>
              <a:buChar char="•"/>
            </a:pPr>
            <a:r>
              <a:rPr lang="en-US" altLang="en-US" sz="2000" dirty="0">
                <a:solidFill>
                  <a:srgbClr val="000000"/>
                </a:solidFill>
                <a:latin typeface="Calibri Light" panose="020F0302020204030204"/>
              </a:rPr>
              <a:t>Since 1992, GEF Corporate Program, implemented by UNDP</a:t>
            </a:r>
          </a:p>
          <a:p>
            <a:pPr marL="457200" indent="-457200">
              <a:buFont typeface="Arial" panose="020B0604020202020204" pitchFamily="34" charset="0"/>
              <a:buChar char="•"/>
            </a:pPr>
            <a:endParaRPr lang="en-US" altLang="en-US" sz="2800" dirty="0">
              <a:latin typeface="+mj-lt"/>
            </a:endParaRPr>
          </a:p>
        </p:txBody>
      </p:sp>
      <p:pic>
        <p:nvPicPr>
          <p:cNvPr id="12" name="Content Placeholder 3">
            <a:extLst>
              <a:ext uri="{FF2B5EF4-FFF2-40B4-BE49-F238E27FC236}">
                <a16:creationId xmlns:a16="http://schemas.microsoft.com/office/drawing/2014/main" id="{EF1FB721-1627-4556-B58D-098C0E9B7BE0}"/>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756328" y="4350501"/>
            <a:ext cx="7773988" cy="2202699"/>
          </a:xfrm>
          <a:prstGeom prst="rect">
            <a:avLst/>
          </a:prstGeom>
        </p:spPr>
      </p:pic>
      <p:pic>
        <p:nvPicPr>
          <p:cNvPr id="6" name="Picture 5">
            <a:extLst>
              <a:ext uri="{FF2B5EF4-FFF2-40B4-BE49-F238E27FC236}">
                <a16:creationId xmlns:a16="http://schemas.microsoft.com/office/drawing/2014/main" id="{D0E71FC4-5429-4821-9410-D4974878EE1C}"/>
              </a:ext>
            </a:extLst>
          </p:cNvPr>
          <p:cNvPicPr>
            <a:picLocks noChangeAspect="1"/>
          </p:cNvPicPr>
          <p:nvPr/>
        </p:nvPicPr>
        <p:blipFill>
          <a:blip r:embed="rId3"/>
          <a:stretch>
            <a:fillRect/>
          </a:stretch>
        </p:blipFill>
        <p:spPr>
          <a:xfrm>
            <a:off x="5038259" y="1338429"/>
            <a:ext cx="3492057" cy="3353633"/>
          </a:xfrm>
          <a:prstGeom prst="rect">
            <a:avLst/>
          </a:prstGeom>
        </p:spPr>
      </p:pic>
    </p:spTree>
    <p:extLst>
      <p:ext uri="{BB962C8B-B14F-4D97-AF65-F5344CB8AC3E}">
        <p14:creationId xmlns:p14="http://schemas.microsoft.com/office/powerpoint/2010/main" val="20706914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B619E62-9AEB-4061-8551-D5559BCDB6B3}"/>
              </a:ext>
            </a:extLst>
          </p:cNvPr>
          <p:cNvSpPr>
            <a:spLocks noGrp="1"/>
          </p:cNvSpPr>
          <p:nvPr>
            <p:ph type="title"/>
          </p:nvPr>
        </p:nvSpPr>
        <p:spPr/>
        <p:txBody>
          <a:bodyPr/>
          <a:lstStyle/>
          <a:p>
            <a:r>
              <a:rPr lang="en-US" dirty="0"/>
              <a:t>Country Status</a:t>
            </a:r>
          </a:p>
        </p:txBody>
      </p:sp>
    </p:spTree>
    <p:extLst>
      <p:ext uri="{BB962C8B-B14F-4D97-AF65-F5344CB8AC3E}">
        <p14:creationId xmlns:p14="http://schemas.microsoft.com/office/powerpoint/2010/main" val="39933723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EFFB627-A224-4698-B74C-BB85C8313990}"/>
              </a:ext>
            </a:extLst>
          </p:cNvPr>
          <p:cNvSpPr>
            <a:spLocks noGrp="1"/>
          </p:cNvSpPr>
          <p:nvPr>
            <p:ph type="title"/>
          </p:nvPr>
        </p:nvSpPr>
        <p:spPr>
          <a:xfrm>
            <a:off x="158620" y="76200"/>
            <a:ext cx="6089780" cy="1343353"/>
          </a:xfrm>
        </p:spPr>
        <p:txBody>
          <a:bodyPr>
            <a:normAutofit/>
          </a:bodyPr>
          <a:lstStyle/>
          <a:p>
            <a:r>
              <a:rPr lang="en-US" sz="4000" dirty="0"/>
              <a:t>COMOROS</a:t>
            </a:r>
          </a:p>
        </p:txBody>
      </p:sp>
      <p:sp>
        <p:nvSpPr>
          <p:cNvPr id="14" name="Rectangle 10">
            <a:extLst>
              <a:ext uri="{FF2B5EF4-FFF2-40B4-BE49-F238E27FC236}">
                <a16:creationId xmlns:a16="http://schemas.microsoft.com/office/drawing/2014/main" id="{A132A7D4-67BB-4C53-9588-57CF23DF5469}"/>
              </a:ext>
            </a:extLst>
          </p:cNvPr>
          <p:cNvSpPr>
            <a:spLocks noChangeArrowheads="1"/>
          </p:cNvSpPr>
          <p:nvPr/>
        </p:nvSpPr>
        <p:spPr bwMode="auto">
          <a:xfrm>
            <a:off x="4681537" y="3224540"/>
            <a:ext cx="223138" cy="55814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65067" numCol="1" anchor="ctr" anchorCtr="0" compatLnSpc="1">
            <a:prstTxWarp prst="textNoShape">
              <a:avLst/>
            </a:prstTxWarp>
            <a:spAutoFit/>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3C3633"/>
                </a:solidFill>
                <a:effectLst/>
                <a:latin typeface="latoregular"/>
              </a:rPr>
              <a: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5" name="Rectangle 11">
            <a:extLst>
              <a:ext uri="{FF2B5EF4-FFF2-40B4-BE49-F238E27FC236}">
                <a16:creationId xmlns:a16="http://schemas.microsoft.com/office/drawing/2014/main" id="{82AEBB8B-3CEE-4E8F-8B94-F76AA42D8FA2}"/>
              </a:ext>
            </a:extLst>
          </p:cNvPr>
          <p:cNvSpPr>
            <a:spLocks noChangeArrowheads="1"/>
          </p:cNvSpPr>
          <p:nvPr/>
        </p:nvSpPr>
        <p:spPr bwMode="auto">
          <a:xfrm>
            <a:off x="4681537" y="3363039"/>
            <a:ext cx="223138" cy="28114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65067" numCol="1" anchor="ctr" anchorCtr="0" compatLnSpc="1">
            <a:prstTxWarp prst="textNoShape">
              <a:avLst/>
            </a:prstTxWarp>
            <a:spAutoFit/>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3C3633"/>
                </a:solidFill>
                <a:effectLst/>
                <a:latin typeface="latoregular"/>
              </a:rPr>
              <a:t> </a:t>
            </a:r>
            <a:endParaRPr kumimoji="0" lang="en-US" altLang="en-US" sz="15000" b="0" i="0" u="none" strike="noStrike" cap="none" normalizeH="0" baseline="0" dirty="0">
              <a:ln>
                <a:noFill/>
              </a:ln>
              <a:solidFill>
                <a:srgbClr val="3C3633"/>
              </a:solidFill>
              <a:effectLst/>
              <a:latin typeface="latoregular"/>
            </a:endParaRPr>
          </a:p>
        </p:txBody>
      </p:sp>
      <p:graphicFrame>
        <p:nvGraphicFramePr>
          <p:cNvPr id="16" name="Table 15">
            <a:extLst>
              <a:ext uri="{FF2B5EF4-FFF2-40B4-BE49-F238E27FC236}">
                <a16:creationId xmlns:a16="http://schemas.microsoft.com/office/drawing/2014/main" id="{2CC5C19F-60BE-4ACD-89C6-0045200D8958}"/>
              </a:ext>
            </a:extLst>
          </p:cNvPr>
          <p:cNvGraphicFramePr>
            <a:graphicFrameLocks noGrp="1"/>
          </p:cNvGraphicFramePr>
          <p:nvPr>
            <p:extLst/>
          </p:nvPr>
        </p:nvGraphicFramePr>
        <p:xfrm>
          <a:off x="228601" y="1295400"/>
          <a:ext cx="8686797" cy="1219443"/>
        </p:xfrm>
        <a:graphic>
          <a:graphicData uri="http://schemas.openxmlformats.org/drawingml/2006/table">
            <a:tbl>
              <a:tblPr bandRow="1"/>
              <a:tblGrid>
                <a:gridCol w="1240971">
                  <a:extLst>
                    <a:ext uri="{9D8B030D-6E8A-4147-A177-3AD203B41FA5}">
                      <a16:colId xmlns:a16="http://schemas.microsoft.com/office/drawing/2014/main" val="2390471623"/>
                    </a:ext>
                  </a:extLst>
                </a:gridCol>
                <a:gridCol w="1027011">
                  <a:extLst>
                    <a:ext uri="{9D8B030D-6E8A-4147-A177-3AD203B41FA5}">
                      <a16:colId xmlns:a16="http://schemas.microsoft.com/office/drawing/2014/main" val="2219179063"/>
                    </a:ext>
                  </a:extLst>
                </a:gridCol>
                <a:gridCol w="1454931">
                  <a:extLst>
                    <a:ext uri="{9D8B030D-6E8A-4147-A177-3AD203B41FA5}">
                      <a16:colId xmlns:a16="http://schemas.microsoft.com/office/drawing/2014/main" val="1563711173"/>
                    </a:ext>
                  </a:extLst>
                </a:gridCol>
                <a:gridCol w="1240971">
                  <a:extLst>
                    <a:ext uri="{9D8B030D-6E8A-4147-A177-3AD203B41FA5}">
                      <a16:colId xmlns:a16="http://schemas.microsoft.com/office/drawing/2014/main" val="417088480"/>
                    </a:ext>
                  </a:extLst>
                </a:gridCol>
                <a:gridCol w="1240971">
                  <a:extLst>
                    <a:ext uri="{9D8B030D-6E8A-4147-A177-3AD203B41FA5}">
                      <a16:colId xmlns:a16="http://schemas.microsoft.com/office/drawing/2014/main" val="82546907"/>
                    </a:ext>
                  </a:extLst>
                </a:gridCol>
                <a:gridCol w="1240971">
                  <a:extLst>
                    <a:ext uri="{9D8B030D-6E8A-4147-A177-3AD203B41FA5}">
                      <a16:colId xmlns:a16="http://schemas.microsoft.com/office/drawing/2014/main" val="1160309650"/>
                    </a:ext>
                  </a:extLst>
                </a:gridCol>
                <a:gridCol w="1240971">
                  <a:extLst>
                    <a:ext uri="{9D8B030D-6E8A-4147-A177-3AD203B41FA5}">
                      <a16:colId xmlns:a16="http://schemas.microsoft.com/office/drawing/2014/main" val="1798586755"/>
                    </a:ext>
                  </a:extLst>
                </a:gridCol>
              </a:tblGrid>
              <a:tr h="308659">
                <a:tc rowSpan="2">
                  <a:txBody>
                    <a:bodyPr/>
                    <a:lstStyle/>
                    <a:p>
                      <a:pPr marL="0" marR="0" algn="just">
                        <a:lnSpc>
                          <a:spcPct val="115000"/>
                        </a:lnSpc>
                        <a:spcBef>
                          <a:spcPts val="600"/>
                        </a:spcBef>
                        <a:spcAft>
                          <a:spcPts val="600"/>
                        </a:spcAft>
                      </a:pPr>
                      <a:r>
                        <a:rPr lang="en-US" sz="1050" b="1" i="1" dirty="0">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Year started (*)</a:t>
                      </a:r>
                      <a:endParaRPr lang="en-US" sz="1050"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gridSpan="2">
                  <a:txBody>
                    <a:bodyPr/>
                    <a:lstStyle/>
                    <a:p>
                      <a:pPr marL="0" marR="0" algn="just">
                        <a:lnSpc>
                          <a:spcPct val="115000"/>
                        </a:lnSpc>
                        <a:spcBef>
                          <a:spcPts val="600"/>
                        </a:spcBef>
                        <a:spcAft>
                          <a:spcPts val="600"/>
                        </a:spcAft>
                      </a:pPr>
                      <a:r>
                        <a:rPr lang="en-US" sz="1050" b="1" i="1">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GEF SGP Funding </a:t>
                      </a:r>
                      <a:endParaRPr lang="en-US" sz="105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hMerge="1">
                  <a:txBody>
                    <a:bodyPr/>
                    <a:lstStyle/>
                    <a:p>
                      <a:endParaRPr lang="en-US"/>
                    </a:p>
                  </a:txBody>
                  <a:tcPr/>
                </a:tc>
                <a:tc gridSpan="4">
                  <a:txBody>
                    <a:bodyPr/>
                    <a:lstStyle/>
                    <a:p>
                      <a:pPr marL="0" marR="0" algn="just">
                        <a:lnSpc>
                          <a:spcPct val="115000"/>
                        </a:lnSpc>
                        <a:spcBef>
                          <a:spcPts val="600"/>
                        </a:spcBef>
                        <a:spcAft>
                          <a:spcPts val="600"/>
                        </a:spcAft>
                      </a:pPr>
                      <a:r>
                        <a:rPr lang="en-US" sz="1050" b="1" i="1">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 Co-financing (**) </a:t>
                      </a:r>
                      <a:endParaRPr lang="en-US" sz="105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72555168"/>
                  </a:ext>
                </a:extLst>
              </a:tr>
              <a:tr h="542747">
                <a:tc vMerge="1">
                  <a:txBody>
                    <a:bodyPr/>
                    <a:lstStyle/>
                    <a:p>
                      <a:endParaRPr lang="en-US"/>
                    </a:p>
                  </a:txBody>
                  <a:tcPr/>
                </a:tc>
                <a:tc>
                  <a:txBody>
                    <a:bodyPr/>
                    <a:lstStyle/>
                    <a:p>
                      <a:pPr marL="0" marR="0" algn="just">
                        <a:lnSpc>
                          <a:spcPct val="115000"/>
                        </a:lnSpc>
                        <a:spcBef>
                          <a:spcPts val="600"/>
                        </a:spcBef>
                        <a:spcAft>
                          <a:spcPts val="600"/>
                        </a:spcAft>
                      </a:pPr>
                      <a:r>
                        <a:rPr lang="en-US" sz="1050" b="1" i="1" dirty="0">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Number of Projects</a:t>
                      </a:r>
                      <a:endParaRPr lang="en-US" sz="1050"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just">
                        <a:lnSpc>
                          <a:spcPct val="115000"/>
                        </a:lnSpc>
                        <a:spcBef>
                          <a:spcPts val="600"/>
                        </a:spcBef>
                        <a:spcAft>
                          <a:spcPts val="600"/>
                        </a:spcAft>
                      </a:pPr>
                      <a:r>
                        <a:rPr lang="en-US" sz="1050" b="1" i="1">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 GEF Grant Amount Committed </a:t>
                      </a:r>
                      <a:endParaRPr lang="en-US" sz="105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just">
                        <a:lnSpc>
                          <a:spcPct val="115000"/>
                        </a:lnSpc>
                        <a:spcBef>
                          <a:spcPts val="600"/>
                        </a:spcBef>
                        <a:spcAft>
                          <a:spcPts val="600"/>
                        </a:spcAft>
                      </a:pPr>
                      <a:r>
                        <a:rPr lang="en-US" sz="1050" b="1" i="1">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 Project level Co-financing in Cash </a:t>
                      </a:r>
                      <a:endParaRPr lang="en-US" sz="105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just">
                        <a:lnSpc>
                          <a:spcPct val="115000"/>
                        </a:lnSpc>
                        <a:spcBef>
                          <a:spcPts val="600"/>
                        </a:spcBef>
                        <a:spcAft>
                          <a:spcPts val="600"/>
                        </a:spcAft>
                      </a:pPr>
                      <a:r>
                        <a:rPr lang="en-US" sz="1050" b="1" i="1" dirty="0">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 Project level Co-financing in Kind </a:t>
                      </a:r>
                      <a:endParaRPr lang="en-US" sz="1050"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just">
                        <a:lnSpc>
                          <a:spcPct val="115000"/>
                        </a:lnSpc>
                        <a:spcBef>
                          <a:spcPts val="600"/>
                        </a:spcBef>
                        <a:spcAft>
                          <a:spcPts val="600"/>
                        </a:spcAft>
                      </a:pPr>
                      <a:r>
                        <a:rPr lang="en-US" sz="1050" b="1" i="1" dirty="0">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  Non-GEF Grant Amount Committed </a:t>
                      </a:r>
                      <a:endParaRPr lang="en-US" sz="1050"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just">
                        <a:lnSpc>
                          <a:spcPct val="115000"/>
                        </a:lnSpc>
                        <a:spcBef>
                          <a:spcPts val="600"/>
                        </a:spcBef>
                        <a:spcAft>
                          <a:spcPts val="600"/>
                        </a:spcAft>
                      </a:pPr>
                      <a:r>
                        <a:rPr lang="en-US" sz="1050" b="1" i="1" dirty="0">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 Total Co-financing </a:t>
                      </a:r>
                      <a:endParaRPr lang="en-US" sz="1050"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extLst>
                  <a:ext uri="{0D108BD9-81ED-4DB2-BD59-A6C34878D82A}">
                    <a16:rowId xmlns:a16="http://schemas.microsoft.com/office/drawing/2014/main" val="3090793730"/>
                  </a:ext>
                </a:extLst>
              </a:tr>
              <a:tr h="368037">
                <a:tc>
                  <a:txBody>
                    <a:bodyPr/>
                    <a:lstStyle/>
                    <a:p>
                      <a:pPr marL="0" marR="0" algn="just">
                        <a:lnSpc>
                          <a:spcPct val="115000"/>
                        </a:lnSpc>
                        <a:spcBef>
                          <a:spcPts val="600"/>
                        </a:spcBef>
                        <a:spcAft>
                          <a:spcPts val="600"/>
                        </a:spcAft>
                      </a:pPr>
                      <a:r>
                        <a:rPr lang="en-US" sz="105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2007</a:t>
                      </a:r>
                      <a:endParaRPr lang="en-US" sz="105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noFill/>
                  </a:tcPr>
                </a:tc>
                <a:tc>
                  <a:txBody>
                    <a:bodyPr/>
                    <a:lstStyle/>
                    <a:p>
                      <a:pPr marL="0" marR="0" algn="ctr">
                        <a:lnSpc>
                          <a:spcPct val="115000"/>
                        </a:lnSpc>
                        <a:spcBef>
                          <a:spcPts val="600"/>
                        </a:spcBef>
                        <a:spcAft>
                          <a:spcPts val="600"/>
                        </a:spcAft>
                      </a:pPr>
                      <a:r>
                        <a:rPr lang="en-US" sz="105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68</a:t>
                      </a:r>
                      <a:endParaRPr lang="en-US" sz="105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noFill/>
                  </a:tcPr>
                </a:tc>
                <a:tc>
                  <a:txBody>
                    <a:bodyPr/>
                    <a:lstStyle/>
                    <a:p>
                      <a:pPr marL="0" marR="0" algn="r">
                        <a:lnSpc>
                          <a:spcPct val="115000"/>
                        </a:lnSpc>
                        <a:spcBef>
                          <a:spcPts val="600"/>
                        </a:spcBef>
                        <a:spcAft>
                          <a:spcPts val="600"/>
                        </a:spcAft>
                      </a:pPr>
                      <a:r>
                        <a:rPr lang="en-US" sz="105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$2,720,307 </a:t>
                      </a:r>
                      <a:endParaRPr lang="en-US" sz="105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noFill/>
                  </a:tcPr>
                </a:tc>
                <a:tc>
                  <a:txBody>
                    <a:bodyPr/>
                    <a:lstStyle/>
                    <a:p>
                      <a:pPr marL="0" marR="0" algn="r">
                        <a:lnSpc>
                          <a:spcPct val="115000"/>
                        </a:lnSpc>
                        <a:spcBef>
                          <a:spcPts val="600"/>
                        </a:spcBef>
                        <a:spcAft>
                          <a:spcPts val="600"/>
                        </a:spcAft>
                      </a:pPr>
                      <a:r>
                        <a:rPr lang="en-US" sz="105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$909,975 </a:t>
                      </a:r>
                      <a:endParaRPr lang="en-US" sz="105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noFill/>
                  </a:tcPr>
                </a:tc>
                <a:tc>
                  <a:txBody>
                    <a:bodyPr/>
                    <a:lstStyle/>
                    <a:p>
                      <a:pPr marL="0" marR="0" algn="r">
                        <a:lnSpc>
                          <a:spcPct val="115000"/>
                        </a:lnSpc>
                        <a:spcBef>
                          <a:spcPts val="600"/>
                        </a:spcBef>
                        <a:spcAft>
                          <a:spcPts val="600"/>
                        </a:spcAft>
                      </a:pPr>
                      <a:r>
                        <a:rPr lang="en-US" sz="105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$930,632 </a:t>
                      </a:r>
                      <a:endParaRPr lang="en-US" sz="105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noFill/>
                  </a:tcPr>
                </a:tc>
                <a:tc>
                  <a:txBody>
                    <a:bodyPr/>
                    <a:lstStyle/>
                    <a:p>
                      <a:pPr marL="0" marR="0" algn="r">
                        <a:lnSpc>
                          <a:spcPct val="115000"/>
                        </a:lnSpc>
                        <a:spcBef>
                          <a:spcPts val="600"/>
                        </a:spcBef>
                        <a:spcAft>
                          <a:spcPts val="600"/>
                        </a:spcAft>
                      </a:pPr>
                      <a:r>
                        <a:rPr lang="en-US" sz="105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$120,000 </a:t>
                      </a:r>
                      <a:endParaRPr lang="en-US" sz="105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noFill/>
                  </a:tcPr>
                </a:tc>
                <a:tc>
                  <a:txBody>
                    <a:bodyPr/>
                    <a:lstStyle/>
                    <a:p>
                      <a:pPr marL="0" marR="0" algn="r">
                        <a:lnSpc>
                          <a:spcPct val="115000"/>
                        </a:lnSpc>
                        <a:spcBef>
                          <a:spcPts val="600"/>
                        </a:spcBef>
                        <a:spcAft>
                          <a:spcPts val="600"/>
                        </a:spcAft>
                      </a:pPr>
                      <a:r>
                        <a:rPr lang="en-US" sz="105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$1,960,607 </a:t>
                      </a:r>
                      <a:endParaRPr lang="en-US" sz="105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noFill/>
                  </a:tcPr>
                </a:tc>
                <a:extLst>
                  <a:ext uri="{0D108BD9-81ED-4DB2-BD59-A6C34878D82A}">
                    <a16:rowId xmlns:a16="http://schemas.microsoft.com/office/drawing/2014/main" val="1453411411"/>
                  </a:ext>
                </a:extLst>
              </a:tr>
            </a:tbl>
          </a:graphicData>
        </a:graphic>
      </p:graphicFrame>
      <p:sp>
        <p:nvSpPr>
          <p:cNvPr id="17" name="Rectangle 16">
            <a:extLst>
              <a:ext uri="{FF2B5EF4-FFF2-40B4-BE49-F238E27FC236}">
                <a16:creationId xmlns:a16="http://schemas.microsoft.com/office/drawing/2014/main" id="{D5AD76CC-5685-44AE-8677-CB8508BA9B61}"/>
              </a:ext>
            </a:extLst>
          </p:cNvPr>
          <p:cNvSpPr/>
          <p:nvPr/>
        </p:nvSpPr>
        <p:spPr>
          <a:xfrm>
            <a:off x="228600" y="2638753"/>
            <a:ext cx="8686797" cy="4031873"/>
          </a:xfrm>
          <a:prstGeom prst="rect">
            <a:avLst/>
          </a:prstGeom>
        </p:spPr>
        <p:txBody>
          <a:bodyPr wrap="square">
            <a:spAutoFit/>
          </a:bodyPr>
          <a:lstStyle/>
          <a:p>
            <a:r>
              <a:rPr lang="en-US" sz="1400" b="1" dirty="0"/>
              <a:t>EXAMPLE</a:t>
            </a:r>
            <a:r>
              <a:rPr lang="en-US" sz="1400" dirty="0"/>
              <a:t>: Comoros one of the participating countries in Small Island Developing States </a:t>
            </a:r>
            <a:r>
              <a:rPr lang="en-US" sz="1400" dirty="0">
                <a:solidFill>
                  <a:srgbClr val="FF0000"/>
                </a:solidFill>
              </a:rPr>
              <a:t>Community-Based Adaptation Programme (SIDS CBA). </a:t>
            </a:r>
          </a:p>
          <a:p>
            <a:endParaRPr lang="en-US" sz="1400" dirty="0"/>
          </a:p>
          <a:p>
            <a:r>
              <a:rPr lang="en-US" sz="1400" dirty="0"/>
              <a:t>Goal: To improve the </a:t>
            </a:r>
            <a:r>
              <a:rPr lang="en-US" sz="1400" dirty="0">
                <a:solidFill>
                  <a:srgbClr val="FF0000"/>
                </a:solidFill>
              </a:rPr>
              <a:t>adaptive capacity of communities </a:t>
            </a:r>
            <a:r>
              <a:rPr lang="en-US" sz="1400" dirty="0"/>
              <a:t>and reduce their </a:t>
            </a:r>
            <a:r>
              <a:rPr lang="en-US" sz="1400" dirty="0">
                <a:solidFill>
                  <a:srgbClr val="FF0000"/>
                </a:solidFill>
              </a:rPr>
              <a:t>vulnerability to the impacts of climate change and its variability.</a:t>
            </a:r>
            <a:r>
              <a:rPr lang="en-US" sz="1400" dirty="0"/>
              <a:t>  The goals of the CBA programme are three-fold:</a:t>
            </a:r>
          </a:p>
          <a:p>
            <a:r>
              <a:rPr lang="en-US" sz="1400" dirty="0"/>
              <a:t> </a:t>
            </a:r>
          </a:p>
          <a:p>
            <a:pPr marL="285750" lvl="0" indent="-285750">
              <a:buFont typeface="Arial" panose="020B0604020202020204" pitchFamily="34" charset="0"/>
              <a:buChar char="•"/>
            </a:pPr>
            <a:r>
              <a:rPr lang="en-US" sz="1400" dirty="0"/>
              <a:t>To reduce the vulnerability and improve the adaptive capacity of local communities to the adverse effects of climate change and its variability;</a:t>
            </a:r>
          </a:p>
          <a:p>
            <a:pPr lvl="0"/>
            <a:endParaRPr lang="en-US" sz="1400" dirty="0"/>
          </a:p>
          <a:p>
            <a:pPr marL="285750" lvl="0" indent="-285750">
              <a:buFont typeface="Arial" panose="020B0604020202020204" pitchFamily="34" charset="0"/>
              <a:buChar char="•"/>
            </a:pPr>
            <a:r>
              <a:rPr lang="en-US" sz="1400" dirty="0"/>
              <a:t>Provide countries with concrete ground-level experience with local climate change adaptation; </a:t>
            </a:r>
          </a:p>
          <a:p>
            <a:pPr lvl="0"/>
            <a:endParaRPr lang="en-US" sz="1400" dirty="0"/>
          </a:p>
          <a:p>
            <a:pPr marL="285750" lvl="0" indent="-285750">
              <a:buFont typeface="Arial" panose="020B0604020202020204" pitchFamily="34" charset="0"/>
              <a:buChar char="•"/>
            </a:pPr>
            <a:r>
              <a:rPr lang="en-US" sz="1400" dirty="0"/>
              <a:t>Provide clear policy lessons and mainstream CBA within national processes and upscale practices across scales.</a:t>
            </a:r>
          </a:p>
          <a:p>
            <a:pPr marL="285750" lvl="0" indent="-285750">
              <a:buFont typeface="Arial" panose="020B0604020202020204" pitchFamily="34" charset="0"/>
              <a:buChar char="•"/>
            </a:pPr>
            <a:endParaRPr lang="en-US" sz="1400" dirty="0"/>
          </a:p>
          <a:p>
            <a:pPr marL="285750" lvl="0" indent="-285750">
              <a:buFont typeface="Arial" panose="020B0604020202020204" pitchFamily="34" charset="0"/>
              <a:buChar char="•"/>
            </a:pPr>
            <a:r>
              <a:rPr lang="en-US" sz="1400" b="1" dirty="0"/>
              <a:t>Results: M</a:t>
            </a:r>
            <a:r>
              <a:rPr lang="en-US" sz="1400" dirty="0"/>
              <a:t>ainstreaming marginalized groups. The CBA projects used participatory and social inclusion approaches to ensure that all members have </a:t>
            </a:r>
            <a:r>
              <a:rPr lang="en-US" sz="1400" dirty="0">
                <a:solidFill>
                  <a:srgbClr val="FF0000"/>
                </a:solidFill>
              </a:rPr>
              <a:t>a voice, a role </a:t>
            </a:r>
            <a:r>
              <a:rPr lang="en-US" sz="1400" dirty="0"/>
              <a:t>and access to opportunities and services irrespective of </a:t>
            </a:r>
            <a:r>
              <a:rPr lang="en-US" sz="1400" dirty="0">
                <a:solidFill>
                  <a:srgbClr val="FF0000"/>
                </a:solidFill>
              </a:rPr>
              <a:t>gender, age, ethnicity, mental/physical abilities</a:t>
            </a:r>
            <a:r>
              <a:rPr lang="en-US" sz="1400" dirty="0"/>
              <a:t>. </a:t>
            </a:r>
          </a:p>
          <a:p>
            <a:endParaRPr lang="en-US" dirty="0"/>
          </a:p>
        </p:txBody>
      </p:sp>
    </p:spTree>
    <p:extLst>
      <p:ext uri="{BB962C8B-B14F-4D97-AF65-F5344CB8AC3E}">
        <p14:creationId xmlns:p14="http://schemas.microsoft.com/office/powerpoint/2010/main" val="171235842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EFFB627-A224-4698-B74C-BB85C8313990}"/>
              </a:ext>
            </a:extLst>
          </p:cNvPr>
          <p:cNvSpPr>
            <a:spLocks noGrp="1"/>
          </p:cNvSpPr>
          <p:nvPr>
            <p:ph type="title"/>
          </p:nvPr>
        </p:nvSpPr>
        <p:spPr>
          <a:xfrm>
            <a:off x="158620" y="76200"/>
            <a:ext cx="6089780" cy="1343353"/>
          </a:xfrm>
        </p:spPr>
        <p:txBody>
          <a:bodyPr>
            <a:normAutofit/>
          </a:bodyPr>
          <a:lstStyle/>
          <a:p>
            <a:r>
              <a:rPr lang="en-US" sz="4000" dirty="0"/>
              <a:t>DJIBOUTI</a:t>
            </a:r>
          </a:p>
        </p:txBody>
      </p:sp>
      <p:sp>
        <p:nvSpPr>
          <p:cNvPr id="14" name="Rectangle 10">
            <a:extLst>
              <a:ext uri="{FF2B5EF4-FFF2-40B4-BE49-F238E27FC236}">
                <a16:creationId xmlns:a16="http://schemas.microsoft.com/office/drawing/2014/main" id="{A132A7D4-67BB-4C53-9588-57CF23DF5469}"/>
              </a:ext>
            </a:extLst>
          </p:cNvPr>
          <p:cNvSpPr>
            <a:spLocks noChangeArrowheads="1"/>
          </p:cNvSpPr>
          <p:nvPr/>
        </p:nvSpPr>
        <p:spPr bwMode="auto">
          <a:xfrm>
            <a:off x="4681537" y="3224540"/>
            <a:ext cx="223138" cy="55814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65067" numCol="1" anchor="ctr" anchorCtr="0" compatLnSpc="1">
            <a:prstTxWarp prst="textNoShape">
              <a:avLst/>
            </a:prstTxWarp>
            <a:spAutoFit/>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3C3633"/>
                </a:solidFill>
                <a:effectLst/>
                <a:latin typeface="latoregular"/>
              </a:rPr>
              <a: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5" name="Rectangle 11">
            <a:extLst>
              <a:ext uri="{FF2B5EF4-FFF2-40B4-BE49-F238E27FC236}">
                <a16:creationId xmlns:a16="http://schemas.microsoft.com/office/drawing/2014/main" id="{82AEBB8B-3CEE-4E8F-8B94-F76AA42D8FA2}"/>
              </a:ext>
            </a:extLst>
          </p:cNvPr>
          <p:cNvSpPr>
            <a:spLocks noChangeArrowheads="1"/>
          </p:cNvSpPr>
          <p:nvPr/>
        </p:nvSpPr>
        <p:spPr bwMode="auto">
          <a:xfrm>
            <a:off x="4681537" y="3363039"/>
            <a:ext cx="223138" cy="28114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65067" numCol="1" anchor="ctr" anchorCtr="0" compatLnSpc="1">
            <a:prstTxWarp prst="textNoShape">
              <a:avLst/>
            </a:prstTxWarp>
            <a:spAutoFit/>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3C3633"/>
                </a:solidFill>
                <a:effectLst/>
                <a:latin typeface="latoregular"/>
              </a:rPr>
              <a:t> </a:t>
            </a:r>
            <a:endParaRPr kumimoji="0" lang="en-US" altLang="en-US" sz="15000" b="0" i="0" u="none" strike="noStrike" cap="none" normalizeH="0" baseline="0" dirty="0">
              <a:ln>
                <a:noFill/>
              </a:ln>
              <a:solidFill>
                <a:srgbClr val="3C3633"/>
              </a:solidFill>
              <a:effectLst/>
              <a:latin typeface="latoregular"/>
            </a:endParaRPr>
          </a:p>
        </p:txBody>
      </p:sp>
      <p:sp>
        <p:nvSpPr>
          <p:cNvPr id="17" name="Rectangle 16">
            <a:extLst>
              <a:ext uri="{FF2B5EF4-FFF2-40B4-BE49-F238E27FC236}">
                <a16:creationId xmlns:a16="http://schemas.microsoft.com/office/drawing/2014/main" id="{D5AD76CC-5685-44AE-8677-CB8508BA9B61}"/>
              </a:ext>
            </a:extLst>
          </p:cNvPr>
          <p:cNvSpPr/>
          <p:nvPr/>
        </p:nvSpPr>
        <p:spPr>
          <a:xfrm>
            <a:off x="228600" y="2638753"/>
            <a:ext cx="8686797" cy="4062651"/>
          </a:xfrm>
          <a:prstGeom prst="rect">
            <a:avLst/>
          </a:prstGeom>
        </p:spPr>
        <p:txBody>
          <a:bodyPr wrap="square">
            <a:spAutoFit/>
          </a:bodyPr>
          <a:lstStyle/>
          <a:p>
            <a:r>
              <a:rPr lang="en-US" b="1" dirty="0"/>
              <a:t>Example</a:t>
            </a:r>
            <a:r>
              <a:rPr lang="en-US" dirty="0"/>
              <a:t>:  </a:t>
            </a:r>
            <a:r>
              <a:rPr lang="fr-CA" dirty="0"/>
              <a:t> </a:t>
            </a:r>
            <a:r>
              <a:rPr lang="en-US" dirty="0"/>
              <a:t> </a:t>
            </a:r>
            <a:r>
              <a:rPr lang="en-US" sz="1600" dirty="0"/>
              <a:t>The project aims at </a:t>
            </a:r>
            <a:r>
              <a:rPr lang="en-US" sz="1600" dirty="0">
                <a:solidFill>
                  <a:srgbClr val="FF0000"/>
                </a:solidFill>
              </a:rPr>
              <a:t>increasing the involvement of the </a:t>
            </a:r>
            <a:r>
              <a:rPr lang="en-US" sz="1600" dirty="0" err="1">
                <a:solidFill>
                  <a:srgbClr val="FF0000"/>
                </a:solidFill>
              </a:rPr>
              <a:t>Mabla</a:t>
            </a:r>
            <a:r>
              <a:rPr lang="en-US" sz="1600" dirty="0">
                <a:solidFill>
                  <a:srgbClr val="FF0000"/>
                </a:solidFill>
              </a:rPr>
              <a:t> community </a:t>
            </a:r>
          </a:p>
          <a:p>
            <a:r>
              <a:rPr lang="en-US" sz="1600" dirty="0"/>
              <a:t>in the preservation and conservation of the fauna and flora of the </a:t>
            </a:r>
            <a:r>
              <a:rPr lang="en-US" sz="1600" dirty="0" err="1">
                <a:solidFill>
                  <a:srgbClr val="FF0000"/>
                </a:solidFill>
              </a:rPr>
              <a:t>Mabla</a:t>
            </a:r>
            <a:r>
              <a:rPr lang="en-US" sz="1600" dirty="0">
                <a:solidFill>
                  <a:srgbClr val="FF0000"/>
                </a:solidFill>
              </a:rPr>
              <a:t> Forest.    </a:t>
            </a:r>
          </a:p>
          <a:p>
            <a:endParaRPr lang="en-US" sz="1600" dirty="0"/>
          </a:p>
          <a:p>
            <a:r>
              <a:rPr lang="en-US" sz="1600" dirty="0"/>
              <a:t>Project targeted the </a:t>
            </a:r>
            <a:r>
              <a:rPr lang="en-US" sz="1600" dirty="0">
                <a:solidFill>
                  <a:srgbClr val="FF0000"/>
                </a:solidFill>
              </a:rPr>
              <a:t>local communities </a:t>
            </a:r>
            <a:r>
              <a:rPr lang="en-US" sz="1600" dirty="0"/>
              <a:t>in general, as well as the </a:t>
            </a:r>
            <a:r>
              <a:rPr lang="en-US" sz="1600" dirty="0">
                <a:solidFill>
                  <a:srgbClr val="FF0000"/>
                </a:solidFill>
              </a:rPr>
              <a:t>local authorities</a:t>
            </a:r>
            <a:r>
              <a:rPr lang="en-US" sz="1600" dirty="0"/>
              <a:t>, for the</a:t>
            </a:r>
          </a:p>
          <a:p>
            <a:r>
              <a:rPr lang="en-US" sz="1600" dirty="0"/>
              <a:t> awareness in the importance of the preservation of  the biodiversity of their forest</a:t>
            </a:r>
          </a:p>
          <a:p>
            <a:endParaRPr lang="en-US" sz="1600" b="1" dirty="0"/>
          </a:p>
          <a:p>
            <a:r>
              <a:rPr lang="en-US" sz="1600" b="1" dirty="0"/>
              <a:t>Results</a:t>
            </a:r>
            <a:r>
              <a:rPr lang="en-US" sz="1600" dirty="0"/>
              <a:t>:</a:t>
            </a:r>
          </a:p>
          <a:p>
            <a:pPr marL="285750" indent="-285750">
              <a:buFont typeface="Arial" panose="020B0604020202020204" pitchFamily="34" charset="0"/>
              <a:buChar char="•"/>
            </a:pPr>
            <a:r>
              <a:rPr lang="en-US" sz="1600" dirty="0"/>
              <a:t>Vigilance on the interest of </a:t>
            </a:r>
            <a:r>
              <a:rPr lang="en-US" sz="1600" dirty="0">
                <a:solidFill>
                  <a:srgbClr val="FF0000"/>
                </a:solidFill>
              </a:rPr>
              <a:t>biodiversity has been solidified by sensitizing </a:t>
            </a:r>
            <a:r>
              <a:rPr lang="en-US" sz="1600" dirty="0"/>
              <a:t>the local population on the preservation of the fauna and flora of the forest of </a:t>
            </a:r>
            <a:r>
              <a:rPr lang="en-US" sz="1600" dirty="0" err="1"/>
              <a:t>Mabla</a:t>
            </a:r>
            <a:endParaRPr lang="en-US" sz="1600" dirty="0"/>
          </a:p>
          <a:p>
            <a:pPr marL="285750" indent="-285750">
              <a:buFont typeface="Arial" panose="020B0604020202020204" pitchFamily="34" charset="0"/>
              <a:buChar char="•"/>
            </a:pPr>
            <a:r>
              <a:rPr lang="en-US" sz="1600" dirty="0"/>
              <a:t>The </a:t>
            </a:r>
            <a:r>
              <a:rPr lang="en-US" sz="1600" dirty="0">
                <a:solidFill>
                  <a:srgbClr val="FF0000"/>
                </a:solidFill>
              </a:rPr>
              <a:t>pressure on the forest has been reduced </a:t>
            </a:r>
            <a:r>
              <a:rPr lang="en-US" sz="1600" dirty="0"/>
              <a:t>by creating income-generating activities such as:</a:t>
            </a:r>
          </a:p>
          <a:p>
            <a:pPr marL="742950" lvl="1" indent="-285750">
              <a:buFont typeface="Arial" panose="020B0604020202020204" pitchFamily="34" charset="0"/>
              <a:buChar char="•"/>
            </a:pPr>
            <a:r>
              <a:rPr lang="en-US" sz="1600" dirty="0"/>
              <a:t>The establishment of three </a:t>
            </a:r>
            <a:r>
              <a:rPr lang="en-US" sz="1600" dirty="0">
                <a:solidFill>
                  <a:srgbClr val="FF0000"/>
                </a:solidFill>
              </a:rPr>
              <a:t>tourist camps i</a:t>
            </a:r>
            <a:r>
              <a:rPr lang="en-US" sz="1600" dirty="0"/>
              <a:t>n the localities </a:t>
            </a:r>
          </a:p>
          <a:p>
            <a:pPr lvl="1"/>
            <a:r>
              <a:rPr lang="en-US" sz="1600" dirty="0"/>
              <a:t>     of </a:t>
            </a:r>
            <a:r>
              <a:rPr lang="en-US" sz="1600" dirty="0" err="1"/>
              <a:t>Medeho</a:t>
            </a:r>
            <a:r>
              <a:rPr lang="en-US" sz="1600" dirty="0"/>
              <a:t>, </a:t>
            </a:r>
            <a:r>
              <a:rPr lang="en-US" sz="1600" dirty="0" err="1"/>
              <a:t>Sissmo</a:t>
            </a:r>
            <a:r>
              <a:rPr lang="en-US" sz="1600" dirty="0"/>
              <a:t> and </a:t>
            </a:r>
            <a:r>
              <a:rPr lang="en-US" sz="1600" dirty="0" err="1"/>
              <a:t>Achelle</a:t>
            </a:r>
            <a:endParaRPr lang="en-US" sz="1600" dirty="0"/>
          </a:p>
          <a:p>
            <a:pPr marL="742950" lvl="1" indent="-285750">
              <a:buFont typeface="Arial" panose="020B0604020202020204" pitchFamily="34" charset="0"/>
              <a:buChar char="•"/>
            </a:pPr>
            <a:r>
              <a:rPr lang="en-US" sz="1600" dirty="0"/>
              <a:t>Development of </a:t>
            </a:r>
            <a:r>
              <a:rPr lang="en-US" sz="1600" dirty="0">
                <a:solidFill>
                  <a:srgbClr val="FF0000"/>
                </a:solidFill>
              </a:rPr>
              <a:t>market gardening </a:t>
            </a:r>
            <a:r>
              <a:rPr lang="en-US" sz="1600" dirty="0"/>
              <a:t>and fodder activities</a:t>
            </a:r>
          </a:p>
          <a:p>
            <a:pPr marL="742950" lvl="1" indent="-285750">
              <a:buFont typeface="Arial" panose="020B0604020202020204" pitchFamily="34" charset="0"/>
              <a:buChar char="•"/>
            </a:pPr>
            <a:r>
              <a:rPr lang="en-US" sz="1400" dirty="0"/>
              <a:t>. </a:t>
            </a:r>
          </a:p>
          <a:p>
            <a:endParaRPr lang="en-US" dirty="0"/>
          </a:p>
        </p:txBody>
      </p:sp>
      <p:graphicFrame>
        <p:nvGraphicFramePr>
          <p:cNvPr id="3" name="Table 2">
            <a:extLst>
              <a:ext uri="{FF2B5EF4-FFF2-40B4-BE49-F238E27FC236}">
                <a16:creationId xmlns:a16="http://schemas.microsoft.com/office/drawing/2014/main" id="{52F0BD1B-2E5E-431B-898C-12FC44955944}"/>
              </a:ext>
            </a:extLst>
          </p:cNvPr>
          <p:cNvGraphicFramePr>
            <a:graphicFrameLocks noGrp="1"/>
          </p:cNvGraphicFramePr>
          <p:nvPr>
            <p:extLst/>
          </p:nvPr>
        </p:nvGraphicFramePr>
        <p:xfrm>
          <a:off x="685800" y="1237085"/>
          <a:ext cx="7624491" cy="1276523"/>
        </p:xfrm>
        <a:graphic>
          <a:graphicData uri="http://schemas.openxmlformats.org/drawingml/2006/table">
            <a:tbl>
              <a:tblPr bandRow="1"/>
              <a:tblGrid>
                <a:gridCol w="1089213">
                  <a:extLst>
                    <a:ext uri="{9D8B030D-6E8A-4147-A177-3AD203B41FA5}">
                      <a16:colId xmlns:a16="http://schemas.microsoft.com/office/drawing/2014/main" val="3337973539"/>
                    </a:ext>
                  </a:extLst>
                </a:gridCol>
                <a:gridCol w="901418">
                  <a:extLst>
                    <a:ext uri="{9D8B030D-6E8A-4147-A177-3AD203B41FA5}">
                      <a16:colId xmlns:a16="http://schemas.microsoft.com/office/drawing/2014/main" val="2127528735"/>
                    </a:ext>
                  </a:extLst>
                </a:gridCol>
                <a:gridCol w="1277008">
                  <a:extLst>
                    <a:ext uri="{9D8B030D-6E8A-4147-A177-3AD203B41FA5}">
                      <a16:colId xmlns:a16="http://schemas.microsoft.com/office/drawing/2014/main" val="1717484366"/>
                    </a:ext>
                  </a:extLst>
                </a:gridCol>
                <a:gridCol w="1089213">
                  <a:extLst>
                    <a:ext uri="{9D8B030D-6E8A-4147-A177-3AD203B41FA5}">
                      <a16:colId xmlns:a16="http://schemas.microsoft.com/office/drawing/2014/main" val="2081469702"/>
                    </a:ext>
                  </a:extLst>
                </a:gridCol>
                <a:gridCol w="1089213">
                  <a:extLst>
                    <a:ext uri="{9D8B030D-6E8A-4147-A177-3AD203B41FA5}">
                      <a16:colId xmlns:a16="http://schemas.microsoft.com/office/drawing/2014/main" val="2284105572"/>
                    </a:ext>
                  </a:extLst>
                </a:gridCol>
                <a:gridCol w="1089213">
                  <a:extLst>
                    <a:ext uri="{9D8B030D-6E8A-4147-A177-3AD203B41FA5}">
                      <a16:colId xmlns:a16="http://schemas.microsoft.com/office/drawing/2014/main" val="1991472736"/>
                    </a:ext>
                  </a:extLst>
                </a:gridCol>
                <a:gridCol w="1089213">
                  <a:extLst>
                    <a:ext uri="{9D8B030D-6E8A-4147-A177-3AD203B41FA5}">
                      <a16:colId xmlns:a16="http://schemas.microsoft.com/office/drawing/2014/main" val="1786782217"/>
                    </a:ext>
                  </a:extLst>
                </a:gridCol>
              </a:tblGrid>
              <a:tr h="368037">
                <a:tc rowSpan="2">
                  <a:txBody>
                    <a:bodyPr/>
                    <a:lstStyle/>
                    <a:p>
                      <a:pPr marL="0" marR="0" algn="just">
                        <a:lnSpc>
                          <a:spcPct val="115000"/>
                        </a:lnSpc>
                        <a:spcBef>
                          <a:spcPts val="600"/>
                        </a:spcBef>
                        <a:spcAft>
                          <a:spcPts val="600"/>
                        </a:spcAft>
                      </a:pPr>
                      <a:r>
                        <a:rPr lang="en-US" sz="1050" b="1" i="1" dirty="0">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Year started (*)</a:t>
                      </a:r>
                      <a:endParaRPr lang="en-US" sz="1050"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gridSpan="2">
                  <a:txBody>
                    <a:bodyPr/>
                    <a:lstStyle/>
                    <a:p>
                      <a:pPr marL="0" marR="0" algn="just">
                        <a:lnSpc>
                          <a:spcPct val="115000"/>
                        </a:lnSpc>
                        <a:spcBef>
                          <a:spcPts val="600"/>
                        </a:spcBef>
                        <a:spcAft>
                          <a:spcPts val="600"/>
                        </a:spcAft>
                      </a:pPr>
                      <a:r>
                        <a:rPr lang="en-US" sz="1050" b="1" i="1">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GEF SGP Funding </a:t>
                      </a:r>
                      <a:endParaRPr lang="en-US" sz="105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hMerge="1">
                  <a:txBody>
                    <a:bodyPr/>
                    <a:lstStyle/>
                    <a:p>
                      <a:endParaRPr lang="en-US"/>
                    </a:p>
                  </a:txBody>
                  <a:tcPr/>
                </a:tc>
                <a:tc gridSpan="4">
                  <a:txBody>
                    <a:bodyPr/>
                    <a:lstStyle/>
                    <a:p>
                      <a:pPr marL="0" marR="0" algn="just">
                        <a:lnSpc>
                          <a:spcPct val="115000"/>
                        </a:lnSpc>
                        <a:spcBef>
                          <a:spcPts val="600"/>
                        </a:spcBef>
                        <a:spcAft>
                          <a:spcPts val="600"/>
                        </a:spcAft>
                      </a:pPr>
                      <a:r>
                        <a:rPr lang="en-US" sz="1050" b="1" i="1">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 Co-financing (**) </a:t>
                      </a:r>
                      <a:endParaRPr lang="en-US" sz="105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0889488"/>
                  </a:ext>
                </a:extLst>
              </a:tr>
              <a:tr h="508597">
                <a:tc vMerge="1">
                  <a:txBody>
                    <a:bodyPr/>
                    <a:lstStyle/>
                    <a:p>
                      <a:endParaRPr lang="en-US"/>
                    </a:p>
                  </a:txBody>
                  <a:tcPr/>
                </a:tc>
                <a:tc>
                  <a:txBody>
                    <a:bodyPr/>
                    <a:lstStyle/>
                    <a:p>
                      <a:pPr marL="0" marR="0" algn="just">
                        <a:lnSpc>
                          <a:spcPct val="115000"/>
                        </a:lnSpc>
                        <a:spcBef>
                          <a:spcPts val="600"/>
                        </a:spcBef>
                        <a:spcAft>
                          <a:spcPts val="600"/>
                        </a:spcAft>
                      </a:pPr>
                      <a:r>
                        <a:rPr lang="en-US" sz="1050" b="1" i="1" dirty="0">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Number of Projects</a:t>
                      </a:r>
                      <a:endParaRPr lang="en-US" sz="1050"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just">
                        <a:lnSpc>
                          <a:spcPct val="115000"/>
                        </a:lnSpc>
                        <a:spcBef>
                          <a:spcPts val="600"/>
                        </a:spcBef>
                        <a:spcAft>
                          <a:spcPts val="600"/>
                        </a:spcAft>
                      </a:pPr>
                      <a:r>
                        <a:rPr lang="en-US" sz="1050" b="1" i="1">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 GEF Grant Amount Committed </a:t>
                      </a:r>
                      <a:endParaRPr lang="en-US" sz="105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just">
                        <a:lnSpc>
                          <a:spcPct val="115000"/>
                        </a:lnSpc>
                        <a:spcBef>
                          <a:spcPts val="600"/>
                        </a:spcBef>
                        <a:spcAft>
                          <a:spcPts val="600"/>
                        </a:spcAft>
                      </a:pPr>
                      <a:r>
                        <a:rPr lang="en-US" sz="1050" b="1" i="1">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 Project level Co-financing in Cash </a:t>
                      </a:r>
                      <a:endParaRPr lang="en-US" sz="105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just">
                        <a:lnSpc>
                          <a:spcPct val="115000"/>
                        </a:lnSpc>
                        <a:spcBef>
                          <a:spcPts val="600"/>
                        </a:spcBef>
                        <a:spcAft>
                          <a:spcPts val="600"/>
                        </a:spcAft>
                      </a:pPr>
                      <a:r>
                        <a:rPr lang="en-US" sz="1050" b="1" i="1" dirty="0">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 Project level Co-financing in Kind </a:t>
                      </a:r>
                      <a:endParaRPr lang="en-US" sz="1050"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just">
                        <a:lnSpc>
                          <a:spcPct val="115000"/>
                        </a:lnSpc>
                        <a:spcBef>
                          <a:spcPts val="600"/>
                        </a:spcBef>
                        <a:spcAft>
                          <a:spcPts val="600"/>
                        </a:spcAft>
                      </a:pPr>
                      <a:r>
                        <a:rPr lang="en-US" sz="1050" b="1" i="1" dirty="0">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  Non-GEF Grant Amount Committed </a:t>
                      </a:r>
                      <a:endParaRPr lang="en-US" sz="1050"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just">
                        <a:lnSpc>
                          <a:spcPct val="115000"/>
                        </a:lnSpc>
                        <a:spcBef>
                          <a:spcPts val="600"/>
                        </a:spcBef>
                        <a:spcAft>
                          <a:spcPts val="600"/>
                        </a:spcAft>
                      </a:pPr>
                      <a:r>
                        <a:rPr lang="en-US" sz="1050" b="1" i="1" dirty="0">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 Total Co-financing </a:t>
                      </a:r>
                      <a:endParaRPr lang="en-US" sz="1050"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extLst>
                  <a:ext uri="{0D108BD9-81ED-4DB2-BD59-A6C34878D82A}">
                    <a16:rowId xmlns:a16="http://schemas.microsoft.com/office/drawing/2014/main" val="2503368652"/>
                  </a:ext>
                </a:extLst>
              </a:tr>
              <a:tr h="368037">
                <a:tc>
                  <a:txBody>
                    <a:bodyPr/>
                    <a:lstStyle/>
                    <a:p>
                      <a:pPr marL="0" marR="0" algn="just">
                        <a:lnSpc>
                          <a:spcPct val="115000"/>
                        </a:lnSpc>
                        <a:spcBef>
                          <a:spcPts val="600"/>
                        </a:spcBef>
                        <a:spcAft>
                          <a:spcPts val="600"/>
                        </a:spcAft>
                      </a:pPr>
                      <a:r>
                        <a:rPr lang="en-US" sz="105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2014</a:t>
                      </a:r>
                      <a:endParaRPr lang="en-US" sz="105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ctr">
                        <a:lnSpc>
                          <a:spcPct val="115000"/>
                        </a:lnSpc>
                        <a:spcBef>
                          <a:spcPts val="600"/>
                        </a:spcBef>
                        <a:spcAft>
                          <a:spcPts val="600"/>
                        </a:spcAft>
                      </a:pPr>
                      <a:r>
                        <a:rPr lang="en-US" sz="105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15</a:t>
                      </a:r>
                      <a:endParaRPr lang="en-US" sz="105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r">
                        <a:lnSpc>
                          <a:spcPct val="115000"/>
                        </a:lnSpc>
                        <a:spcBef>
                          <a:spcPts val="600"/>
                        </a:spcBef>
                        <a:spcAft>
                          <a:spcPts val="600"/>
                        </a:spcAft>
                      </a:pPr>
                      <a:r>
                        <a:rPr lang="en-US" sz="105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$434,435 </a:t>
                      </a:r>
                      <a:endParaRPr lang="en-US" sz="1050" b="1">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r">
                        <a:lnSpc>
                          <a:spcPct val="115000"/>
                        </a:lnSpc>
                        <a:spcBef>
                          <a:spcPts val="600"/>
                        </a:spcBef>
                        <a:spcAft>
                          <a:spcPts val="600"/>
                        </a:spcAft>
                      </a:pPr>
                      <a:r>
                        <a:rPr lang="en-US" sz="105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$811,200 </a:t>
                      </a:r>
                      <a:endParaRPr lang="en-US" sz="1050" b="1">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r">
                        <a:lnSpc>
                          <a:spcPct val="115000"/>
                        </a:lnSpc>
                        <a:spcBef>
                          <a:spcPts val="600"/>
                        </a:spcBef>
                        <a:spcAft>
                          <a:spcPts val="600"/>
                        </a:spcAft>
                      </a:pPr>
                      <a:r>
                        <a:rPr lang="en-US" sz="105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$137,664 </a:t>
                      </a:r>
                      <a:endParaRPr lang="en-US" sz="1050" b="1">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r">
                        <a:lnSpc>
                          <a:spcPct val="115000"/>
                        </a:lnSpc>
                        <a:spcBef>
                          <a:spcPts val="600"/>
                        </a:spcBef>
                        <a:spcAft>
                          <a:spcPts val="600"/>
                        </a:spcAft>
                      </a:pPr>
                      <a:r>
                        <a:rPr lang="en-US" sz="105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$0 </a:t>
                      </a:r>
                      <a:endParaRPr lang="en-US" sz="105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r">
                        <a:lnSpc>
                          <a:spcPct val="115000"/>
                        </a:lnSpc>
                        <a:spcBef>
                          <a:spcPts val="600"/>
                        </a:spcBef>
                        <a:spcAft>
                          <a:spcPts val="600"/>
                        </a:spcAft>
                      </a:pPr>
                      <a:r>
                        <a:rPr lang="en-US" sz="105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$948,864 </a:t>
                      </a:r>
                      <a:endParaRPr lang="en-US" sz="105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extLst>
                  <a:ext uri="{0D108BD9-81ED-4DB2-BD59-A6C34878D82A}">
                    <a16:rowId xmlns:a16="http://schemas.microsoft.com/office/drawing/2014/main" val="3937973363"/>
                  </a:ext>
                </a:extLst>
              </a:tr>
            </a:tbl>
          </a:graphicData>
        </a:graphic>
      </p:graphicFrame>
      <p:pic>
        <p:nvPicPr>
          <p:cNvPr id="8" name="Picture 7">
            <a:extLst>
              <a:ext uri="{FF2B5EF4-FFF2-40B4-BE49-F238E27FC236}">
                <a16:creationId xmlns:a16="http://schemas.microsoft.com/office/drawing/2014/main" id="{7E4AA4C4-D1C6-4AD9-AC34-447B03A261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05600" y="5257800"/>
            <a:ext cx="2015363" cy="1295400"/>
          </a:xfrm>
          <a:prstGeom prst="rect">
            <a:avLst/>
          </a:prstGeom>
        </p:spPr>
      </p:pic>
    </p:spTree>
    <p:extLst>
      <p:ext uri="{BB962C8B-B14F-4D97-AF65-F5344CB8AC3E}">
        <p14:creationId xmlns:p14="http://schemas.microsoft.com/office/powerpoint/2010/main" val="6141554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EFFB627-A224-4698-B74C-BB85C8313990}"/>
              </a:ext>
            </a:extLst>
          </p:cNvPr>
          <p:cNvSpPr>
            <a:spLocks noGrp="1"/>
          </p:cNvSpPr>
          <p:nvPr>
            <p:ph type="title"/>
          </p:nvPr>
        </p:nvSpPr>
        <p:spPr>
          <a:xfrm>
            <a:off x="158620" y="76200"/>
            <a:ext cx="6089780" cy="1343353"/>
          </a:xfrm>
        </p:spPr>
        <p:txBody>
          <a:bodyPr>
            <a:normAutofit/>
          </a:bodyPr>
          <a:lstStyle/>
          <a:p>
            <a:r>
              <a:rPr lang="en-US" sz="4000" dirty="0"/>
              <a:t>ERITREA</a:t>
            </a:r>
          </a:p>
        </p:txBody>
      </p:sp>
      <p:sp>
        <p:nvSpPr>
          <p:cNvPr id="14" name="Rectangle 10">
            <a:extLst>
              <a:ext uri="{FF2B5EF4-FFF2-40B4-BE49-F238E27FC236}">
                <a16:creationId xmlns:a16="http://schemas.microsoft.com/office/drawing/2014/main" id="{A132A7D4-67BB-4C53-9588-57CF23DF5469}"/>
              </a:ext>
            </a:extLst>
          </p:cNvPr>
          <p:cNvSpPr>
            <a:spLocks noChangeArrowheads="1"/>
          </p:cNvSpPr>
          <p:nvPr/>
        </p:nvSpPr>
        <p:spPr bwMode="auto">
          <a:xfrm>
            <a:off x="4681537" y="3224540"/>
            <a:ext cx="223138" cy="55814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65067" numCol="1" anchor="ctr" anchorCtr="0" compatLnSpc="1">
            <a:prstTxWarp prst="textNoShape">
              <a:avLst/>
            </a:prstTxWarp>
            <a:spAutoFit/>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3C3633"/>
                </a:solidFill>
                <a:effectLst/>
                <a:latin typeface="latoregular"/>
              </a:rPr>
              <a: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5" name="Rectangle 11">
            <a:extLst>
              <a:ext uri="{FF2B5EF4-FFF2-40B4-BE49-F238E27FC236}">
                <a16:creationId xmlns:a16="http://schemas.microsoft.com/office/drawing/2014/main" id="{82AEBB8B-3CEE-4E8F-8B94-F76AA42D8FA2}"/>
              </a:ext>
            </a:extLst>
          </p:cNvPr>
          <p:cNvSpPr>
            <a:spLocks noChangeArrowheads="1"/>
          </p:cNvSpPr>
          <p:nvPr/>
        </p:nvSpPr>
        <p:spPr bwMode="auto">
          <a:xfrm>
            <a:off x="4681537" y="3363039"/>
            <a:ext cx="223138" cy="28114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65067" numCol="1" anchor="ctr" anchorCtr="0" compatLnSpc="1">
            <a:prstTxWarp prst="textNoShape">
              <a:avLst/>
            </a:prstTxWarp>
            <a:spAutoFit/>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3C3633"/>
                </a:solidFill>
                <a:effectLst/>
                <a:latin typeface="latoregular"/>
              </a:rPr>
              <a:t> </a:t>
            </a:r>
            <a:endParaRPr kumimoji="0" lang="en-US" altLang="en-US" sz="15000" b="0" i="0" u="none" strike="noStrike" cap="none" normalizeH="0" baseline="0" dirty="0">
              <a:ln>
                <a:noFill/>
              </a:ln>
              <a:solidFill>
                <a:srgbClr val="3C3633"/>
              </a:solidFill>
              <a:effectLst/>
              <a:latin typeface="latoregular"/>
            </a:endParaRPr>
          </a:p>
        </p:txBody>
      </p:sp>
      <p:sp>
        <p:nvSpPr>
          <p:cNvPr id="17" name="Rectangle 16">
            <a:extLst>
              <a:ext uri="{FF2B5EF4-FFF2-40B4-BE49-F238E27FC236}">
                <a16:creationId xmlns:a16="http://schemas.microsoft.com/office/drawing/2014/main" id="{D5AD76CC-5685-44AE-8677-CB8508BA9B61}"/>
              </a:ext>
            </a:extLst>
          </p:cNvPr>
          <p:cNvSpPr/>
          <p:nvPr/>
        </p:nvSpPr>
        <p:spPr>
          <a:xfrm>
            <a:off x="13945" y="1551304"/>
            <a:ext cx="5534711" cy="5262979"/>
          </a:xfrm>
          <a:prstGeom prst="rect">
            <a:avLst/>
          </a:prstGeom>
        </p:spPr>
        <p:txBody>
          <a:bodyPr wrap="square">
            <a:spAutoFit/>
          </a:bodyPr>
          <a:lstStyle/>
          <a:p>
            <a:r>
              <a:rPr lang="en-US" sz="1400" b="1" dirty="0"/>
              <a:t>EXAMPLE</a:t>
            </a:r>
            <a:r>
              <a:rPr lang="en-US" sz="1400" dirty="0"/>
              <a:t>: Project that demonstrated </a:t>
            </a:r>
            <a:r>
              <a:rPr lang="en-US" sz="1400" dirty="0">
                <a:solidFill>
                  <a:srgbClr val="FF0000"/>
                </a:solidFill>
              </a:rPr>
              <a:t>low carbon solar home systems</a:t>
            </a:r>
            <a:r>
              <a:rPr lang="en-US" sz="1400" dirty="0"/>
              <a:t> and </a:t>
            </a:r>
            <a:r>
              <a:rPr lang="en-US" sz="1400" dirty="0">
                <a:solidFill>
                  <a:srgbClr val="FF0000"/>
                </a:solidFill>
              </a:rPr>
              <a:t>promoted afforestation </a:t>
            </a:r>
            <a:r>
              <a:rPr lang="en-US" sz="1400" dirty="0"/>
              <a:t>was replicated by the Government of Eritrea and UNDP. </a:t>
            </a:r>
          </a:p>
          <a:p>
            <a:endParaRPr lang="en-US" sz="1400" dirty="0"/>
          </a:p>
          <a:p>
            <a:r>
              <a:rPr lang="en-US" sz="1400" dirty="0" err="1"/>
              <a:t>Qnafna</a:t>
            </a:r>
            <a:r>
              <a:rPr lang="en-US" sz="1400" dirty="0"/>
              <a:t> region is plagued by </a:t>
            </a:r>
            <a:r>
              <a:rPr lang="en-US" sz="1400" dirty="0">
                <a:solidFill>
                  <a:srgbClr val="FF0000"/>
                </a:solidFill>
              </a:rPr>
              <a:t>lack of access to electric energy</a:t>
            </a:r>
            <a:r>
              <a:rPr lang="en-US" sz="1400" dirty="0"/>
              <a:t>, with extensive reliance on kerosene lamps and thereby exposure to environmentally dangerous greenhouse gases. </a:t>
            </a:r>
          </a:p>
          <a:p>
            <a:endParaRPr lang="en-US" sz="1400" dirty="0"/>
          </a:p>
          <a:p>
            <a:r>
              <a:rPr lang="en-US" sz="1400" dirty="0"/>
              <a:t>SGP project procured solar photovoltaic (PV) systems; </a:t>
            </a:r>
            <a:r>
              <a:rPr lang="en-US" sz="1400" dirty="0">
                <a:solidFill>
                  <a:srgbClr val="FF0000"/>
                </a:solidFill>
              </a:rPr>
              <a:t>trainings on installations</a:t>
            </a:r>
            <a:r>
              <a:rPr lang="en-US" sz="1400" dirty="0"/>
              <a:t>, usage and </a:t>
            </a:r>
            <a:r>
              <a:rPr lang="en-US" sz="1400" dirty="0">
                <a:solidFill>
                  <a:srgbClr val="FF0000"/>
                </a:solidFill>
              </a:rPr>
              <a:t>maintenance of PV systems</a:t>
            </a:r>
            <a:r>
              <a:rPr lang="en-US" sz="1400" dirty="0"/>
              <a:t>; and </a:t>
            </a:r>
            <a:r>
              <a:rPr lang="en-US" sz="1400" dirty="0">
                <a:solidFill>
                  <a:srgbClr val="FF0000"/>
                </a:solidFill>
              </a:rPr>
              <a:t>increasing awareness of rural communities </a:t>
            </a:r>
            <a:r>
              <a:rPr lang="en-US" sz="1400" dirty="0"/>
              <a:t>on environmental issues. </a:t>
            </a:r>
          </a:p>
          <a:p>
            <a:endParaRPr lang="en-US" sz="1400" dirty="0"/>
          </a:p>
          <a:p>
            <a:r>
              <a:rPr lang="en-US" sz="1400" b="1" dirty="0"/>
              <a:t>Results:</a:t>
            </a:r>
          </a:p>
          <a:p>
            <a:pPr marL="285750" indent="-285750">
              <a:buFont typeface="Arial" panose="020B0604020202020204" pitchFamily="34" charset="0"/>
              <a:buChar char="•"/>
            </a:pPr>
            <a:r>
              <a:rPr lang="en-US" sz="1400" dirty="0"/>
              <a:t>252 households benefited from solar PV systems;</a:t>
            </a:r>
          </a:p>
          <a:p>
            <a:pPr marL="285750" indent="-285750">
              <a:buFont typeface="Arial" panose="020B0604020202020204" pitchFamily="34" charset="0"/>
              <a:buChar char="•"/>
            </a:pPr>
            <a:r>
              <a:rPr lang="en-US" sz="1400" dirty="0"/>
              <a:t>15 villages with population of 7,706 as indirect beneficiaries benefitting from social services at the clinics, schools and administrative offices.</a:t>
            </a:r>
          </a:p>
          <a:p>
            <a:pPr marL="285750" indent="-285750">
              <a:buFont typeface="Arial" panose="020B0604020202020204" pitchFamily="34" charset="0"/>
              <a:buChar char="•"/>
            </a:pPr>
            <a:r>
              <a:rPr lang="en-US" sz="1400" dirty="0"/>
              <a:t> In addition, 110 hectares of land has been forested including with indigenous species. </a:t>
            </a:r>
          </a:p>
          <a:p>
            <a:pPr marL="285750" indent="-285750">
              <a:buFont typeface="Arial" panose="020B0604020202020204" pitchFamily="34" charset="0"/>
              <a:buChar char="•"/>
            </a:pPr>
            <a:r>
              <a:rPr lang="en-US" sz="1400" dirty="0"/>
              <a:t>Government of Eritrea in coordination with UNDP, replicated this project in </a:t>
            </a:r>
            <a:r>
              <a:rPr lang="en-US" sz="1400" dirty="0" err="1"/>
              <a:t>Anseba</a:t>
            </a:r>
            <a:r>
              <a:rPr lang="en-US" sz="1400" dirty="0"/>
              <a:t> region investing USD 6 million.</a:t>
            </a:r>
          </a:p>
          <a:p>
            <a:endParaRPr lang="en-US" sz="1400" dirty="0"/>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endParaRPr lang="en-US" sz="1400" dirty="0"/>
          </a:p>
        </p:txBody>
      </p:sp>
      <p:pic>
        <p:nvPicPr>
          <p:cNvPr id="8" name="Picture 7" descr="LocationalMapLandscape.bmp">
            <a:extLst>
              <a:ext uri="{FF2B5EF4-FFF2-40B4-BE49-F238E27FC236}">
                <a16:creationId xmlns:a16="http://schemas.microsoft.com/office/drawing/2014/main" id="{37F4BEA0-00FD-41F2-A930-3C1B0CC600D2}"/>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48656" y="1586240"/>
            <a:ext cx="3581399" cy="3276600"/>
          </a:xfrm>
          <a:prstGeom prst="rect">
            <a:avLst/>
          </a:prstGeom>
          <a:noFill/>
          <a:ln w="6350" cmpd="sng">
            <a:solidFill>
              <a:srgbClr val="000000"/>
            </a:solidFill>
            <a:miter lim="800000"/>
            <a:headEnd/>
            <a:tailEnd/>
          </a:ln>
          <a:effectLst/>
        </p:spPr>
      </p:pic>
      <p:pic>
        <p:nvPicPr>
          <p:cNvPr id="9" name="Picture 8">
            <a:extLst>
              <a:ext uri="{FF2B5EF4-FFF2-40B4-BE49-F238E27FC236}">
                <a16:creationId xmlns:a16="http://schemas.microsoft.com/office/drawing/2014/main" id="{DE6F0970-ABC0-4A0C-AD83-276A98537B20}"/>
              </a:ext>
            </a:extLst>
          </p:cNvPr>
          <p:cNvPicPr>
            <a:picLocks noChangeAspect="1"/>
          </p:cNvPicPr>
          <p:nvPr/>
        </p:nvPicPr>
        <p:blipFill>
          <a:blip r:embed="rId3"/>
          <a:stretch>
            <a:fillRect/>
          </a:stretch>
        </p:blipFill>
        <p:spPr>
          <a:xfrm>
            <a:off x="5548656" y="4724400"/>
            <a:ext cx="3472125" cy="1953071"/>
          </a:xfrm>
          <a:prstGeom prst="rect">
            <a:avLst/>
          </a:prstGeom>
        </p:spPr>
      </p:pic>
    </p:spTree>
    <p:extLst>
      <p:ext uri="{BB962C8B-B14F-4D97-AF65-F5344CB8AC3E}">
        <p14:creationId xmlns:p14="http://schemas.microsoft.com/office/powerpoint/2010/main" val="197101124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EFFB627-A224-4698-B74C-BB85C8313990}"/>
              </a:ext>
            </a:extLst>
          </p:cNvPr>
          <p:cNvSpPr>
            <a:spLocks noGrp="1"/>
          </p:cNvSpPr>
          <p:nvPr>
            <p:ph type="title"/>
          </p:nvPr>
        </p:nvSpPr>
        <p:spPr>
          <a:xfrm>
            <a:off x="158620" y="76200"/>
            <a:ext cx="6089780" cy="1343353"/>
          </a:xfrm>
        </p:spPr>
        <p:txBody>
          <a:bodyPr>
            <a:normAutofit/>
          </a:bodyPr>
          <a:lstStyle/>
          <a:p>
            <a:r>
              <a:rPr lang="en-US" sz="4000" dirty="0"/>
              <a:t>ETHIOPIA</a:t>
            </a:r>
          </a:p>
        </p:txBody>
      </p:sp>
      <p:sp>
        <p:nvSpPr>
          <p:cNvPr id="14" name="Rectangle 10">
            <a:extLst>
              <a:ext uri="{FF2B5EF4-FFF2-40B4-BE49-F238E27FC236}">
                <a16:creationId xmlns:a16="http://schemas.microsoft.com/office/drawing/2014/main" id="{A132A7D4-67BB-4C53-9588-57CF23DF5469}"/>
              </a:ext>
            </a:extLst>
          </p:cNvPr>
          <p:cNvSpPr>
            <a:spLocks noChangeArrowheads="1"/>
          </p:cNvSpPr>
          <p:nvPr/>
        </p:nvSpPr>
        <p:spPr bwMode="auto">
          <a:xfrm>
            <a:off x="4681537" y="3224540"/>
            <a:ext cx="223138" cy="55814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65067" numCol="1" anchor="ctr" anchorCtr="0" compatLnSpc="1">
            <a:prstTxWarp prst="textNoShape">
              <a:avLst/>
            </a:prstTxWarp>
            <a:spAutoFit/>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3C3633"/>
                </a:solidFill>
                <a:effectLst/>
                <a:latin typeface="latoregular"/>
              </a:rPr>
              <a: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5" name="Rectangle 11">
            <a:extLst>
              <a:ext uri="{FF2B5EF4-FFF2-40B4-BE49-F238E27FC236}">
                <a16:creationId xmlns:a16="http://schemas.microsoft.com/office/drawing/2014/main" id="{82AEBB8B-3CEE-4E8F-8B94-F76AA42D8FA2}"/>
              </a:ext>
            </a:extLst>
          </p:cNvPr>
          <p:cNvSpPr>
            <a:spLocks noChangeArrowheads="1"/>
          </p:cNvSpPr>
          <p:nvPr/>
        </p:nvSpPr>
        <p:spPr bwMode="auto">
          <a:xfrm>
            <a:off x="4681537" y="3363039"/>
            <a:ext cx="223138" cy="28114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65067" numCol="1" anchor="ctr" anchorCtr="0" compatLnSpc="1">
            <a:prstTxWarp prst="textNoShape">
              <a:avLst/>
            </a:prstTxWarp>
            <a:spAutoFit/>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3C3633"/>
                </a:solidFill>
                <a:effectLst/>
                <a:latin typeface="latoregular"/>
              </a:rPr>
              <a:t> </a:t>
            </a:r>
            <a:endParaRPr kumimoji="0" lang="en-US" altLang="en-US" sz="15000" b="0" i="0" u="none" strike="noStrike" cap="none" normalizeH="0" baseline="0" dirty="0">
              <a:ln>
                <a:noFill/>
              </a:ln>
              <a:solidFill>
                <a:srgbClr val="3C3633"/>
              </a:solidFill>
              <a:effectLst/>
              <a:latin typeface="latoregular"/>
            </a:endParaRPr>
          </a:p>
        </p:txBody>
      </p:sp>
      <p:sp>
        <p:nvSpPr>
          <p:cNvPr id="17" name="Rectangle 16">
            <a:extLst>
              <a:ext uri="{FF2B5EF4-FFF2-40B4-BE49-F238E27FC236}">
                <a16:creationId xmlns:a16="http://schemas.microsoft.com/office/drawing/2014/main" id="{D5AD76CC-5685-44AE-8677-CB8508BA9B61}"/>
              </a:ext>
            </a:extLst>
          </p:cNvPr>
          <p:cNvSpPr/>
          <p:nvPr/>
        </p:nvSpPr>
        <p:spPr>
          <a:xfrm>
            <a:off x="76200" y="1504564"/>
            <a:ext cx="6089781" cy="5693866"/>
          </a:xfrm>
          <a:prstGeom prst="rect">
            <a:avLst/>
          </a:prstGeom>
        </p:spPr>
        <p:txBody>
          <a:bodyPr wrap="square">
            <a:spAutoFit/>
          </a:bodyPr>
          <a:lstStyle/>
          <a:p>
            <a:r>
              <a:rPr lang="en-US" sz="1400" b="1" dirty="0"/>
              <a:t>EXAMPLE</a:t>
            </a:r>
            <a:r>
              <a:rPr lang="en-US" sz="1400" dirty="0"/>
              <a:t>: The government of Southern Nations Nationalities and People Region (SNNPR) of Ethiopia, decided to scale up the community-based practices that </a:t>
            </a:r>
            <a:r>
              <a:rPr lang="en-US" sz="1400" dirty="0">
                <a:solidFill>
                  <a:srgbClr val="FF0000"/>
                </a:solidFill>
              </a:rPr>
              <a:t>conserved and restored severely degraded land </a:t>
            </a:r>
            <a:r>
              <a:rPr lang="en-US" sz="1400" dirty="0"/>
              <a:t>in the area. </a:t>
            </a:r>
          </a:p>
          <a:p>
            <a:endParaRPr lang="en-US" sz="1400" dirty="0"/>
          </a:p>
          <a:p>
            <a:r>
              <a:rPr lang="en-US" sz="1400" dirty="0"/>
              <a:t>The project targeted </a:t>
            </a:r>
            <a:r>
              <a:rPr lang="en-US" sz="1400" dirty="0">
                <a:solidFill>
                  <a:srgbClr val="FF0000"/>
                </a:solidFill>
              </a:rPr>
              <a:t>poor and vulnerable community members</a:t>
            </a:r>
            <a:r>
              <a:rPr lang="en-US" sz="1400" dirty="0"/>
              <a:t>, and focused on </a:t>
            </a:r>
            <a:r>
              <a:rPr lang="en-US" sz="1400" dirty="0">
                <a:solidFill>
                  <a:srgbClr val="FF0000"/>
                </a:solidFill>
              </a:rPr>
              <a:t>enhancing agricultural productivity and improving biodiversity conservation. </a:t>
            </a:r>
          </a:p>
          <a:p>
            <a:endParaRPr lang="en-US" sz="1400" dirty="0"/>
          </a:p>
          <a:p>
            <a:r>
              <a:rPr lang="en-US" sz="1400" dirty="0"/>
              <a:t>Participants were trained on a </a:t>
            </a:r>
            <a:r>
              <a:rPr lang="en-US" sz="1400" dirty="0">
                <a:solidFill>
                  <a:srgbClr val="FF0000"/>
                </a:solidFill>
              </a:rPr>
              <a:t>range of practices including soil and water conservation for proper land management, the building of energy-saving stoves, and the promotion of beekeeping (apiculture) </a:t>
            </a:r>
            <a:r>
              <a:rPr lang="en-US" sz="1400" dirty="0"/>
              <a:t>as an alternative livelihood activity.</a:t>
            </a:r>
          </a:p>
          <a:p>
            <a:endParaRPr lang="en-US" sz="1400" b="1" i="1" dirty="0">
              <a:solidFill>
                <a:srgbClr val="C00000"/>
              </a:solidFill>
              <a:latin typeface="latobold"/>
            </a:endParaRPr>
          </a:p>
          <a:p>
            <a:r>
              <a:rPr lang="en-US" sz="1400" b="1" i="1" dirty="0">
                <a:latin typeface="latobold"/>
              </a:rPr>
              <a:t>Results:</a:t>
            </a:r>
          </a:p>
          <a:p>
            <a:endParaRPr lang="en-US" sz="1400" b="1" i="1" dirty="0">
              <a:solidFill>
                <a:srgbClr val="C00000"/>
              </a:solidFill>
              <a:latin typeface="latobold"/>
            </a:endParaRPr>
          </a:p>
          <a:p>
            <a:pPr marL="285750" indent="-285750">
              <a:buFont typeface="Arial" panose="020B0604020202020204" pitchFamily="34" charset="0"/>
              <a:buChar char="•"/>
            </a:pPr>
            <a:r>
              <a:rPr lang="en-US" sz="1400" dirty="0"/>
              <a:t>The community managed to </a:t>
            </a:r>
            <a:r>
              <a:rPr lang="en-US" sz="1400" dirty="0">
                <a:solidFill>
                  <a:srgbClr val="FF0000"/>
                </a:solidFill>
              </a:rPr>
              <a:t>rehabilitate 352 hectares of their land </a:t>
            </a:r>
            <a:r>
              <a:rPr lang="en-US" sz="1400" dirty="0"/>
              <a:t>holding through reforestation and area enclosure. </a:t>
            </a:r>
          </a:p>
          <a:p>
            <a:pPr marL="285750" indent="-285750">
              <a:buFont typeface="Arial" panose="020B0604020202020204" pitchFamily="34" charset="0"/>
              <a:buChar char="•"/>
            </a:pPr>
            <a:r>
              <a:rPr lang="en-US" sz="1400" dirty="0"/>
              <a:t>As the </a:t>
            </a:r>
            <a:r>
              <a:rPr lang="en-US" sz="1400" dirty="0">
                <a:solidFill>
                  <a:srgbClr val="FF0000"/>
                </a:solidFill>
              </a:rPr>
              <a:t>flood hazard to the agricultural land eased</a:t>
            </a:r>
            <a:r>
              <a:rPr lang="en-US" sz="1400" dirty="0"/>
              <a:t>, farmers were able to increase yields to support their families and provide food. </a:t>
            </a:r>
          </a:p>
          <a:p>
            <a:pPr marL="285750" indent="-285750">
              <a:buFont typeface="Arial" panose="020B0604020202020204" pitchFamily="34" charset="0"/>
              <a:buChar char="•"/>
            </a:pPr>
            <a:r>
              <a:rPr lang="en-US" sz="1400" dirty="0"/>
              <a:t>Besides improved food security, community members were able to earn </a:t>
            </a:r>
            <a:r>
              <a:rPr lang="en-US" sz="1400" dirty="0">
                <a:solidFill>
                  <a:srgbClr val="FF0000"/>
                </a:solidFill>
              </a:rPr>
              <a:t>additional income </a:t>
            </a:r>
            <a:r>
              <a:rPr lang="en-US" sz="1400" dirty="0"/>
              <a:t>through the production and sale of energy-saving stoves and honey.</a:t>
            </a:r>
            <a:endParaRPr lang="en-US" sz="1400" b="1" i="1" dirty="0">
              <a:solidFill>
                <a:srgbClr val="C00000"/>
              </a:solidFill>
              <a:latin typeface="latobold"/>
            </a:endParaRPr>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endParaRPr lang="en-US" sz="1400" dirty="0"/>
          </a:p>
        </p:txBody>
      </p:sp>
      <p:grpSp>
        <p:nvGrpSpPr>
          <p:cNvPr id="8" name="Group 7">
            <a:extLst>
              <a:ext uri="{FF2B5EF4-FFF2-40B4-BE49-F238E27FC236}">
                <a16:creationId xmlns:a16="http://schemas.microsoft.com/office/drawing/2014/main" id="{FE7C0B4A-A4AB-4245-8323-E6D0161E120C}"/>
              </a:ext>
            </a:extLst>
          </p:cNvPr>
          <p:cNvGrpSpPr/>
          <p:nvPr/>
        </p:nvGrpSpPr>
        <p:grpSpPr>
          <a:xfrm>
            <a:off x="5943600" y="1710836"/>
            <a:ext cx="3059762" cy="4613763"/>
            <a:chOff x="4589417" y="1737967"/>
            <a:chExt cx="4554583" cy="4373526"/>
          </a:xfrm>
        </p:grpSpPr>
        <p:sp>
          <p:nvSpPr>
            <p:cNvPr id="9" name="TextBox 8">
              <a:extLst>
                <a:ext uri="{FF2B5EF4-FFF2-40B4-BE49-F238E27FC236}">
                  <a16:creationId xmlns:a16="http://schemas.microsoft.com/office/drawing/2014/main" id="{B0A84CB1-8BDD-4A2E-81D8-24918B1F2ABB}"/>
                </a:ext>
              </a:extLst>
            </p:cNvPr>
            <p:cNvSpPr txBox="1"/>
            <p:nvPr/>
          </p:nvSpPr>
          <p:spPr>
            <a:xfrm>
              <a:off x="7870371" y="2335633"/>
              <a:ext cx="1143000" cy="276999"/>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sz="1200" b="1" dirty="0">
                  <a:solidFill>
                    <a:srgbClr val="C00000"/>
                  </a:solidFill>
                </a:rPr>
                <a:t>Simien MNP</a:t>
              </a:r>
            </a:p>
          </p:txBody>
        </p:sp>
        <p:pic>
          <p:nvPicPr>
            <p:cNvPr id="10" name="Picture 1">
              <a:extLst>
                <a:ext uri="{FF2B5EF4-FFF2-40B4-BE49-F238E27FC236}">
                  <a16:creationId xmlns:a16="http://schemas.microsoft.com/office/drawing/2014/main" id="{4D943F4A-DF7D-4DE0-9A0E-7D952FF8A4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89417" y="1737967"/>
              <a:ext cx="3219450" cy="3921125"/>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22196096-85DA-49E0-A4B1-0BF9F02E6B1F}"/>
                </a:ext>
              </a:extLst>
            </p:cNvPr>
            <p:cNvSpPr/>
            <p:nvPr/>
          </p:nvSpPr>
          <p:spPr>
            <a:xfrm>
              <a:off x="8020338" y="4010297"/>
              <a:ext cx="942887" cy="461665"/>
            </a:xfrm>
            <a:prstGeom prst="rect">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en-US" sz="1200" b="1" dirty="0">
                  <a:latin typeface="Times New Roman" panose="02020603050405020304" pitchFamily="18" charset="0"/>
                  <a:ea typeface="Times New Roman" panose="02020603050405020304" pitchFamily="18" charset="0"/>
                </a:rPr>
                <a:t>Arsi </a:t>
              </a:r>
              <a:r>
                <a:rPr lang="en-US" sz="1200" b="1" dirty="0" err="1">
                  <a:latin typeface="Times New Roman" panose="02020603050405020304" pitchFamily="18" charset="0"/>
                  <a:ea typeface="Times New Roman" panose="02020603050405020304" pitchFamily="18" charset="0"/>
                </a:rPr>
                <a:t>Negele</a:t>
              </a:r>
              <a:endParaRPr lang="en-US" sz="1200" b="1" dirty="0">
                <a:latin typeface="Times New Roman" panose="02020603050405020304" pitchFamily="18" charset="0"/>
                <a:ea typeface="Times New Roman" panose="02020603050405020304" pitchFamily="18" charset="0"/>
              </a:endParaRPr>
            </a:p>
            <a:p>
              <a:r>
                <a:rPr lang="en-US" sz="1200" b="1" dirty="0">
                  <a:effectLst/>
                  <a:latin typeface="Times New Roman" panose="02020603050405020304" pitchFamily="18" charset="0"/>
                  <a:ea typeface="Times New Roman" panose="02020603050405020304" pitchFamily="18" charset="0"/>
                </a:rPr>
                <a:t>Heben Arsi</a:t>
              </a:r>
            </a:p>
          </p:txBody>
        </p:sp>
        <p:sp>
          <p:nvSpPr>
            <p:cNvPr id="12" name="Rectangle 11">
              <a:extLst>
                <a:ext uri="{FF2B5EF4-FFF2-40B4-BE49-F238E27FC236}">
                  <a16:creationId xmlns:a16="http://schemas.microsoft.com/office/drawing/2014/main" id="{6D098518-972E-4D4C-A278-A1D268419BE6}"/>
                </a:ext>
              </a:extLst>
            </p:cNvPr>
            <p:cNvSpPr/>
            <p:nvPr/>
          </p:nvSpPr>
          <p:spPr>
            <a:xfrm>
              <a:off x="7086600" y="5680606"/>
              <a:ext cx="2057400" cy="430887"/>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en-US" sz="1100" b="1" dirty="0">
                  <a:latin typeface="Times New Roman" panose="02020603050405020304" pitchFamily="18" charset="0"/>
                  <a:ea typeface="Times New Roman" panose="02020603050405020304" pitchFamily="18" charset="0"/>
                </a:rPr>
                <a:t>Hawassa City Administration and Hawassa Zuria Woreda</a:t>
              </a:r>
              <a:endParaRPr lang="en-US" sz="1100" b="1" dirty="0">
                <a:effectLst/>
                <a:latin typeface="Times New Roman" panose="02020603050405020304" pitchFamily="18" charset="0"/>
                <a:ea typeface="Times New Roman" panose="02020603050405020304" pitchFamily="18" charset="0"/>
              </a:endParaRPr>
            </a:p>
          </p:txBody>
        </p:sp>
        <p:cxnSp>
          <p:nvCxnSpPr>
            <p:cNvPr id="13" name="Straight Arrow Connector 12">
              <a:extLst>
                <a:ext uri="{FF2B5EF4-FFF2-40B4-BE49-F238E27FC236}">
                  <a16:creationId xmlns:a16="http://schemas.microsoft.com/office/drawing/2014/main" id="{B92F8EB7-70BA-4AA2-B952-502E8686D70F}"/>
                </a:ext>
              </a:extLst>
            </p:cNvPr>
            <p:cNvCxnSpPr/>
            <p:nvPr/>
          </p:nvCxnSpPr>
          <p:spPr>
            <a:xfrm flipH="1">
              <a:off x="7221872" y="2458122"/>
              <a:ext cx="798466" cy="621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41BCF7AA-4265-4194-967D-84C968265372}"/>
                </a:ext>
              </a:extLst>
            </p:cNvPr>
            <p:cNvCxnSpPr/>
            <p:nvPr/>
          </p:nvCxnSpPr>
          <p:spPr>
            <a:xfrm flipH="1">
              <a:off x="7162800" y="4148796"/>
              <a:ext cx="952500" cy="19460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Elbow Connector 19">
              <a:extLst>
                <a:ext uri="{FF2B5EF4-FFF2-40B4-BE49-F238E27FC236}">
                  <a16:creationId xmlns:a16="http://schemas.microsoft.com/office/drawing/2014/main" id="{1E66D55A-FDA8-4696-BDE6-885B5D73CD18}"/>
                </a:ext>
              </a:extLst>
            </p:cNvPr>
            <p:cNvCxnSpPr/>
            <p:nvPr/>
          </p:nvCxnSpPr>
          <p:spPr>
            <a:xfrm rot="10800000">
              <a:off x="6705600" y="5107224"/>
              <a:ext cx="457200" cy="866850"/>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04682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EFFB627-A224-4698-B74C-BB85C8313990}"/>
              </a:ext>
            </a:extLst>
          </p:cNvPr>
          <p:cNvSpPr>
            <a:spLocks noGrp="1"/>
          </p:cNvSpPr>
          <p:nvPr>
            <p:ph type="title"/>
          </p:nvPr>
        </p:nvSpPr>
        <p:spPr>
          <a:xfrm>
            <a:off x="158620" y="76200"/>
            <a:ext cx="6089780" cy="1343353"/>
          </a:xfrm>
        </p:spPr>
        <p:txBody>
          <a:bodyPr>
            <a:normAutofit/>
          </a:bodyPr>
          <a:lstStyle/>
          <a:p>
            <a:r>
              <a:rPr lang="en-US" sz="4000" dirty="0"/>
              <a:t>KENYA</a:t>
            </a:r>
          </a:p>
        </p:txBody>
      </p:sp>
      <p:sp>
        <p:nvSpPr>
          <p:cNvPr id="14" name="Rectangle 10">
            <a:extLst>
              <a:ext uri="{FF2B5EF4-FFF2-40B4-BE49-F238E27FC236}">
                <a16:creationId xmlns:a16="http://schemas.microsoft.com/office/drawing/2014/main" id="{A132A7D4-67BB-4C53-9588-57CF23DF5469}"/>
              </a:ext>
            </a:extLst>
          </p:cNvPr>
          <p:cNvSpPr>
            <a:spLocks noChangeArrowheads="1"/>
          </p:cNvSpPr>
          <p:nvPr/>
        </p:nvSpPr>
        <p:spPr bwMode="auto">
          <a:xfrm>
            <a:off x="4681537" y="3224540"/>
            <a:ext cx="223138" cy="55814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65067" numCol="1" anchor="ctr" anchorCtr="0" compatLnSpc="1">
            <a:prstTxWarp prst="textNoShape">
              <a:avLst/>
            </a:prstTxWarp>
            <a:spAutoFit/>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3C3633"/>
                </a:solidFill>
                <a:effectLst/>
                <a:latin typeface="latoregular"/>
              </a:rPr>
              <a: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5" name="Rectangle 11">
            <a:extLst>
              <a:ext uri="{FF2B5EF4-FFF2-40B4-BE49-F238E27FC236}">
                <a16:creationId xmlns:a16="http://schemas.microsoft.com/office/drawing/2014/main" id="{82AEBB8B-3CEE-4E8F-8B94-F76AA42D8FA2}"/>
              </a:ext>
            </a:extLst>
          </p:cNvPr>
          <p:cNvSpPr>
            <a:spLocks noChangeArrowheads="1"/>
          </p:cNvSpPr>
          <p:nvPr/>
        </p:nvSpPr>
        <p:spPr bwMode="auto">
          <a:xfrm>
            <a:off x="4681537" y="3363039"/>
            <a:ext cx="223138" cy="28114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65067" numCol="1" anchor="ctr" anchorCtr="0" compatLnSpc="1">
            <a:prstTxWarp prst="textNoShape">
              <a:avLst/>
            </a:prstTxWarp>
            <a:spAutoFit/>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3C3633"/>
                </a:solidFill>
                <a:effectLst/>
                <a:latin typeface="latoregular"/>
              </a:rPr>
              <a:t> </a:t>
            </a:r>
            <a:endParaRPr kumimoji="0" lang="en-US" altLang="en-US" sz="15000" b="0" i="0" u="none" strike="noStrike" cap="none" normalizeH="0" baseline="0" dirty="0">
              <a:ln>
                <a:noFill/>
              </a:ln>
              <a:solidFill>
                <a:srgbClr val="3C3633"/>
              </a:solidFill>
              <a:effectLst/>
              <a:latin typeface="latoregular"/>
            </a:endParaRPr>
          </a:p>
        </p:txBody>
      </p:sp>
      <p:sp>
        <p:nvSpPr>
          <p:cNvPr id="17" name="Rectangle 16">
            <a:extLst>
              <a:ext uri="{FF2B5EF4-FFF2-40B4-BE49-F238E27FC236}">
                <a16:creationId xmlns:a16="http://schemas.microsoft.com/office/drawing/2014/main" id="{D5AD76CC-5685-44AE-8677-CB8508BA9B61}"/>
              </a:ext>
            </a:extLst>
          </p:cNvPr>
          <p:cNvSpPr/>
          <p:nvPr/>
        </p:nvSpPr>
        <p:spPr>
          <a:xfrm>
            <a:off x="1" y="1600200"/>
            <a:ext cx="5638799" cy="5693866"/>
          </a:xfrm>
          <a:prstGeom prst="rect">
            <a:avLst/>
          </a:prstGeom>
        </p:spPr>
        <p:txBody>
          <a:bodyPr wrap="square">
            <a:spAutoFit/>
          </a:bodyPr>
          <a:lstStyle/>
          <a:p>
            <a:r>
              <a:rPr lang="en-US" sz="1400" b="1" dirty="0"/>
              <a:t>EXAMPLE</a:t>
            </a:r>
            <a:r>
              <a:rPr lang="en-US" sz="1400" dirty="0"/>
              <a:t>: As a contribution to the </a:t>
            </a:r>
            <a:r>
              <a:rPr lang="en-US" sz="1400" dirty="0">
                <a:solidFill>
                  <a:srgbClr val="FF0000"/>
                </a:solidFill>
              </a:rPr>
              <a:t>UN initiative on Sustainable Energy for All (SE4ALL) and the SDGs,</a:t>
            </a:r>
            <a:r>
              <a:rPr lang="en-US" sz="1400" dirty="0"/>
              <a:t> a partnership has been completed by SGP Kenya between an NGO, World Concern, and an indigenous Masai community for two villages within Narok county to promote the uptake of renewable energy technologies. </a:t>
            </a:r>
          </a:p>
          <a:p>
            <a:endParaRPr lang="en-US" sz="1400" dirty="0"/>
          </a:p>
          <a:p>
            <a:r>
              <a:rPr lang="en-US" sz="1400" dirty="0"/>
              <a:t>Prior to the project, the indigenous villages of </a:t>
            </a:r>
            <a:r>
              <a:rPr lang="en-US" sz="1400" dirty="0" err="1"/>
              <a:t>Endoinyo</a:t>
            </a:r>
            <a:r>
              <a:rPr lang="en-US" sz="1400" dirty="0"/>
              <a:t> </a:t>
            </a:r>
            <a:r>
              <a:rPr lang="en-US" sz="1400" dirty="0" err="1"/>
              <a:t>Narasha</a:t>
            </a:r>
            <a:r>
              <a:rPr lang="en-US" sz="1400" dirty="0"/>
              <a:t> and </a:t>
            </a:r>
            <a:r>
              <a:rPr lang="en-US" sz="1400" dirty="0" err="1"/>
              <a:t>Olkinyei</a:t>
            </a:r>
            <a:r>
              <a:rPr lang="en-US" sz="1400" dirty="0"/>
              <a:t>, were disconnected from the national grid. </a:t>
            </a:r>
          </a:p>
          <a:p>
            <a:endParaRPr lang="en-US" sz="1400" dirty="0"/>
          </a:p>
          <a:p>
            <a:r>
              <a:rPr lang="en-US" sz="1400" dirty="0"/>
              <a:t>The SGP project supported </a:t>
            </a:r>
            <a:r>
              <a:rPr lang="en-US" sz="1400" dirty="0">
                <a:solidFill>
                  <a:srgbClr val="FF0000"/>
                </a:solidFill>
              </a:rPr>
              <a:t>travel to India of four semi-illiterate </a:t>
            </a:r>
            <a:r>
              <a:rPr lang="en-US" sz="1400" dirty="0"/>
              <a:t>Masai women to train as ‘</a:t>
            </a:r>
            <a:r>
              <a:rPr lang="en-US" sz="1400" dirty="0">
                <a:solidFill>
                  <a:srgbClr val="FF0000"/>
                </a:solidFill>
              </a:rPr>
              <a:t>Barefoot’ solar technicians</a:t>
            </a:r>
            <a:r>
              <a:rPr lang="en-US" sz="1400" dirty="0"/>
              <a:t>, capable of assembling and maintaining solar panels. </a:t>
            </a:r>
          </a:p>
          <a:p>
            <a:endParaRPr lang="en-US" sz="1400" dirty="0"/>
          </a:p>
          <a:p>
            <a:r>
              <a:rPr lang="en-US" sz="1400" b="1" dirty="0">
                <a:solidFill>
                  <a:srgbClr val="0070C0"/>
                </a:solidFill>
              </a:rPr>
              <a:t>Results:</a:t>
            </a:r>
            <a:r>
              <a:rPr lang="en-US" sz="1400" b="1" dirty="0"/>
              <a:t> </a:t>
            </a:r>
            <a:r>
              <a:rPr lang="en-US" sz="1400" dirty="0"/>
              <a:t>The trained Masai women successfully installed solar units in 85 homes, and project results from an ex post evaluation include : </a:t>
            </a:r>
          </a:p>
          <a:p>
            <a:pPr marL="285750" indent="-285750">
              <a:buFont typeface="Arial" panose="020B0604020202020204" pitchFamily="34" charset="0"/>
              <a:buChar char="•"/>
            </a:pPr>
            <a:r>
              <a:rPr lang="en-US" sz="1400" dirty="0"/>
              <a:t>49% decrease in weekly household expenditure on energy needs from </a:t>
            </a:r>
            <a:r>
              <a:rPr lang="en-US" sz="1400" dirty="0">
                <a:solidFill>
                  <a:srgbClr val="FF0000"/>
                </a:solidFill>
              </a:rPr>
              <a:t>KES8,500 to KES4,335</a:t>
            </a:r>
            <a:r>
              <a:rPr lang="en-US" sz="1400" dirty="0"/>
              <a:t>; </a:t>
            </a:r>
          </a:p>
          <a:p>
            <a:pPr marL="285750" indent="-285750">
              <a:buFont typeface="Arial" panose="020B0604020202020204" pitchFamily="34" charset="0"/>
              <a:buChar char="•"/>
            </a:pPr>
            <a:r>
              <a:rPr lang="en-US" sz="1400" dirty="0"/>
              <a:t>80% reduction in the number of kerosene-related accidents, such as burns; </a:t>
            </a:r>
          </a:p>
          <a:p>
            <a:pPr marL="285750" indent="-285750">
              <a:buFont typeface="Arial" panose="020B0604020202020204" pitchFamily="34" charset="0"/>
              <a:buChar char="•"/>
            </a:pPr>
            <a:r>
              <a:rPr lang="en-US" sz="1400" dirty="0"/>
              <a:t>33% reduction in the upper respiratory infections, and 40% reduction in reported incidences of eye infection; </a:t>
            </a:r>
          </a:p>
          <a:p>
            <a:pPr marL="285750" indent="-285750">
              <a:buFont typeface="Arial" panose="020B0604020202020204" pitchFamily="34" charset="0"/>
              <a:buChar char="•"/>
            </a:pPr>
            <a:r>
              <a:rPr lang="en-US" sz="1400" dirty="0"/>
              <a:t>30% increase in monthly household income </a:t>
            </a:r>
            <a:r>
              <a:rPr lang="en-US" sz="1400" dirty="0">
                <a:solidFill>
                  <a:srgbClr val="FF0000"/>
                </a:solidFill>
              </a:rPr>
              <a:t>from KES17,343 ($168) to KES24,660 ($238).</a:t>
            </a:r>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endParaRPr lang="en-US" sz="1400" dirty="0"/>
          </a:p>
        </p:txBody>
      </p:sp>
      <p:pic>
        <p:nvPicPr>
          <p:cNvPr id="8" name="Content Placeholder 4">
            <a:extLst>
              <a:ext uri="{FF2B5EF4-FFF2-40B4-BE49-F238E27FC236}">
                <a16:creationId xmlns:a16="http://schemas.microsoft.com/office/drawing/2014/main" id="{C4AC8EE3-F3AB-4183-B0DF-159FE0E1DF6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257800" y="1600200"/>
            <a:ext cx="3886200" cy="4724400"/>
          </a:xfrm>
        </p:spPr>
      </p:pic>
    </p:spTree>
    <p:extLst>
      <p:ext uri="{BB962C8B-B14F-4D97-AF65-F5344CB8AC3E}">
        <p14:creationId xmlns:p14="http://schemas.microsoft.com/office/powerpoint/2010/main" val="33163392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EFFB627-A224-4698-B74C-BB85C8313990}"/>
              </a:ext>
            </a:extLst>
          </p:cNvPr>
          <p:cNvSpPr>
            <a:spLocks noGrp="1"/>
          </p:cNvSpPr>
          <p:nvPr>
            <p:ph type="title"/>
          </p:nvPr>
        </p:nvSpPr>
        <p:spPr>
          <a:xfrm>
            <a:off x="158620" y="76200"/>
            <a:ext cx="6089780" cy="1343353"/>
          </a:xfrm>
        </p:spPr>
        <p:txBody>
          <a:bodyPr>
            <a:normAutofit/>
          </a:bodyPr>
          <a:lstStyle/>
          <a:p>
            <a:r>
              <a:rPr lang="en-US" sz="4000" dirty="0"/>
              <a:t>UGANDA </a:t>
            </a:r>
          </a:p>
        </p:txBody>
      </p:sp>
      <p:sp>
        <p:nvSpPr>
          <p:cNvPr id="14" name="Rectangle 10">
            <a:extLst>
              <a:ext uri="{FF2B5EF4-FFF2-40B4-BE49-F238E27FC236}">
                <a16:creationId xmlns:a16="http://schemas.microsoft.com/office/drawing/2014/main" id="{A132A7D4-67BB-4C53-9588-57CF23DF5469}"/>
              </a:ext>
            </a:extLst>
          </p:cNvPr>
          <p:cNvSpPr>
            <a:spLocks noChangeArrowheads="1"/>
          </p:cNvSpPr>
          <p:nvPr/>
        </p:nvSpPr>
        <p:spPr bwMode="auto">
          <a:xfrm>
            <a:off x="4681537" y="3224540"/>
            <a:ext cx="223138" cy="55814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65067" numCol="1" anchor="ctr" anchorCtr="0" compatLnSpc="1">
            <a:prstTxWarp prst="textNoShape">
              <a:avLst/>
            </a:prstTxWarp>
            <a:spAutoFit/>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3C3633"/>
                </a:solidFill>
                <a:effectLst/>
                <a:latin typeface="latoregular"/>
              </a:rPr>
              <a: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5" name="Rectangle 11">
            <a:extLst>
              <a:ext uri="{FF2B5EF4-FFF2-40B4-BE49-F238E27FC236}">
                <a16:creationId xmlns:a16="http://schemas.microsoft.com/office/drawing/2014/main" id="{82AEBB8B-3CEE-4E8F-8B94-F76AA42D8FA2}"/>
              </a:ext>
            </a:extLst>
          </p:cNvPr>
          <p:cNvSpPr>
            <a:spLocks noChangeArrowheads="1"/>
          </p:cNvSpPr>
          <p:nvPr/>
        </p:nvSpPr>
        <p:spPr bwMode="auto">
          <a:xfrm>
            <a:off x="4681537" y="3363039"/>
            <a:ext cx="223138" cy="28114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65067" numCol="1" anchor="ctr" anchorCtr="0" compatLnSpc="1">
            <a:prstTxWarp prst="textNoShape">
              <a:avLst/>
            </a:prstTxWarp>
            <a:spAutoFit/>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3C3633"/>
                </a:solidFill>
                <a:effectLst/>
                <a:latin typeface="latoregular"/>
              </a:rPr>
              <a:t> </a:t>
            </a:r>
            <a:endParaRPr kumimoji="0" lang="en-US" altLang="en-US" sz="15000" b="0" i="0" u="none" strike="noStrike" cap="none" normalizeH="0" baseline="0" dirty="0">
              <a:ln>
                <a:noFill/>
              </a:ln>
              <a:solidFill>
                <a:srgbClr val="3C3633"/>
              </a:solidFill>
              <a:effectLst/>
              <a:latin typeface="latoregular"/>
            </a:endParaRPr>
          </a:p>
        </p:txBody>
      </p:sp>
      <p:sp>
        <p:nvSpPr>
          <p:cNvPr id="17" name="Rectangle 16">
            <a:extLst>
              <a:ext uri="{FF2B5EF4-FFF2-40B4-BE49-F238E27FC236}">
                <a16:creationId xmlns:a16="http://schemas.microsoft.com/office/drawing/2014/main" id="{D5AD76CC-5685-44AE-8677-CB8508BA9B61}"/>
              </a:ext>
            </a:extLst>
          </p:cNvPr>
          <p:cNvSpPr/>
          <p:nvPr/>
        </p:nvSpPr>
        <p:spPr>
          <a:xfrm>
            <a:off x="76200" y="3200400"/>
            <a:ext cx="8839199" cy="3170099"/>
          </a:xfrm>
          <a:prstGeom prst="rect">
            <a:avLst/>
          </a:prstGeom>
        </p:spPr>
        <p:txBody>
          <a:bodyPr wrap="square">
            <a:spAutoFit/>
          </a:bodyPr>
          <a:lstStyle/>
          <a:p>
            <a:r>
              <a:rPr lang="en-US" sz="1600" b="1" i="1" dirty="0"/>
              <a:t>SURE Karamoja </a:t>
            </a:r>
            <a:r>
              <a:rPr lang="en-US" sz="1600" b="1" dirty="0"/>
              <a:t>Project Small Grants Component:</a:t>
            </a:r>
          </a:p>
          <a:p>
            <a:endParaRPr lang="en-US" sz="1600" b="1" dirty="0"/>
          </a:p>
          <a:p>
            <a:r>
              <a:rPr lang="en-US" sz="1400" dirty="0"/>
              <a:t>Using OP6 resources GEF is funding a full-size Joint UNDP-FAO Project entitled “</a:t>
            </a:r>
            <a:r>
              <a:rPr lang="en-US" sz="1400" dirty="0">
                <a:solidFill>
                  <a:srgbClr val="FF0000"/>
                </a:solidFill>
              </a:rPr>
              <a:t>Fostering Sustainability and Resilience for Food Security in Karamoja Sub region</a:t>
            </a:r>
            <a:r>
              <a:rPr lang="en-US" sz="1400" dirty="0"/>
              <a:t>”.</a:t>
            </a:r>
          </a:p>
          <a:p>
            <a:endParaRPr lang="en-US" sz="1400" dirty="0"/>
          </a:p>
          <a:p>
            <a:r>
              <a:rPr lang="en-US" sz="1400" dirty="0"/>
              <a:t>A “child” project of the </a:t>
            </a:r>
            <a:r>
              <a:rPr lang="en-US" sz="1400" dirty="0">
                <a:solidFill>
                  <a:srgbClr val="FF0000"/>
                </a:solidFill>
              </a:rPr>
              <a:t>Food-AIP implemented in 13 countries in Sub-Saharan Africa </a:t>
            </a:r>
            <a:r>
              <a:rPr lang="en-US" sz="1400" dirty="0"/>
              <a:t>with only the Ugandan “child” project having a Small Grants component.</a:t>
            </a:r>
          </a:p>
          <a:p>
            <a:endParaRPr lang="en-US" sz="1400" dirty="0"/>
          </a:p>
          <a:p>
            <a:r>
              <a:rPr lang="en-US" sz="1400" dirty="0"/>
              <a:t>Output 2.4: </a:t>
            </a:r>
            <a:r>
              <a:rPr lang="en-US" sz="1400" dirty="0">
                <a:solidFill>
                  <a:srgbClr val="FF0000"/>
                </a:solidFill>
              </a:rPr>
              <a:t>Community level small grant projects in the Karamoja region </a:t>
            </a:r>
            <a:r>
              <a:rPr lang="en-US" sz="1400" dirty="0"/>
              <a:t>that enhance ecosystem services, adopt sustainable land management practices, and innovate alternative livelihood options, are implemented. </a:t>
            </a:r>
          </a:p>
          <a:p>
            <a:endParaRPr lang="en-US" sz="1400" dirty="0"/>
          </a:p>
          <a:p>
            <a:r>
              <a:rPr lang="en-US" sz="1400" dirty="0"/>
              <a:t>An estimated </a:t>
            </a:r>
            <a:r>
              <a:rPr lang="en-US" sz="1400" dirty="0">
                <a:solidFill>
                  <a:srgbClr val="FF0000"/>
                </a:solidFill>
              </a:rPr>
              <a:t>USD 800,000 </a:t>
            </a:r>
            <a:r>
              <a:rPr lang="en-US" sz="1400" dirty="0"/>
              <a:t>is earmarked for the SGP’s activities in the Land Degradation, Sustainable Forest Management, Climate mitigation and Biodiversity focal areas.</a:t>
            </a:r>
          </a:p>
          <a:p>
            <a:pPr marL="285750" indent="-285750">
              <a:buFont typeface="Arial" panose="020B0604020202020204" pitchFamily="34" charset="0"/>
              <a:buChar char="•"/>
            </a:pPr>
            <a:endParaRPr lang="en-US" sz="1400" dirty="0"/>
          </a:p>
        </p:txBody>
      </p:sp>
      <p:graphicFrame>
        <p:nvGraphicFramePr>
          <p:cNvPr id="2" name="Table 1">
            <a:extLst>
              <a:ext uri="{FF2B5EF4-FFF2-40B4-BE49-F238E27FC236}">
                <a16:creationId xmlns:a16="http://schemas.microsoft.com/office/drawing/2014/main" id="{8FF924DB-D9A5-4CFA-B1E1-C2F838DD8B9E}"/>
              </a:ext>
            </a:extLst>
          </p:cNvPr>
          <p:cNvGraphicFramePr>
            <a:graphicFrameLocks noGrp="1"/>
          </p:cNvGraphicFramePr>
          <p:nvPr>
            <p:extLst/>
          </p:nvPr>
        </p:nvGraphicFramePr>
        <p:xfrm>
          <a:off x="228600" y="1655493"/>
          <a:ext cx="8686800" cy="1434837"/>
        </p:xfrm>
        <a:graphic>
          <a:graphicData uri="http://schemas.openxmlformats.org/drawingml/2006/table">
            <a:tbl>
              <a:tblPr bandRow="1"/>
              <a:tblGrid>
                <a:gridCol w="1240972">
                  <a:extLst>
                    <a:ext uri="{9D8B030D-6E8A-4147-A177-3AD203B41FA5}">
                      <a16:colId xmlns:a16="http://schemas.microsoft.com/office/drawing/2014/main" val="3025608425"/>
                    </a:ext>
                  </a:extLst>
                </a:gridCol>
                <a:gridCol w="1027009">
                  <a:extLst>
                    <a:ext uri="{9D8B030D-6E8A-4147-A177-3AD203B41FA5}">
                      <a16:colId xmlns:a16="http://schemas.microsoft.com/office/drawing/2014/main" val="4011197172"/>
                    </a:ext>
                  </a:extLst>
                </a:gridCol>
                <a:gridCol w="1454931">
                  <a:extLst>
                    <a:ext uri="{9D8B030D-6E8A-4147-A177-3AD203B41FA5}">
                      <a16:colId xmlns:a16="http://schemas.microsoft.com/office/drawing/2014/main" val="1972474902"/>
                    </a:ext>
                  </a:extLst>
                </a:gridCol>
                <a:gridCol w="1240972">
                  <a:extLst>
                    <a:ext uri="{9D8B030D-6E8A-4147-A177-3AD203B41FA5}">
                      <a16:colId xmlns:a16="http://schemas.microsoft.com/office/drawing/2014/main" val="2275580358"/>
                    </a:ext>
                  </a:extLst>
                </a:gridCol>
                <a:gridCol w="1240972">
                  <a:extLst>
                    <a:ext uri="{9D8B030D-6E8A-4147-A177-3AD203B41FA5}">
                      <a16:colId xmlns:a16="http://schemas.microsoft.com/office/drawing/2014/main" val="1664118663"/>
                    </a:ext>
                  </a:extLst>
                </a:gridCol>
                <a:gridCol w="1240972">
                  <a:extLst>
                    <a:ext uri="{9D8B030D-6E8A-4147-A177-3AD203B41FA5}">
                      <a16:colId xmlns:a16="http://schemas.microsoft.com/office/drawing/2014/main" val="1214103073"/>
                    </a:ext>
                  </a:extLst>
                </a:gridCol>
                <a:gridCol w="1240972">
                  <a:extLst>
                    <a:ext uri="{9D8B030D-6E8A-4147-A177-3AD203B41FA5}">
                      <a16:colId xmlns:a16="http://schemas.microsoft.com/office/drawing/2014/main" val="787204630"/>
                    </a:ext>
                  </a:extLst>
                </a:gridCol>
              </a:tblGrid>
              <a:tr h="368037">
                <a:tc rowSpan="2">
                  <a:txBody>
                    <a:bodyPr/>
                    <a:lstStyle/>
                    <a:p>
                      <a:pPr marL="0" marR="0" algn="just">
                        <a:lnSpc>
                          <a:spcPct val="115000"/>
                        </a:lnSpc>
                        <a:spcBef>
                          <a:spcPts val="600"/>
                        </a:spcBef>
                        <a:spcAft>
                          <a:spcPts val="600"/>
                        </a:spcAft>
                      </a:pPr>
                      <a:r>
                        <a:rPr lang="en-US" sz="1050" b="1" i="1" dirty="0">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Year started (*)</a:t>
                      </a:r>
                      <a:endParaRPr lang="en-US" sz="1050"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gridSpan="2">
                  <a:txBody>
                    <a:bodyPr/>
                    <a:lstStyle/>
                    <a:p>
                      <a:pPr marL="0" marR="0" algn="just">
                        <a:lnSpc>
                          <a:spcPct val="115000"/>
                        </a:lnSpc>
                        <a:spcBef>
                          <a:spcPts val="600"/>
                        </a:spcBef>
                        <a:spcAft>
                          <a:spcPts val="600"/>
                        </a:spcAft>
                      </a:pPr>
                      <a:r>
                        <a:rPr lang="en-US" sz="1050" b="1" i="1">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GEF SGP Funding </a:t>
                      </a:r>
                      <a:endParaRPr lang="en-US" sz="105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hMerge="1">
                  <a:txBody>
                    <a:bodyPr/>
                    <a:lstStyle/>
                    <a:p>
                      <a:endParaRPr lang="en-US"/>
                    </a:p>
                  </a:txBody>
                  <a:tcPr/>
                </a:tc>
                <a:tc gridSpan="4">
                  <a:txBody>
                    <a:bodyPr/>
                    <a:lstStyle/>
                    <a:p>
                      <a:pPr marL="0" marR="0" algn="just">
                        <a:lnSpc>
                          <a:spcPct val="115000"/>
                        </a:lnSpc>
                        <a:spcBef>
                          <a:spcPts val="600"/>
                        </a:spcBef>
                        <a:spcAft>
                          <a:spcPts val="600"/>
                        </a:spcAft>
                      </a:pPr>
                      <a:r>
                        <a:rPr lang="en-US" sz="1050" b="1" i="1">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 Co-financing (**) </a:t>
                      </a:r>
                      <a:endParaRPr lang="en-US" sz="105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68356619"/>
                  </a:ext>
                </a:extLst>
              </a:tr>
              <a:tr h="698763">
                <a:tc vMerge="1">
                  <a:txBody>
                    <a:bodyPr/>
                    <a:lstStyle/>
                    <a:p>
                      <a:endParaRPr lang="en-US"/>
                    </a:p>
                  </a:txBody>
                  <a:tcPr/>
                </a:tc>
                <a:tc>
                  <a:txBody>
                    <a:bodyPr/>
                    <a:lstStyle/>
                    <a:p>
                      <a:pPr marL="0" marR="0" algn="just">
                        <a:lnSpc>
                          <a:spcPct val="115000"/>
                        </a:lnSpc>
                        <a:spcBef>
                          <a:spcPts val="600"/>
                        </a:spcBef>
                        <a:spcAft>
                          <a:spcPts val="600"/>
                        </a:spcAft>
                      </a:pPr>
                      <a:r>
                        <a:rPr lang="en-US" sz="1050" b="1" i="1" dirty="0">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Number of Projects</a:t>
                      </a:r>
                      <a:endParaRPr lang="en-US" sz="1050"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just">
                        <a:lnSpc>
                          <a:spcPct val="115000"/>
                        </a:lnSpc>
                        <a:spcBef>
                          <a:spcPts val="600"/>
                        </a:spcBef>
                        <a:spcAft>
                          <a:spcPts val="600"/>
                        </a:spcAft>
                      </a:pPr>
                      <a:r>
                        <a:rPr lang="en-US" sz="1050" b="1" i="1" dirty="0">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 GEF Grant Amount Committed </a:t>
                      </a:r>
                      <a:endParaRPr lang="en-US" sz="1050"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just">
                        <a:lnSpc>
                          <a:spcPct val="115000"/>
                        </a:lnSpc>
                        <a:spcBef>
                          <a:spcPts val="600"/>
                        </a:spcBef>
                        <a:spcAft>
                          <a:spcPts val="600"/>
                        </a:spcAft>
                      </a:pPr>
                      <a:r>
                        <a:rPr lang="en-US" sz="1050" b="1" i="1">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 Project level Co-financing in Cash </a:t>
                      </a:r>
                      <a:endParaRPr lang="en-US" sz="105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just">
                        <a:lnSpc>
                          <a:spcPct val="115000"/>
                        </a:lnSpc>
                        <a:spcBef>
                          <a:spcPts val="600"/>
                        </a:spcBef>
                        <a:spcAft>
                          <a:spcPts val="600"/>
                        </a:spcAft>
                      </a:pPr>
                      <a:r>
                        <a:rPr lang="en-US" sz="1050" b="1" i="1" dirty="0">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 Project level Co-financing in Kind </a:t>
                      </a:r>
                      <a:endParaRPr lang="en-US" sz="1050"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just">
                        <a:lnSpc>
                          <a:spcPct val="115000"/>
                        </a:lnSpc>
                        <a:spcBef>
                          <a:spcPts val="600"/>
                        </a:spcBef>
                        <a:spcAft>
                          <a:spcPts val="600"/>
                        </a:spcAft>
                      </a:pPr>
                      <a:r>
                        <a:rPr lang="en-US" sz="1050" b="1" i="1" dirty="0">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  Non-GEF Grant Amount Committed </a:t>
                      </a:r>
                      <a:endParaRPr lang="en-US" sz="1050"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just">
                        <a:lnSpc>
                          <a:spcPct val="115000"/>
                        </a:lnSpc>
                        <a:spcBef>
                          <a:spcPts val="600"/>
                        </a:spcBef>
                        <a:spcAft>
                          <a:spcPts val="600"/>
                        </a:spcAft>
                      </a:pPr>
                      <a:r>
                        <a:rPr lang="en-US" sz="1050" b="1" i="1" dirty="0">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 Total Co-financing </a:t>
                      </a:r>
                      <a:endParaRPr lang="en-US" sz="1050"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extLst>
                  <a:ext uri="{0D108BD9-81ED-4DB2-BD59-A6C34878D82A}">
                    <a16:rowId xmlns:a16="http://schemas.microsoft.com/office/drawing/2014/main" val="3914356720"/>
                  </a:ext>
                </a:extLst>
              </a:tr>
              <a:tr h="368037">
                <a:tc>
                  <a:txBody>
                    <a:bodyPr/>
                    <a:lstStyle/>
                    <a:p>
                      <a:pPr marL="0" marR="0" algn="just">
                        <a:lnSpc>
                          <a:spcPct val="115000"/>
                        </a:lnSpc>
                        <a:spcBef>
                          <a:spcPts val="600"/>
                        </a:spcBef>
                        <a:spcAft>
                          <a:spcPts val="600"/>
                        </a:spcAft>
                      </a:pPr>
                      <a:r>
                        <a:rPr lang="en-US" sz="105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1998</a:t>
                      </a:r>
                      <a:endParaRPr lang="en-US" sz="1050" b="1">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ctr">
                        <a:lnSpc>
                          <a:spcPct val="115000"/>
                        </a:lnSpc>
                        <a:spcBef>
                          <a:spcPts val="600"/>
                        </a:spcBef>
                        <a:spcAft>
                          <a:spcPts val="600"/>
                        </a:spcAft>
                      </a:pPr>
                      <a:r>
                        <a:rPr lang="en-US" sz="105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209</a:t>
                      </a:r>
                      <a:endParaRPr lang="en-US" sz="105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r">
                        <a:lnSpc>
                          <a:spcPct val="115000"/>
                        </a:lnSpc>
                        <a:spcBef>
                          <a:spcPts val="600"/>
                        </a:spcBef>
                        <a:spcAft>
                          <a:spcPts val="600"/>
                        </a:spcAft>
                      </a:pPr>
                      <a:r>
                        <a:rPr lang="en-US" sz="105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$6,795,367 </a:t>
                      </a:r>
                      <a:endParaRPr lang="en-US" sz="105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r">
                        <a:lnSpc>
                          <a:spcPct val="115000"/>
                        </a:lnSpc>
                        <a:spcBef>
                          <a:spcPts val="600"/>
                        </a:spcBef>
                        <a:spcAft>
                          <a:spcPts val="600"/>
                        </a:spcAft>
                      </a:pPr>
                      <a:r>
                        <a:rPr lang="en-US" sz="105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$2,506,622 </a:t>
                      </a:r>
                      <a:endParaRPr lang="en-US" sz="1050" b="1">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r">
                        <a:lnSpc>
                          <a:spcPct val="115000"/>
                        </a:lnSpc>
                        <a:spcBef>
                          <a:spcPts val="600"/>
                        </a:spcBef>
                        <a:spcAft>
                          <a:spcPts val="600"/>
                        </a:spcAft>
                      </a:pPr>
                      <a:r>
                        <a:rPr lang="en-US" sz="105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$3,733,037 </a:t>
                      </a:r>
                      <a:endParaRPr lang="en-US" sz="1050" b="1">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r">
                        <a:lnSpc>
                          <a:spcPct val="115000"/>
                        </a:lnSpc>
                        <a:spcBef>
                          <a:spcPts val="600"/>
                        </a:spcBef>
                        <a:spcAft>
                          <a:spcPts val="600"/>
                        </a:spcAft>
                      </a:pPr>
                      <a:r>
                        <a:rPr lang="en-US" sz="105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$459,444 </a:t>
                      </a:r>
                      <a:endParaRPr lang="en-US" sz="105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r">
                        <a:lnSpc>
                          <a:spcPct val="115000"/>
                        </a:lnSpc>
                        <a:spcBef>
                          <a:spcPts val="600"/>
                        </a:spcBef>
                        <a:spcAft>
                          <a:spcPts val="600"/>
                        </a:spcAft>
                      </a:pPr>
                      <a:r>
                        <a:rPr lang="en-US" sz="105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$6,699,103 </a:t>
                      </a:r>
                      <a:endParaRPr lang="en-US" sz="105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extLst>
                  <a:ext uri="{0D108BD9-81ED-4DB2-BD59-A6C34878D82A}">
                    <a16:rowId xmlns:a16="http://schemas.microsoft.com/office/drawing/2014/main" val="2971583743"/>
                  </a:ext>
                </a:extLst>
              </a:tr>
            </a:tbl>
          </a:graphicData>
        </a:graphic>
      </p:graphicFrame>
    </p:spTree>
    <p:extLst>
      <p:ext uri="{BB962C8B-B14F-4D97-AF65-F5344CB8AC3E}">
        <p14:creationId xmlns:p14="http://schemas.microsoft.com/office/powerpoint/2010/main" val="66876823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EFFB627-A224-4698-B74C-BB85C8313990}"/>
              </a:ext>
            </a:extLst>
          </p:cNvPr>
          <p:cNvSpPr>
            <a:spLocks noGrp="1"/>
          </p:cNvSpPr>
          <p:nvPr>
            <p:ph type="title"/>
          </p:nvPr>
        </p:nvSpPr>
        <p:spPr>
          <a:xfrm>
            <a:off x="158620" y="76200"/>
            <a:ext cx="6089780" cy="1343353"/>
          </a:xfrm>
        </p:spPr>
        <p:txBody>
          <a:bodyPr>
            <a:normAutofit/>
          </a:bodyPr>
          <a:lstStyle/>
          <a:p>
            <a:r>
              <a:rPr lang="en-US" sz="4000" dirty="0"/>
              <a:t>MADAGASCAR</a:t>
            </a:r>
          </a:p>
        </p:txBody>
      </p:sp>
      <p:sp>
        <p:nvSpPr>
          <p:cNvPr id="14" name="Rectangle 10">
            <a:extLst>
              <a:ext uri="{FF2B5EF4-FFF2-40B4-BE49-F238E27FC236}">
                <a16:creationId xmlns:a16="http://schemas.microsoft.com/office/drawing/2014/main" id="{A132A7D4-67BB-4C53-9588-57CF23DF5469}"/>
              </a:ext>
            </a:extLst>
          </p:cNvPr>
          <p:cNvSpPr>
            <a:spLocks noChangeArrowheads="1"/>
          </p:cNvSpPr>
          <p:nvPr/>
        </p:nvSpPr>
        <p:spPr bwMode="auto">
          <a:xfrm>
            <a:off x="4681537" y="3224540"/>
            <a:ext cx="223138" cy="55814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65067" numCol="1" anchor="ctr" anchorCtr="0" compatLnSpc="1">
            <a:prstTxWarp prst="textNoShape">
              <a:avLst/>
            </a:prstTxWarp>
            <a:spAutoFit/>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3C3633"/>
                </a:solidFill>
                <a:effectLst/>
                <a:latin typeface="latoregular"/>
              </a:rPr>
              <a: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5" name="Rectangle 11">
            <a:extLst>
              <a:ext uri="{FF2B5EF4-FFF2-40B4-BE49-F238E27FC236}">
                <a16:creationId xmlns:a16="http://schemas.microsoft.com/office/drawing/2014/main" id="{82AEBB8B-3CEE-4E8F-8B94-F76AA42D8FA2}"/>
              </a:ext>
            </a:extLst>
          </p:cNvPr>
          <p:cNvSpPr>
            <a:spLocks noChangeArrowheads="1"/>
          </p:cNvSpPr>
          <p:nvPr/>
        </p:nvSpPr>
        <p:spPr bwMode="auto">
          <a:xfrm>
            <a:off x="4681537" y="3363039"/>
            <a:ext cx="223138" cy="28114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65067" numCol="1" anchor="ctr" anchorCtr="0" compatLnSpc="1">
            <a:prstTxWarp prst="textNoShape">
              <a:avLst/>
            </a:prstTxWarp>
            <a:spAutoFit/>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3C3633"/>
                </a:solidFill>
                <a:effectLst/>
                <a:latin typeface="latoregular"/>
              </a:rPr>
              <a:t> </a:t>
            </a:r>
            <a:endParaRPr kumimoji="0" lang="en-US" altLang="en-US" sz="15000" b="0" i="0" u="none" strike="noStrike" cap="none" normalizeH="0" baseline="0" dirty="0">
              <a:ln>
                <a:noFill/>
              </a:ln>
              <a:solidFill>
                <a:srgbClr val="3C3633"/>
              </a:solidFill>
              <a:effectLst/>
              <a:latin typeface="latoregular"/>
            </a:endParaRPr>
          </a:p>
        </p:txBody>
      </p:sp>
      <p:sp>
        <p:nvSpPr>
          <p:cNvPr id="17" name="Rectangle 16">
            <a:extLst>
              <a:ext uri="{FF2B5EF4-FFF2-40B4-BE49-F238E27FC236}">
                <a16:creationId xmlns:a16="http://schemas.microsoft.com/office/drawing/2014/main" id="{D5AD76CC-5685-44AE-8677-CB8508BA9B61}"/>
              </a:ext>
            </a:extLst>
          </p:cNvPr>
          <p:cNvSpPr/>
          <p:nvPr/>
        </p:nvSpPr>
        <p:spPr>
          <a:xfrm>
            <a:off x="93325" y="1626175"/>
            <a:ext cx="5621676" cy="5693866"/>
          </a:xfrm>
          <a:prstGeom prst="rect">
            <a:avLst/>
          </a:prstGeom>
        </p:spPr>
        <p:txBody>
          <a:bodyPr wrap="square">
            <a:spAutoFit/>
          </a:bodyPr>
          <a:lstStyle/>
          <a:p>
            <a:r>
              <a:rPr lang="en-US" sz="1400" b="1" dirty="0"/>
              <a:t>EXAMPLE</a:t>
            </a:r>
            <a:r>
              <a:rPr lang="en-US" sz="1400" dirty="0"/>
              <a:t>: In response to </a:t>
            </a:r>
            <a:r>
              <a:rPr lang="en-US" sz="1400" dirty="0">
                <a:solidFill>
                  <a:srgbClr val="FF0000"/>
                </a:solidFill>
              </a:rPr>
              <a:t>declining local octopus populations</a:t>
            </a:r>
            <a:r>
              <a:rPr lang="en-US" sz="1400" dirty="0"/>
              <a:t>, community leaders in the coastal village of Andavadoaka sought to regulate harvesting practices. </a:t>
            </a:r>
          </a:p>
          <a:p>
            <a:endParaRPr lang="en-US" sz="1400" dirty="0"/>
          </a:p>
          <a:p>
            <a:r>
              <a:rPr lang="en-US" sz="1400" dirty="0"/>
              <a:t>With guidance from </a:t>
            </a:r>
            <a:r>
              <a:rPr lang="en-US" sz="1400" dirty="0">
                <a:solidFill>
                  <a:srgbClr val="FF0000"/>
                </a:solidFill>
              </a:rPr>
              <a:t>Blue Ventures, a UK-based NGO</a:t>
            </a:r>
            <a:r>
              <a:rPr lang="en-US" sz="1400" dirty="0"/>
              <a:t>, the village authorities created a trial ‘</a:t>
            </a:r>
            <a:r>
              <a:rPr lang="en-US" sz="1400" dirty="0">
                <a:solidFill>
                  <a:srgbClr val="FF0000"/>
                </a:solidFill>
              </a:rPr>
              <a:t>no-take zone’ </a:t>
            </a:r>
            <a:r>
              <a:rPr lang="en-US" sz="1400" dirty="0"/>
              <a:t>in 2004 where octopus hunting was banned for a period of seven months. </a:t>
            </a:r>
          </a:p>
          <a:p>
            <a:endParaRPr lang="en-US" sz="1400" dirty="0"/>
          </a:p>
          <a:p>
            <a:r>
              <a:rPr lang="en-US" sz="1400" dirty="0"/>
              <a:t>Enforcement was rooted in the </a:t>
            </a:r>
            <a:r>
              <a:rPr lang="en-US" sz="1400" dirty="0">
                <a:solidFill>
                  <a:srgbClr val="FF0000"/>
                </a:solidFill>
              </a:rPr>
              <a:t>tradition of Dina</a:t>
            </a:r>
            <a:r>
              <a:rPr lang="en-US" sz="1400" dirty="0"/>
              <a:t>, or local codes of conduct, which are common throughout Madagascar. </a:t>
            </a:r>
          </a:p>
          <a:p>
            <a:endParaRPr lang="en-US" sz="1400" dirty="0"/>
          </a:p>
          <a:p>
            <a:r>
              <a:rPr lang="en-US" sz="1400" b="1" dirty="0"/>
              <a:t>As results: </a:t>
            </a:r>
          </a:p>
          <a:p>
            <a:endParaRPr lang="en-US" sz="1400" dirty="0"/>
          </a:p>
          <a:p>
            <a:pPr marL="285750" indent="-285750">
              <a:buFont typeface="Arial" panose="020B0604020202020204" pitchFamily="34" charset="0"/>
              <a:buChar char="•"/>
            </a:pPr>
            <a:r>
              <a:rPr lang="en-US" sz="1400" dirty="0"/>
              <a:t>Increases in the </a:t>
            </a:r>
            <a:r>
              <a:rPr lang="en-US" sz="1400" dirty="0">
                <a:solidFill>
                  <a:srgbClr val="FF0000"/>
                </a:solidFill>
              </a:rPr>
              <a:t>mean weight </a:t>
            </a:r>
            <a:r>
              <a:rPr lang="en-US" sz="1400" dirty="0"/>
              <a:t>of octopus caught by </a:t>
            </a:r>
            <a:r>
              <a:rPr lang="en-US" sz="1400" dirty="0">
                <a:solidFill>
                  <a:srgbClr val="FF0000"/>
                </a:solidFill>
              </a:rPr>
              <a:t>around 50%, </a:t>
            </a:r>
            <a:r>
              <a:rPr lang="en-US" sz="1400" dirty="0"/>
              <a:t>prompting many neighboring villages to ask Andavadoaka for support in creating no take zones in their own near-shore waters. </a:t>
            </a:r>
          </a:p>
          <a:p>
            <a:pPr marL="285750" indent="-285750">
              <a:buFont typeface="Arial" panose="020B0604020202020204" pitchFamily="34" charset="0"/>
              <a:buChar char="•"/>
            </a:pPr>
            <a:r>
              <a:rPr lang="en-US" sz="1400" dirty="0"/>
              <a:t>An </a:t>
            </a:r>
            <a:r>
              <a:rPr lang="en-US" sz="1400" dirty="0">
                <a:solidFill>
                  <a:srgbClr val="FF0000"/>
                </a:solidFill>
              </a:rPr>
              <a:t>inter-village organization </a:t>
            </a:r>
            <a:r>
              <a:rPr lang="en-US" sz="1400" dirty="0"/>
              <a:t>was created to assist these villages, and ultimately 23 villages came together in 2006 to form the </a:t>
            </a:r>
            <a:r>
              <a:rPr lang="en-US" sz="1400" dirty="0" err="1"/>
              <a:t>Velondriake</a:t>
            </a:r>
            <a:r>
              <a:rPr lang="en-US" sz="1400" dirty="0"/>
              <a:t> </a:t>
            </a:r>
            <a:r>
              <a:rPr lang="en-US" sz="1400" dirty="0">
                <a:solidFill>
                  <a:srgbClr val="FF0000"/>
                </a:solidFill>
              </a:rPr>
              <a:t>Locally Managed Marine Area</a:t>
            </a:r>
            <a:r>
              <a:rPr lang="en-US" sz="1400" dirty="0"/>
              <a:t>, containing both temporary and permanent no-take zones in which fish, mangroves, and other marine organisms are conserved.</a:t>
            </a:r>
          </a:p>
          <a:p>
            <a:pPr marL="285750" indent="-285750">
              <a:buFont typeface="Arial" panose="020B0604020202020204" pitchFamily="34" charset="0"/>
              <a:buChar char="•"/>
            </a:pPr>
            <a:r>
              <a:rPr lang="en-US" sz="1400" dirty="0">
                <a:solidFill>
                  <a:srgbClr val="FF0000"/>
                </a:solidFill>
              </a:rPr>
              <a:t>Equator prize winner, 9,200 villager beneficiaries</a:t>
            </a:r>
            <a:r>
              <a:rPr lang="en-US" sz="1400" dirty="0"/>
              <a:t>, </a:t>
            </a:r>
            <a:r>
              <a:rPr lang="en-US" sz="1400" dirty="0" err="1"/>
              <a:t>Velondriake</a:t>
            </a:r>
            <a:r>
              <a:rPr lang="en-US" sz="1400" dirty="0"/>
              <a:t> locally-managed marine area</a:t>
            </a:r>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endParaRPr lang="en-US" sz="1400" dirty="0"/>
          </a:p>
        </p:txBody>
      </p:sp>
      <p:pic>
        <p:nvPicPr>
          <p:cNvPr id="8" name="Espace réservé du contenu 3">
            <a:extLst>
              <a:ext uri="{FF2B5EF4-FFF2-40B4-BE49-F238E27FC236}">
                <a16:creationId xmlns:a16="http://schemas.microsoft.com/office/drawing/2014/main" id="{3E5877E0-A284-454B-B5EA-772852917872}"/>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5697875" y="1626175"/>
            <a:ext cx="3352800" cy="2488625"/>
          </a:xfrm>
          <a:prstGeom prst="rect">
            <a:avLst/>
          </a:prstGeom>
        </p:spPr>
      </p:pic>
      <p:pic>
        <p:nvPicPr>
          <p:cNvPr id="9" name="Espace réservé du contenu 3">
            <a:extLst>
              <a:ext uri="{FF2B5EF4-FFF2-40B4-BE49-F238E27FC236}">
                <a16:creationId xmlns:a16="http://schemas.microsoft.com/office/drawing/2014/main" id="{2F5E3D0B-5E3F-4671-9635-CAA31E118D29}"/>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5715000" y="1905000"/>
            <a:ext cx="3352800" cy="4768711"/>
          </a:xfrm>
          <a:prstGeom prst="rect">
            <a:avLst/>
          </a:prstGeom>
        </p:spPr>
      </p:pic>
    </p:spTree>
    <p:extLst>
      <p:ext uri="{BB962C8B-B14F-4D97-AF65-F5344CB8AC3E}">
        <p14:creationId xmlns:p14="http://schemas.microsoft.com/office/powerpoint/2010/main" val="9356725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EFFB627-A224-4698-B74C-BB85C8313990}"/>
              </a:ext>
            </a:extLst>
          </p:cNvPr>
          <p:cNvSpPr>
            <a:spLocks noGrp="1"/>
          </p:cNvSpPr>
          <p:nvPr>
            <p:ph type="title"/>
          </p:nvPr>
        </p:nvSpPr>
        <p:spPr>
          <a:xfrm>
            <a:off x="158620" y="76200"/>
            <a:ext cx="6089780" cy="1343353"/>
          </a:xfrm>
        </p:spPr>
        <p:txBody>
          <a:bodyPr>
            <a:normAutofit/>
          </a:bodyPr>
          <a:lstStyle/>
          <a:p>
            <a:r>
              <a:rPr lang="en-US" sz="4000" dirty="0"/>
              <a:t>MAURITIUS </a:t>
            </a:r>
          </a:p>
        </p:txBody>
      </p:sp>
      <p:sp>
        <p:nvSpPr>
          <p:cNvPr id="14" name="Rectangle 10">
            <a:extLst>
              <a:ext uri="{FF2B5EF4-FFF2-40B4-BE49-F238E27FC236}">
                <a16:creationId xmlns:a16="http://schemas.microsoft.com/office/drawing/2014/main" id="{A132A7D4-67BB-4C53-9588-57CF23DF5469}"/>
              </a:ext>
            </a:extLst>
          </p:cNvPr>
          <p:cNvSpPr>
            <a:spLocks noChangeArrowheads="1"/>
          </p:cNvSpPr>
          <p:nvPr/>
        </p:nvSpPr>
        <p:spPr bwMode="auto">
          <a:xfrm>
            <a:off x="4681537" y="3224540"/>
            <a:ext cx="223138" cy="55814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65067" numCol="1" anchor="ctr" anchorCtr="0" compatLnSpc="1">
            <a:prstTxWarp prst="textNoShape">
              <a:avLst/>
            </a:prstTxWarp>
            <a:spAutoFit/>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3C3633"/>
                </a:solidFill>
                <a:effectLst/>
                <a:latin typeface="latoregular"/>
              </a:rPr>
              <a: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5" name="Rectangle 11">
            <a:extLst>
              <a:ext uri="{FF2B5EF4-FFF2-40B4-BE49-F238E27FC236}">
                <a16:creationId xmlns:a16="http://schemas.microsoft.com/office/drawing/2014/main" id="{82AEBB8B-3CEE-4E8F-8B94-F76AA42D8FA2}"/>
              </a:ext>
            </a:extLst>
          </p:cNvPr>
          <p:cNvSpPr>
            <a:spLocks noChangeArrowheads="1"/>
          </p:cNvSpPr>
          <p:nvPr/>
        </p:nvSpPr>
        <p:spPr bwMode="auto">
          <a:xfrm>
            <a:off x="4681537" y="3363039"/>
            <a:ext cx="223138" cy="28114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65067" numCol="1" anchor="ctr" anchorCtr="0" compatLnSpc="1">
            <a:prstTxWarp prst="textNoShape">
              <a:avLst/>
            </a:prstTxWarp>
            <a:spAutoFit/>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3C3633"/>
                </a:solidFill>
                <a:effectLst/>
                <a:latin typeface="latoregular"/>
              </a:rPr>
              <a:t> </a:t>
            </a:r>
            <a:endParaRPr kumimoji="0" lang="en-US" altLang="en-US" sz="15000" b="0" i="0" u="none" strike="noStrike" cap="none" normalizeH="0" baseline="0" dirty="0">
              <a:ln>
                <a:noFill/>
              </a:ln>
              <a:solidFill>
                <a:srgbClr val="3C3633"/>
              </a:solidFill>
              <a:effectLst/>
              <a:latin typeface="latoregular"/>
            </a:endParaRPr>
          </a:p>
        </p:txBody>
      </p:sp>
      <p:sp>
        <p:nvSpPr>
          <p:cNvPr id="17" name="Rectangle 16">
            <a:extLst>
              <a:ext uri="{FF2B5EF4-FFF2-40B4-BE49-F238E27FC236}">
                <a16:creationId xmlns:a16="http://schemas.microsoft.com/office/drawing/2014/main" id="{D5AD76CC-5685-44AE-8677-CB8508BA9B61}"/>
              </a:ext>
            </a:extLst>
          </p:cNvPr>
          <p:cNvSpPr/>
          <p:nvPr/>
        </p:nvSpPr>
        <p:spPr>
          <a:xfrm>
            <a:off x="228601" y="2819400"/>
            <a:ext cx="8686797" cy="4185761"/>
          </a:xfrm>
          <a:prstGeom prst="rect">
            <a:avLst/>
          </a:prstGeom>
        </p:spPr>
        <p:txBody>
          <a:bodyPr wrap="square">
            <a:spAutoFit/>
          </a:bodyPr>
          <a:lstStyle/>
          <a:p>
            <a:r>
              <a:rPr lang="en-US" sz="1400" b="1" dirty="0"/>
              <a:t>EXAMPLE</a:t>
            </a:r>
            <a:r>
              <a:rPr lang="en-US" sz="1400" dirty="0"/>
              <a:t>: In Mauritius, a survey </a:t>
            </a:r>
            <a:r>
              <a:rPr lang="en-US" sz="1400" dirty="0">
                <a:solidFill>
                  <a:srgbClr val="FF0000"/>
                </a:solidFill>
              </a:rPr>
              <a:t>conducted to assess current situations of disposing empty pesticide containers</a:t>
            </a:r>
            <a:r>
              <a:rPr lang="en-US" sz="1400" dirty="0"/>
              <a:t> revealed that they were disposed in the farmers’ fields, either dumped, buried or burnt. </a:t>
            </a:r>
          </a:p>
          <a:p>
            <a:endParaRPr lang="en-US" sz="1400" dirty="0"/>
          </a:p>
          <a:p>
            <a:r>
              <a:rPr lang="en-US" sz="1400" dirty="0"/>
              <a:t>SGP project “</a:t>
            </a:r>
            <a:r>
              <a:rPr lang="en-US" sz="1400" dirty="0">
                <a:solidFill>
                  <a:srgbClr val="FF0000"/>
                </a:solidFill>
              </a:rPr>
              <a:t>Decreasing POPs Through Management of Empty Pesticide Containers in the Republic of Mauritius” </a:t>
            </a:r>
            <a:r>
              <a:rPr lang="en-US" sz="1400" dirty="0"/>
              <a:t>was designed to train and encourage farmers to triple rinsing the empty pesticide containers (which removes 99.99% of pesticide residues) and safely dispose them. </a:t>
            </a:r>
          </a:p>
          <a:p>
            <a:endParaRPr lang="en-US" sz="1400" dirty="0"/>
          </a:p>
          <a:p>
            <a:r>
              <a:rPr lang="en-US" sz="1400" dirty="0">
                <a:solidFill>
                  <a:srgbClr val="FF0000"/>
                </a:solidFill>
              </a:rPr>
              <a:t>900 farmers joined the pilot project</a:t>
            </a:r>
            <a:r>
              <a:rPr lang="en-US" sz="1400" dirty="0"/>
              <a:t>. A Steering Committee comprising major stakeholders under the chairmanship of the Ministry of Environment was set up to oversee the implementation. </a:t>
            </a:r>
          </a:p>
          <a:p>
            <a:endParaRPr lang="en-US" sz="1400" dirty="0"/>
          </a:p>
          <a:p>
            <a:r>
              <a:rPr lang="en-US" sz="1400" b="1" dirty="0"/>
              <a:t>Results:</a:t>
            </a:r>
          </a:p>
          <a:p>
            <a:pPr marL="285750" indent="-285750">
              <a:buFont typeface="Arial" panose="020B0604020202020204" pitchFamily="34" charset="0"/>
              <a:buChar char="•"/>
            </a:pPr>
            <a:r>
              <a:rPr lang="en-US" sz="1400" dirty="0">
                <a:solidFill>
                  <a:srgbClr val="FF0000"/>
                </a:solidFill>
              </a:rPr>
              <a:t>1,888Kg of empty pesticide containers were finally collected</a:t>
            </a:r>
            <a:r>
              <a:rPr lang="en-US" sz="1400" dirty="0"/>
              <a:t>. Collected pesticide containers were sent to a recycler and made approximately 8 tons of recycled products. It was estimated that the annual volume of pesticides plastic (HDPE) bottles generated at the national level would be 37,600 kg. </a:t>
            </a:r>
          </a:p>
          <a:p>
            <a:pPr marL="285750" indent="-285750">
              <a:buFont typeface="Arial" panose="020B0604020202020204" pitchFamily="34" charset="0"/>
              <a:buChar char="•"/>
            </a:pPr>
            <a:r>
              <a:rPr lang="en-US" sz="1400" dirty="0">
                <a:solidFill>
                  <a:srgbClr val="FF0000"/>
                </a:solidFill>
              </a:rPr>
              <a:t>Lessons and recommendations</a:t>
            </a:r>
            <a:r>
              <a:rPr lang="en-US" sz="1400" dirty="0"/>
              <a:t> from the pilot project were shared and validated during a workshop with a proposal to upscale the project at the national level. As a result, the </a:t>
            </a:r>
            <a:r>
              <a:rPr lang="en-US" sz="1400" dirty="0">
                <a:solidFill>
                  <a:srgbClr val="FF0000"/>
                </a:solidFill>
              </a:rPr>
              <a:t>Pesticide Use Bill </a:t>
            </a:r>
            <a:r>
              <a:rPr lang="en-US" sz="1400" dirty="0"/>
              <a:t>passed by government recently launched USD 56,228 in the 2018 national budget for the upscaling of this project at the national level. </a:t>
            </a:r>
          </a:p>
          <a:p>
            <a:pPr marL="285750" indent="-285750">
              <a:buFont typeface="Arial" panose="020B0604020202020204" pitchFamily="34" charset="0"/>
              <a:buChar char="•"/>
            </a:pPr>
            <a:endParaRPr lang="en-US" sz="1400" dirty="0"/>
          </a:p>
        </p:txBody>
      </p:sp>
      <p:graphicFrame>
        <p:nvGraphicFramePr>
          <p:cNvPr id="2" name="Table 1">
            <a:extLst>
              <a:ext uri="{FF2B5EF4-FFF2-40B4-BE49-F238E27FC236}">
                <a16:creationId xmlns:a16="http://schemas.microsoft.com/office/drawing/2014/main" id="{F927CBBD-2B18-43BF-BC2A-841915F1815E}"/>
              </a:ext>
            </a:extLst>
          </p:cNvPr>
          <p:cNvGraphicFramePr>
            <a:graphicFrameLocks noGrp="1"/>
          </p:cNvGraphicFramePr>
          <p:nvPr>
            <p:extLst/>
          </p:nvPr>
        </p:nvGraphicFramePr>
        <p:xfrm>
          <a:off x="685800" y="1105793"/>
          <a:ext cx="7624491" cy="1511037"/>
        </p:xfrm>
        <a:graphic>
          <a:graphicData uri="http://schemas.openxmlformats.org/drawingml/2006/table">
            <a:tbl>
              <a:tblPr bandRow="1"/>
              <a:tblGrid>
                <a:gridCol w="1089213">
                  <a:extLst>
                    <a:ext uri="{9D8B030D-6E8A-4147-A177-3AD203B41FA5}">
                      <a16:colId xmlns:a16="http://schemas.microsoft.com/office/drawing/2014/main" val="1393015368"/>
                    </a:ext>
                  </a:extLst>
                </a:gridCol>
                <a:gridCol w="901418">
                  <a:extLst>
                    <a:ext uri="{9D8B030D-6E8A-4147-A177-3AD203B41FA5}">
                      <a16:colId xmlns:a16="http://schemas.microsoft.com/office/drawing/2014/main" val="1506328063"/>
                    </a:ext>
                  </a:extLst>
                </a:gridCol>
                <a:gridCol w="1277008">
                  <a:extLst>
                    <a:ext uri="{9D8B030D-6E8A-4147-A177-3AD203B41FA5}">
                      <a16:colId xmlns:a16="http://schemas.microsoft.com/office/drawing/2014/main" val="1089392223"/>
                    </a:ext>
                  </a:extLst>
                </a:gridCol>
                <a:gridCol w="1089213">
                  <a:extLst>
                    <a:ext uri="{9D8B030D-6E8A-4147-A177-3AD203B41FA5}">
                      <a16:colId xmlns:a16="http://schemas.microsoft.com/office/drawing/2014/main" val="3442157202"/>
                    </a:ext>
                  </a:extLst>
                </a:gridCol>
                <a:gridCol w="1089213">
                  <a:extLst>
                    <a:ext uri="{9D8B030D-6E8A-4147-A177-3AD203B41FA5}">
                      <a16:colId xmlns:a16="http://schemas.microsoft.com/office/drawing/2014/main" val="238760398"/>
                    </a:ext>
                  </a:extLst>
                </a:gridCol>
                <a:gridCol w="1089213">
                  <a:extLst>
                    <a:ext uri="{9D8B030D-6E8A-4147-A177-3AD203B41FA5}">
                      <a16:colId xmlns:a16="http://schemas.microsoft.com/office/drawing/2014/main" val="1047295772"/>
                    </a:ext>
                  </a:extLst>
                </a:gridCol>
                <a:gridCol w="1089213">
                  <a:extLst>
                    <a:ext uri="{9D8B030D-6E8A-4147-A177-3AD203B41FA5}">
                      <a16:colId xmlns:a16="http://schemas.microsoft.com/office/drawing/2014/main" val="937576556"/>
                    </a:ext>
                  </a:extLst>
                </a:gridCol>
              </a:tblGrid>
              <a:tr h="444237">
                <a:tc rowSpan="2">
                  <a:txBody>
                    <a:bodyPr/>
                    <a:lstStyle/>
                    <a:p>
                      <a:pPr marL="0" marR="0" algn="just">
                        <a:lnSpc>
                          <a:spcPct val="115000"/>
                        </a:lnSpc>
                        <a:spcBef>
                          <a:spcPts val="600"/>
                        </a:spcBef>
                        <a:spcAft>
                          <a:spcPts val="600"/>
                        </a:spcAft>
                      </a:pPr>
                      <a:r>
                        <a:rPr lang="en-US" sz="1050" b="1" i="1" dirty="0">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Year started (*)</a:t>
                      </a:r>
                      <a:endParaRPr lang="en-US" sz="1050"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gridSpan="2">
                  <a:txBody>
                    <a:bodyPr/>
                    <a:lstStyle/>
                    <a:p>
                      <a:pPr marL="0" marR="0" algn="just">
                        <a:lnSpc>
                          <a:spcPct val="115000"/>
                        </a:lnSpc>
                        <a:spcBef>
                          <a:spcPts val="600"/>
                        </a:spcBef>
                        <a:spcAft>
                          <a:spcPts val="600"/>
                        </a:spcAft>
                      </a:pPr>
                      <a:r>
                        <a:rPr lang="en-US" sz="1050" b="1" i="1">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GEF SGP Funding </a:t>
                      </a:r>
                      <a:endParaRPr lang="en-US" sz="105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hMerge="1">
                  <a:txBody>
                    <a:bodyPr/>
                    <a:lstStyle/>
                    <a:p>
                      <a:endParaRPr lang="en-US"/>
                    </a:p>
                  </a:txBody>
                  <a:tcPr/>
                </a:tc>
                <a:tc gridSpan="4">
                  <a:txBody>
                    <a:bodyPr/>
                    <a:lstStyle/>
                    <a:p>
                      <a:pPr marL="0" marR="0" algn="just">
                        <a:lnSpc>
                          <a:spcPct val="115000"/>
                        </a:lnSpc>
                        <a:spcBef>
                          <a:spcPts val="600"/>
                        </a:spcBef>
                        <a:spcAft>
                          <a:spcPts val="600"/>
                        </a:spcAft>
                      </a:pPr>
                      <a:r>
                        <a:rPr lang="en-US" sz="1050" b="1" i="1">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 Co-financing (**) </a:t>
                      </a:r>
                      <a:endParaRPr lang="en-US" sz="105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67018764"/>
                  </a:ext>
                </a:extLst>
              </a:tr>
              <a:tr h="698763">
                <a:tc vMerge="1">
                  <a:txBody>
                    <a:bodyPr/>
                    <a:lstStyle/>
                    <a:p>
                      <a:endParaRPr lang="en-US"/>
                    </a:p>
                  </a:txBody>
                  <a:tcPr/>
                </a:tc>
                <a:tc>
                  <a:txBody>
                    <a:bodyPr/>
                    <a:lstStyle/>
                    <a:p>
                      <a:pPr marL="0" marR="0" algn="just">
                        <a:lnSpc>
                          <a:spcPct val="115000"/>
                        </a:lnSpc>
                        <a:spcBef>
                          <a:spcPts val="600"/>
                        </a:spcBef>
                        <a:spcAft>
                          <a:spcPts val="600"/>
                        </a:spcAft>
                      </a:pPr>
                      <a:r>
                        <a:rPr lang="en-US" sz="1050" b="1" i="1" dirty="0">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Number of Projects</a:t>
                      </a:r>
                      <a:endParaRPr lang="en-US" sz="1050"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just">
                        <a:lnSpc>
                          <a:spcPct val="115000"/>
                        </a:lnSpc>
                        <a:spcBef>
                          <a:spcPts val="600"/>
                        </a:spcBef>
                        <a:spcAft>
                          <a:spcPts val="600"/>
                        </a:spcAft>
                      </a:pPr>
                      <a:r>
                        <a:rPr lang="en-US" sz="1050" b="1" i="1" dirty="0">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 GEF Grant Amount Committed </a:t>
                      </a:r>
                      <a:endParaRPr lang="en-US" sz="1050"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just">
                        <a:lnSpc>
                          <a:spcPct val="115000"/>
                        </a:lnSpc>
                        <a:spcBef>
                          <a:spcPts val="600"/>
                        </a:spcBef>
                        <a:spcAft>
                          <a:spcPts val="600"/>
                        </a:spcAft>
                      </a:pPr>
                      <a:r>
                        <a:rPr lang="en-US" sz="1050" b="1" i="1">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 Project level Co-financing in Cash </a:t>
                      </a:r>
                      <a:endParaRPr lang="en-US" sz="105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just">
                        <a:lnSpc>
                          <a:spcPct val="115000"/>
                        </a:lnSpc>
                        <a:spcBef>
                          <a:spcPts val="600"/>
                        </a:spcBef>
                        <a:spcAft>
                          <a:spcPts val="600"/>
                        </a:spcAft>
                      </a:pPr>
                      <a:r>
                        <a:rPr lang="en-US" sz="1050" b="1" i="1" dirty="0">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 Project level Co-financing in Kind </a:t>
                      </a:r>
                      <a:endParaRPr lang="en-US" sz="1050"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just">
                        <a:lnSpc>
                          <a:spcPct val="115000"/>
                        </a:lnSpc>
                        <a:spcBef>
                          <a:spcPts val="600"/>
                        </a:spcBef>
                        <a:spcAft>
                          <a:spcPts val="600"/>
                        </a:spcAft>
                      </a:pPr>
                      <a:r>
                        <a:rPr lang="en-US" sz="1050" b="1" i="1" dirty="0">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  Non-GEF Grant Amount Committed </a:t>
                      </a:r>
                      <a:endParaRPr lang="en-US" sz="1050"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just">
                        <a:lnSpc>
                          <a:spcPct val="115000"/>
                        </a:lnSpc>
                        <a:spcBef>
                          <a:spcPts val="600"/>
                        </a:spcBef>
                        <a:spcAft>
                          <a:spcPts val="600"/>
                        </a:spcAft>
                      </a:pPr>
                      <a:r>
                        <a:rPr lang="en-US" sz="1050" b="1" i="1" dirty="0">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 Total Co-financing </a:t>
                      </a:r>
                      <a:endParaRPr lang="en-US" sz="1050"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extLst>
                  <a:ext uri="{0D108BD9-81ED-4DB2-BD59-A6C34878D82A}">
                    <a16:rowId xmlns:a16="http://schemas.microsoft.com/office/drawing/2014/main" val="3402556980"/>
                  </a:ext>
                </a:extLst>
              </a:tr>
              <a:tr h="368037">
                <a:tc>
                  <a:txBody>
                    <a:bodyPr/>
                    <a:lstStyle/>
                    <a:p>
                      <a:pPr marL="0" marR="0" algn="just">
                        <a:lnSpc>
                          <a:spcPct val="115000"/>
                        </a:lnSpc>
                        <a:spcBef>
                          <a:spcPts val="600"/>
                        </a:spcBef>
                        <a:spcAft>
                          <a:spcPts val="600"/>
                        </a:spcAft>
                      </a:pPr>
                      <a:r>
                        <a:rPr lang="en-US" sz="105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1996</a:t>
                      </a:r>
                      <a:endParaRPr lang="en-US" sz="105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noFill/>
                  </a:tcPr>
                </a:tc>
                <a:tc>
                  <a:txBody>
                    <a:bodyPr/>
                    <a:lstStyle/>
                    <a:p>
                      <a:pPr marL="0" marR="0" algn="ctr">
                        <a:lnSpc>
                          <a:spcPct val="115000"/>
                        </a:lnSpc>
                        <a:spcBef>
                          <a:spcPts val="600"/>
                        </a:spcBef>
                        <a:spcAft>
                          <a:spcPts val="600"/>
                        </a:spcAft>
                      </a:pPr>
                      <a:r>
                        <a:rPr lang="en-US" sz="1050" b="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159</a:t>
                      </a:r>
                      <a:endParaRPr lang="en-US" sz="1050" b="1">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noFill/>
                  </a:tcPr>
                </a:tc>
                <a:tc>
                  <a:txBody>
                    <a:bodyPr/>
                    <a:lstStyle/>
                    <a:p>
                      <a:pPr marL="0" marR="0" algn="r">
                        <a:lnSpc>
                          <a:spcPct val="115000"/>
                        </a:lnSpc>
                        <a:spcBef>
                          <a:spcPts val="600"/>
                        </a:spcBef>
                        <a:spcAft>
                          <a:spcPts val="600"/>
                        </a:spcAft>
                      </a:pPr>
                      <a:r>
                        <a:rPr lang="en-US" sz="105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$5,376,273 </a:t>
                      </a:r>
                      <a:endParaRPr lang="en-US" sz="105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noFill/>
                  </a:tcPr>
                </a:tc>
                <a:tc>
                  <a:txBody>
                    <a:bodyPr/>
                    <a:lstStyle/>
                    <a:p>
                      <a:pPr marL="0" marR="0" algn="r">
                        <a:lnSpc>
                          <a:spcPct val="115000"/>
                        </a:lnSpc>
                        <a:spcBef>
                          <a:spcPts val="600"/>
                        </a:spcBef>
                        <a:spcAft>
                          <a:spcPts val="600"/>
                        </a:spcAft>
                      </a:pPr>
                      <a:r>
                        <a:rPr lang="en-US" sz="105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$8,213,585 </a:t>
                      </a:r>
                      <a:endParaRPr lang="en-US" sz="105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noFill/>
                  </a:tcPr>
                </a:tc>
                <a:tc>
                  <a:txBody>
                    <a:bodyPr/>
                    <a:lstStyle/>
                    <a:p>
                      <a:pPr marL="0" marR="0" algn="r">
                        <a:lnSpc>
                          <a:spcPct val="115000"/>
                        </a:lnSpc>
                        <a:spcBef>
                          <a:spcPts val="600"/>
                        </a:spcBef>
                        <a:spcAft>
                          <a:spcPts val="600"/>
                        </a:spcAft>
                      </a:pPr>
                      <a:r>
                        <a:rPr lang="en-US" sz="105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$4,829,170 </a:t>
                      </a:r>
                      <a:endParaRPr lang="en-US" sz="105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noFill/>
                  </a:tcPr>
                </a:tc>
                <a:tc>
                  <a:txBody>
                    <a:bodyPr/>
                    <a:lstStyle/>
                    <a:p>
                      <a:pPr marL="0" marR="0" algn="r">
                        <a:lnSpc>
                          <a:spcPct val="115000"/>
                        </a:lnSpc>
                        <a:spcBef>
                          <a:spcPts val="600"/>
                        </a:spcBef>
                        <a:spcAft>
                          <a:spcPts val="600"/>
                        </a:spcAft>
                      </a:pPr>
                      <a:r>
                        <a:rPr lang="en-US" sz="105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$170,000 </a:t>
                      </a:r>
                      <a:endParaRPr lang="en-US" sz="105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noFill/>
                  </a:tcPr>
                </a:tc>
                <a:tc>
                  <a:txBody>
                    <a:bodyPr/>
                    <a:lstStyle/>
                    <a:p>
                      <a:pPr marL="0" marR="0" algn="r">
                        <a:lnSpc>
                          <a:spcPct val="115000"/>
                        </a:lnSpc>
                        <a:spcBef>
                          <a:spcPts val="600"/>
                        </a:spcBef>
                        <a:spcAft>
                          <a:spcPts val="600"/>
                        </a:spcAft>
                      </a:pPr>
                      <a:r>
                        <a:rPr lang="en-US" sz="105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$13,212,755 </a:t>
                      </a:r>
                      <a:endParaRPr lang="en-US" sz="105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noFill/>
                  </a:tcPr>
                </a:tc>
                <a:extLst>
                  <a:ext uri="{0D108BD9-81ED-4DB2-BD59-A6C34878D82A}">
                    <a16:rowId xmlns:a16="http://schemas.microsoft.com/office/drawing/2014/main" val="1074847876"/>
                  </a:ext>
                </a:extLst>
              </a:tr>
            </a:tbl>
          </a:graphicData>
        </a:graphic>
      </p:graphicFrame>
    </p:spTree>
    <p:extLst>
      <p:ext uri="{BB962C8B-B14F-4D97-AF65-F5344CB8AC3E}">
        <p14:creationId xmlns:p14="http://schemas.microsoft.com/office/powerpoint/2010/main" val="364126523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EFFB627-A224-4698-B74C-BB85C8313990}"/>
              </a:ext>
            </a:extLst>
          </p:cNvPr>
          <p:cNvSpPr>
            <a:spLocks noGrp="1"/>
          </p:cNvSpPr>
          <p:nvPr>
            <p:ph type="title"/>
          </p:nvPr>
        </p:nvSpPr>
        <p:spPr>
          <a:xfrm>
            <a:off x="158620" y="76200"/>
            <a:ext cx="6089780" cy="1343353"/>
          </a:xfrm>
        </p:spPr>
        <p:txBody>
          <a:bodyPr>
            <a:normAutofit/>
          </a:bodyPr>
          <a:lstStyle/>
          <a:p>
            <a:r>
              <a:rPr lang="en-US" sz="4000" dirty="0"/>
              <a:t>SEYCHELLES </a:t>
            </a:r>
          </a:p>
        </p:txBody>
      </p:sp>
      <p:sp>
        <p:nvSpPr>
          <p:cNvPr id="14" name="Rectangle 10">
            <a:extLst>
              <a:ext uri="{FF2B5EF4-FFF2-40B4-BE49-F238E27FC236}">
                <a16:creationId xmlns:a16="http://schemas.microsoft.com/office/drawing/2014/main" id="{A132A7D4-67BB-4C53-9588-57CF23DF5469}"/>
              </a:ext>
            </a:extLst>
          </p:cNvPr>
          <p:cNvSpPr>
            <a:spLocks noChangeArrowheads="1"/>
          </p:cNvSpPr>
          <p:nvPr/>
        </p:nvSpPr>
        <p:spPr bwMode="auto">
          <a:xfrm>
            <a:off x="4681537" y="3224540"/>
            <a:ext cx="223138" cy="55814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65067" numCol="1" anchor="ctr" anchorCtr="0" compatLnSpc="1">
            <a:prstTxWarp prst="textNoShape">
              <a:avLst/>
            </a:prstTxWarp>
            <a:spAutoFit/>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3C3633"/>
                </a:solidFill>
                <a:effectLst/>
                <a:latin typeface="latoregular"/>
              </a:rPr>
              <a: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5" name="Rectangle 11">
            <a:extLst>
              <a:ext uri="{FF2B5EF4-FFF2-40B4-BE49-F238E27FC236}">
                <a16:creationId xmlns:a16="http://schemas.microsoft.com/office/drawing/2014/main" id="{82AEBB8B-3CEE-4E8F-8B94-F76AA42D8FA2}"/>
              </a:ext>
            </a:extLst>
          </p:cNvPr>
          <p:cNvSpPr>
            <a:spLocks noChangeArrowheads="1"/>
          </p:cNvSpPr>
          <p:nvPr/>
        </p:nvSpPr>
        <p:spPr bwMode="auto">
          <a:xfrm>
            <a:off x="4681537" y="3363039"/>
            <a:ext cx="223138" cy="28114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65067" numCol="1" anchor="ctr" anchorCtr="0" compatLnSpc="1">
            <a:prstTxWarp prst="textNoShape">
              <a:avLst/>
            </a:prstTxWarp>
            <a:spAutoFit/>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3C3633"/>
                </a:solidFill>
                <a:effectLst/>
                <a:latin typeface="latoregular"/>
              </a:rPr>
              <a:t> </a:t>
            </a:r>
            <a:endParaRPr kumimoji="0" lang="en-US" altLang="en-US" sz="15000" b="0" i="0" u="none" strike="noStrike" cap="none" normalizeH="0" baseline="0" dirty="0">
              <a:ln>
                <a:noFill/>
              </a:ln>
              <a:solidFill>
                <a:srgbClr val="3C3633"/>
              </a:solidFill>
              <a:effectLst/>
              <a:latin typeface="latoregular"/>
            </a:endParaRPr>
          </a:p>
        </p:txBody>
      </p:sp>
      <p:sp>
        <p:nvSpPr>
          <p:cNvPr id="17" name="Rectangle 16">
            <a:extLst>
              <a:ext uri="{FF2B5EF4-FFF2-40B4-BE49-F238E27FC236}">
                <a16:creationId xmlns:a16="http://schemas.microsoft.com/office/drawing/2014/main" id="{D5AD76CC-5685-44AE-8677-CB8508BA9B61}"/>
              </a:ext>
            </a:extLst>
          </p:cNvPr>
          <p:cNvSpPr/>
          <p:nvPr/>
        </p:nvSpPr>
        <p:spPr>
          <a:xfrm>
            <a:off x="130366" y="1600200"/>
            <a:ext cx="5333999" cy="5047536"/>
          </a:xfrm>
          <a:prstGeom prst="rect">
            <a:avLst/>
          </a:prstGeom>
        </p:spPr>
        <p:txBody>
          <a:bodyPr wrap="square">
            <a:spAutoFit/>
          </a:bodyPr>
          <a:lstStyle/>
          <a:p>
            <a:r>
              <a:rPr lang="en-US" sz="1400" b="1" dirty="0"/>
              <a:t>EXAMPLE</a:t>
            </a:r>
            <a:r>
              <a:rPr lang="en-US" sz="1400" dirty="0"/>
              <a:t>: SGP project has resulted in </a:t>
            </a:r>
            <a:r>
              <a:rPr lang="en-US" sz="1400" dirty="0">
                <a:solidFill>
                  <a:srgbClr val="FF0000"/>
                </a:solidFill>
              </a:rPr>
              <a:t>mainstreaming artisanal shark fishers issues into national shark research and management processes with the Artisanal Shark Fishers' Association (ASFA</a:t>
            </a:r>
            <a:r>
              <a:rPr lang="en-US" sz="1400" dirty="0"/>
              <a:t>) at the center of shark fishery research and management platform in Seychelles. </a:t>
            </a:r>
          </a:p>
          <a:p>
            <a:endParaRPr lang="en-US" sz="1400" dirty="0"/>
          </a:p>
          <a:p>
            <a:r>
              <a:rPr lang="en-US" sz="1400" dirty="0"/>
              <a:t>Both staff of SFA and ASFA have now also been </a:t>
            </a:r>
            <a:r>
              <a:rPr lang="en-US" sz="1400" dirty="0">
                <a:solidFill>
                  <a:srgbClr val="FF0000"/>
                </a:solidFill>
              </a:rPr>
              <a:t>trained in the management and use of the database </a:t>
            </a:r>
            <a:r>
              <a:rPr lang="en-US" sz="1400" dirty="0"/>
              <a:t>resulting in synergies with artisanal issues. </a:t>
            </a:r>
          </a:p>
          <a:p>
            <a:endParaRPr lang="en-US" sz="1400" dirty="0"/>
          </a:p>
          <a:p>
            <a:r>
              <a:rPr lang="en-US" sz="1400" b="1" dirty="0"/>
              <a:t>Results:</a:t>
            </a:r>
          </a:p>
          <a:p>
            <a:endParaRPr lang="en-US" sz="1400" dirty="0"/>
          </a:p>
          <a:p>
            <a:pPr marL="285750" indent="-285750">
              <a:buFont typeface="Arial" panose="020B0604020202020204" pitchFamily="34" charset="0"/>
              <a:buChar char="•"/>
            </a:pPr>
            <a:r>
              <a:rPr lang="en-US" sz="1400" dirty="0"/>
              <a:t>The </a:t>
            </a:r>
            <a:r>
              <a:rPr lang="en-US" sz="1400" dirty="0">
                <a:solidFill>
                  <a:srgbClr val="FF0000"/>
                </a:solidFill>
              </a:rPr>
              <a:t>monitoring protocol </a:t>
            </a:r>
            <a:r>
              <a:rPr lang="en-US" sz="1400" dirty="0"/>
              <a:t>devised by the project has been accepted by Seychelles Fishing Authority (SFA) as the national methodology and a user-friendly shark database has been designed that enables data presentation, sex/species/annual comparisons and ready updating. </a:t>
            </a:r>
          </a:p>
          <a:p>
            <a:endParaRPr lang="en-US" sz="1400" dirty="0"/>
          </a:p>
          <a:p>
            <a:pPr marL="285750" indent="-285750">
              <a:buFont typeface="Arial" panose="020B0604020202020204" pitchFamily="34" charset="0"/>
              <a:buChar char="•"/>
            </a:pPr>
            <a:r>
              <a:rPr lang="en-US" sz="1400" dirty="0"/>
              <a:t>SFA has </a:t>
            </a:r>
            <a:r>
              <a:rPr lang="en-US" sz="1400" dirty="0">
                <a:solidFill>
                  <a:srgbClr val="FF0000"/>
                </a:solidFill>
              </a:rPr>
              <a:t>adopted this database enabling national data gathering and management </a:t>
            </a:r>
            <a:r>
              <a:rPr lang="en-US" sz="1400" dirty="0"/>
              <a:t>supporting potential scale up and evidence based policy influence. </a:t>
            </a:r>
          </a:p>
          <a:p>
            <a:endParaRPr lang="en-US" sz="1400" dirty="0"/>
          </a:p>
          <a:p>
            <a:pPr marL="285750" indent="-285750">
              <a:buFont typeface="Arial" panose="020B0604020202020204" pitchFamily="34" charset="0"/>
              <a:buChar char="•"/>
            </a:pPr>
            <a:endParaRPr lang="en-US" sz="1400" dirty="0"/>
          </a:p>
        </p:txBody>
      </p:sp>
      <p:pic>
        <p:nvPicPr>
          <p:cNvPr id="9" name="Picture 2">
            <a:extLst>
              <a:ext uri="{FF2B5EF4-FFF2-40B4-BE49-F238E27FC236}">
                <a16:creationId xmlns:a16="http://schemas.microsoft.com/office/drawing/2014/main" id="{3CF005F7-71A5-4253-965B-95456D88E4C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1600200"/>
            <a:ext cx="3784600" cy="3276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1">
            <a:extLst>
              <a:ext uri="{FF2B5EF4-FFF2-40B4-BE49-F238E27FC236}">
                <a16:creationId xmlns:a16="http://schemas.microsoft.com/office/drawing/2014/main" id="{FC4FEC8C-A937-4E0F-BA0D-3799CDB08A1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0" y="4800599"/>
            <a:ext cx="3764052" cy="1596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9789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C646BBB-ABEE-4B9E-B916-70211E43B57C}"/>
              </a:ext>
            </a:extLst>
          </p:cNvPr>
          <p:cNvPicPr>
            <a:picLocks noChangeAspect="1"/>
          </p:cNvPicPr>
          <p:nvPr/>
        </p:nvPicPr>
        <p:blipFill>
          <a:blip r:embed="rId2"/>
          <a:stretch>
            <a:fillRect/>
          </a:stretch>
        </p:blipFill>
        <p:spPr>
          <a:xfrm>
            <a:off x="0" y="1105401"/>
            <a:ext cx="9144000" cy="4647197"/>
          </a:xfrm>
          <a:prstGeom prst="rect">
            <a:avLst/>
          </a:prstGeom>
        </p:spPr>
      </p:pic>
      <p:sp>
        <p:nvSpPr>
          <p:cNvPr id="2" name="Title 1"/>
          <p:cNvSpPr>
            <a:spLocks noGrp="1"/>
          </p:cNvSpPr>
          <p:nvPr>
            <p:ph type="title"/>
          </p:nvPr>
        </p:nvSpPr>
        <p:spPr>
          <a:xfrm>
            <a:off x="685800" y="76200"/>
            <a:ext cx="4307957" cy="121777"/>
          </a:xfrm>
        </p:spPr>
        <p:txBody>
          <a:bodyPr>
            <a:noAutofit/>
          </a:bodyPr>
          <a:lstStyle/>
          <a:p>
            <a:br>
              <a:rPr lang="en-US" sz="4400" dirty="0"/>
            </a:br>
            <a:br>
              <a:rPr lang="en-US" sz="4400" dirty="0"/>
            </a:br>
            <a:r>
              <a:rPr lang="en-US" sz="4400" dirty="0"/>
              <a:t>Where we work</a:t>
            </a:r>
          </a:p>
        </p:txBody>
      </p:sp>
    </p:spTree>
    <p:extLst>
      <p:ext uri="{BB962C8B-B14F-4D97-AF65-F5344CB8AC3E}">
        <p14:creationId xmlns:p14="http://schemas.microsoft.com/office/powerpoint/2010/main" val="37812846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EFFB627-A224-4698-B74C-BB85C8313990}"/>
              </a:ext>
            </a:extLst>
          </p:cNvPr>
          <p:cNvSpPr>
            <a:spLocks noGrp="1"/>
          </p:cNvSpPr>
          <p:nvPr>
            <p:ph type="title"/>
          </p:nvPr>
        </p:nvSpPr>
        <p:spPr>
          <a:xfrm>
            <a:off x="158620" y="76201"/>
            <a:ext cx="6089780" cy="1066800"/>
          </a:xfrm>
        </p:spPr>
        <p:txBody>
          <a:bodyPr>
            <a:normAutofit/>
          </a:bodyPr>
          <a:lstStyle/>
          <a:p>
            <a:r>
              <a:rPr lang="en-US" sz="4000" dirty="0"/>
              <a:t>TANZANIA </a:t>
            </a:r>
          </a:p>
        </p:txBody>
      </p:sp>
      <p:sp>
        <p:nvSpPr>
          <p:cNvPr id="14" name="Rectangle 10">
            <a:extLst>
              <a:ext uri="{FF2B5EF4-FFF2-40B4-BE49-F238E27FC236}">
                <a16:creationId xmlns:a16="http://schemas.microsoft.com/office/drawing/2014/main" id="{A132A7D4-67BB-4C53-9588-57CF23DF5469}"/>
              </a:ext>
            </a:extLst>
          </p:cNvPr>
          <p:cNvSpPr>
            <a:spLocks noChangeArrowheads="1"/>
          </p:cNvSpPr>
          <p:nvPr/>
        </p:nvSpPr>
        <p:spPr bwMode="auto">
          <a:xfrm>
            <a:off x="4681537" y="3224540"/>
            <a:ext cx="223138" cy="55814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65067" numCol="1" anchor="ctr" anchorCtr="0" compatLnSpc="1">
            <a:prstTxWarp prst="textNoShape">
              <a:avLst/>
            </a:prstTxWarp>
            <a:spAutoFit/>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3C3633"/>
                </a:solidFill>
                <a:effectLst/>
                <a:latin typeface="latoregular"/>
              </a:rPr>
              <a: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5" name="Rectangle 11">
            <a:extLst>
              <a:ext uri="{FF2B5EF4-FFF2-40B4-BE49-F238E27FC236}">
                <a16:creationId xmlns:a16="http://schemas.microsoft.com/office/drawing/2014/main" id="{82AEBB8B-3CEE-4E8F-8B94-F76AA42D8FA2}"/>
              </a:ext>
            </a:extLst>
          </p:cNvPr>
          <p:cNvSpPr>
            <a:spLocks noChangeArrowheads="1"/>
          </p:cNvSpPr>
          <p:nvPr/>
        </p:nvSpPr>
        <p:spPr bwMode="auto">
          <a:xfrm>
            <a:off x="4681537" y="3363039"/>
            <a:ext cx="223138" cy="28114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65067" numCol="1" anchor="ctr" anchorCtr="0" compatLnSpc="1">
            <a:prstTxWarp prst="textNoShape">
              <a:avLst/>
            </a:prstTxWarp>
            <a:spAutoFit/>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3C3633"/>
                </a:solidFill>
                <a:effectLst/>
                <a:latin typeface="latoregular"/>
              </a:rPr>
              <a:t> </a:t>
            </a:r>
            <a:endParaRPr kumimoji="0" lang="en-US" altLang="en-US" sz="15000" b="0" i="0" u="none" strike="noStrike" cap="none" normalizeH="0" baseline="0" dirty="0">
              <a:ln>
                <a:noFill/>
              </a:ln>
              <a:solidFill>
                <a:srgbClr val="3C3633"/>
              </a:solidFill>
              <a:effectLst/>
              <a:latin typeface="latoregular"/>
            </a:endParaRPr>
          </a:p>
        </p:txBody>
      </p:sp>
      <p:sp>
        <p:nvSpPr>
          <p:cNvPr id="17" name="Rectangle 16">
            <a:extLst>
              <a:ext uri="{FF2B5EF4-FFF2-40B4-BE49-F238E27FC236}">
                <a16:creationId xmlns:a16="http://schemas.microsoft.com/office/drawing/2014/main" id="{D5AD76CC-5685-44AE-8677-CB8508BA9B61}"/>
              </a:ext>
            </a:extLst>
          </p:cNvPr>
          <p:cNvSpPr/>
          <p:nvPr/>
        </p:nvSpPr>
        <p:spPr>
          <a:xfrm>
            <a:off x="-6350" y="1371600"/>
            <a:ext cx="5410199" cy="5909310"/>
          </a:xfrm>
          <a:prstGeom prst="rect">
            <a:avLst/>
          </a:prstGeom>
        </p:spPr>
        <p:txBody>
          <a:bodyPr wrap="square">
            <a:spAutoFit/>
          </a:bodyPr>
          <a:lstStyle/>
          <a:p>
            <a:r>
              <a:rPr lang="en-US" sz="1400" b="1" dirty="0"/>
              <a:t>EXAMPLE</a:t>
            </a:r>
            <a:r>
              <a:rPr lang="en-US" sz="1400" dirty="0"/>
              <a:t>: </a:t>
            </a:r>
          </a:p>
          <a:p>
            <a:endParaRPr lang="en-US" sz="1400" dirty="0"/>
          </a:p>
          <a:p>
            <a:r>
              <a:rPr lang="en-US" sz="1400" dirty="0"/>
              <a:t>SGP grantee Community-based Rehabilitation in Tanzania (CCBRT) is the largest indigenous provider of disability and rehabilitation services in the country, running hospital services in Dar es Salaam where every year, about 120,000 adults and children with disabilities and their caregivers achieve a better quality of life. In the absence of a reliable national grid, CCBRT strengthened work on alternative environmentally friendly and reliable sources of electricity, water heating system and water supply at its disability hospital.  </a:t>
            </a:r>
          </a:p>
          <a:p>
            <a:r>
              <a:rPr lang="en-US" sz="1400" dirty="0"/>
              <a:t>With SGP support on implementation of solar technologies, results included facilitation of smooth running of day to day functions and minimizing of damage to vital equipment and water pumps. </a:t>
            </a:r>
          </a:p>
          <a:p>
            <a:endParaRPr lang="en-US" sz="1400" dirty="0"/>
          </a:p>
          <a:p>
            <a:r>
              <a:rPr lang="en-US" sz="1400" b="1" dirty="0"/>
              <a:t>Results:</a:t>
            </a:r>
          </a:p>
          <a:p>
            <a:pPr marL="285750" indent="-285750">
              <a:buFont typeface="Arial" panose="020B0604020202020204" pitchFamily="34" charset="0"/>
              <a:buChar char="•"/>
            </a:pPr>
            <a:r>
              <a:rPr lang="en-US" sz="1400" dirty="0"/>
              <a:t>Improvement of operation theatre services; lighting in wards in case of regular power outage; water heating for laundry and bathrooms with constant supply of high quality water by harvesting rainwater as </a:t>
            </a:r>
            <a:r>
              <a:rPr lang="en-US" sz="1400" dirty="0" err="1"/>
              <a:t>fall-back</a:t>
            </a:r>
            <a:r>
              <a:rPr lang="en-US" sz="1400" dirty="0"/>
              <a:t> facility in case of low supply. </a:t>
            </a:r>
          </a:p>
          <a:p>
            <a:pPr marL="285750" indent="-285750">
              <a:buFont typeface="Arial" panose="020B0604020202020204" pitchFamily="34" charset="0"/>
              <a:buChar char="•"/>
            </a:pPr>
            <a:r>
              <a:rPr lang="en-US" sz="1400" dirty="0"/>
              <a:t>Provision of alternative light solutions to families through the distribution of solar lamps to disadvantaged children who are treated at CCBRT, </a:t>
            </a:r>
          </a:p>
          <a:p>
            <a:pPr marL="285750" indent="-285750">
              <a:buFont typeface="Arial" panose="020B0604020202020204" pitchFamily="34" charset="0"/>
              <a:buChar char="•"/>
            </a:pPr>
            <a:r>
              <a:rPr lang="en-US" sz="1400" dirty="0"/>
              <a:t>Reducing pollution and wasteful practices that were demonstrated to other stakeholders for wider adoption. </a:t>
            </a:r>
          </a:p>
          <a:p>
            <a:endParaRPr lang="en-US" sz="1400" dirty="0"/>
          </a:p>
          <a:p>
            <a:pPr marL="285750" indent="-285750">
              <a:buFont typeface="Arial" panose="020B0604020202020204" pitchFamily="34" charset="0"/>
              <a:buChar char="•"/>
            </a:pPr>
            <a:endParaRPr lang="en-US" sz="1400" dirty="0"/>
          </a:p>
        </p:txBody>
      </p:sp>
      <p:pic>
        <p:nvPicPr>
          <p:cNvPr id="10" name="Content Placeholder 4">
            <a:extLst>
              <a:ext uri="{FF2B5EF4-FFF2-40B4-BE49-F238E27FC236}">
                <a16:creationId xmlns:a16="http://schemas.microsoft.com/office/drawing/2014/main" id="{0F031529-4CEA-4CE4-9BE9-11A0904945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5410199" y="1600711"/>
            <a:ext cx="3733801" cy="4363948"/>
          </a:xfrm>
          <a:prstGeom prst="rect">
            <a:avLst/>
          </a:prstGeom>
        </p:spPr>
      </p:pic>
      <p:sp>
        <p:nvSpPr>
          <p:cNvPr id="4" name="Content Placeholder 3">
            <a:extLst>
              <a:ext uri="{FF2B5EF4-FFF2-40B4-BE49-F238E27FC236}">
                <a16:creationId xmlns:a16="http://schemas.microsoft.com/office/drawing/2014/main" id="{E67A58B9-A76D-430B-82AB-DE15BC246B60}"/>
              </a:ext>
            </a:extLst>
          </p:cNvPr>
          <p:cNvSpPr>
            <a:spLocks noGrp="1"/>
          </p:cNvSpPr>
          <p:nvPr>
            <p:ph idx="1"/>
          </p:nvPr>
        </p:nvSpPr>
        <p:spPr>
          <a:xfrm>
            <a:off x="0" y="1600200"/>
            <a:ext cx="5410199" cy="5029200"/>
          </a:xfrm>
        </p:spPr>
        <p:txBody>
          <a:bodyPr/>
          <a:lstStyle/>
          <a:p>
            <a:endParaRPr lang="en-US" dirty="0"/>
          </a:p>
          <a:p>
            <a:endParaRPr lang="en-US" dirty="0"/>
          </a:p>
          <a:p>
            <a:endParaRPr lang="en-US" dirty="0"/>
          </a:p>
        </p:txBody>
      </p:sp>
    </p:spTree>
    <p:extLst>
      <p:ext uri="{BB962C8B-B14F-4D97-AF65-F5344CB8AC3E}">
        <p14:creationId xmlns:p14="http://schemas.microsoft.com/office/powerpoint/2010/main" val="293641032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EFFB627-A224-4698-B74C-BB85C8313990}"/>
              </a:ext>
            </a:extLst>
          </p:cNvPr>
          <p:cNvSpPr>
            <a:spLocks noGrp="1"/>
          </p:cNvSpPr>
          <p:nvPr>
            <p:ph type="title"/>
          </p:nvPr>
        </p:nvSpPr>
        <p:spPr>
          <a:xfrm>
            <a:off x="158620" y="76200"/>
            <a:ext cx="6089780" cy="810885"/>
          </a:xfrm>
        </p:spPr>
        <p:txBody>
          <a:bodyPr>
            <a:normAutofit/>
          </a:bodyPr>
          <a:lstStyle/>
          <a:p>
            <a:r>
              <a:rPr lang="en-US" sz="4000" dirty="0"/>
              <a:t>RWANDA </a:t>
            </a:r>
          </a:p>
        </p:txBody>
      </p:sp>
      <p:sp>
        <p:nvSpPr>
          <p:cNvPr id="14" name="Rectangle 10">
            <a:extLst>
              <a:ext uri="{FF2B5EF4-FFF2-40B4-BE49-F238E27FC236}">
                <a16:creationId xmlns:a16="http://schemas.microsoft.com/office/drawing/2014/main" id="{A132A7D4-67BB-4C53-9588-57CF23DF5469}"/>
              </a:ext>
            </a:extLst>
          </p:cNvPr>
          <p:cNvSpPr>
            <a:spLocks noChangeArrowheads="1"/>
          </p:cNvSpPr>
          <p:nvPr/>
        </p:nvSpPr>
        <p:spPr bwMode="auto">
          <a:xfrm>
            <a:off x="4681537" y="3224540"/>
            <a:ext cx="223138" cy="55814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65067" numCol="1" anchor="ctr" anchorCtr="0" compatLnSpc="1">
            <a:prstTxWarp prst="textNoShape">
              <a:avLst/>
            </a:prstTxWarp>
            <a:spAutoFit/>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3C3633"/>
                </a:solidFill>
                <a:effectLst/>
                <a:latin typeface="latoregular"/>
              </a:rPr>
              <a: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5" name="Rectangle 11">
            <a:extLst>
              <a:ext uri="{FF2B5EF4-FFF2-40B4-BE49-F238E27FC236}">
                <a16:creationId xmlns:a16="http://schemas.microsoft.com/office/drawing/2014/main" id="{82AEBB8B-3CEE-4E8F-8B94-F76AA42D8FA2}"/>
              </a:ext>
            </a:extLst>
          </p:cNvPr>
          <p:cNvSpPr>
            <a:spLocks noChangeArrowheads="1"/>
          </p:cNvSpPr>
          <p:nvPr/>
        </p:nvSpPr>
        <p:spPr bwMode="auto">
          <a:xfrm>
            <a:off x="4681537" y="3363039"/>
            <a:ext cx="223138" cy="28114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65067" numCol="1" anchor="ctr" anchorCtr="0" compatLnSpc="1">
            <a:prstTxWarp prst="textNoShape">
              <a:avLst/>
            </a:prstTxWarp>
            <a:spAutoFit/>
          </a:body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3C3633"/>
                </a:solidFill>
                <a:effectLst/>
                <a:latin typeface="latoregular"/>
              </a:rPr>
              <a:t> </a:t>
            </a:r>
            <a:endParaRPr kumimoji="0" lang="en-US" altLang="en-US" sz="15000" b="0" i="0" u="none" strike="noStrike" cap="none" normalizeH="0" baseline="0" dirty="0">
              <a:ln>
                <a:noFill/>
              </a:ln>
              <a:solidFill>
                <a:srgbClr val="3C3633"/>
              </a:solidFill>
              <a:effectLst/>
              <a:latin typeface="latoregular"/>
            </a:endParaRPr>
          </a:p>
        </p:txBody>
      </p:sp>
      <p:graphicFrame>
        <p:nvGraphicFramePr>
          <p:cNvPr id="8" name="Table 7">
            <a:extLst>
              <a:ext uri="{FF2B5EF4-FFF2-40B4-BE49-F238E27FC236}">
                <a16:creationId xmlns:a16="http://schemas.microsoft.com/office/drawing/2014/main" id="{124216EC-DA2C-459B-9A0E-7BA3235DA4AC}"/>
              </a:ext>
            </a:extLst>
          </p:cNvPr>
          <p:cNvGraphicFramePr>
            <a:graphicFrameLocks noGrp="1"/>
          </p:cNvGraphicFramePr>
          <p:nvPr>
            <p:extLst>
              <p:ext uri="{D42A27DB-BD31-4B8C-83A1-F6EECF244321}">
                <p14:modId xmlns:p14="http://schemas.microsoft.com/office/powerpoint/2010/main" val="2039045440"/>
              </p:ext>
            </p:extLst>
          </p:nvPr>
        </p:nvGraphicFramePr>
        <p:xfrm>
          <a:off x="0" y="907341"/>
          <a:ext cx="5562600" cy="1536746"/>
        </p:xfrm>
        <a:graphic>
          <a:graphicData uri="http://schemas.openxmlformats.org/drawingml/2006/table">
            <a:tbl>
              <a:tblPr bandRow="1"/>
              <a:tblGrid>
                <a:gridCol w="794657">
                  <a:extLst>
                    <a:ext uri="{9D8B030D-6E8A-4147-A177-3AD203B41FA5}">
                      <a16:colId xmlns:a16="http://schemas.microsoft.com/office/drawing/2014/main" val="1393015368"/>
                    </a:ext>
                  </a:extLst>
                </a:gridCol>
                <a:gridCol w="657648">
                  <a:extLst>
                    <a:ext uri="{9D8B030D-6E8A-4147-A177-3AD203B41FA5}">
                      <a16:colId xmlns:a16="http://schemas.microsoft.com/office/drawing/2014/main" val="1506328063"/>
                    </a:ext>
                  </a:extLst>
                </a:gridCol>
                <a:gridCol w="931667">
                  <a:extLst>
                    <a:ext uri="{9D8B030D-6E8A-4147-A177-3AD203B41FA5}">
                      <a16:colId xmlns:a16="http://schemas.microsoft.com/office/drawing/2014/main" val="1089392223"/>
                    </a:ext>
                  </a:extLst>
                </a:gridCol>
                <a:gridCol w="794657">
                  <a:extLst>
                    <a:ext uri="{9D8B030D-6E8A-4147-A177-3AD203B41FA5}">
                      <a16:colId xmlns:a16="http://schemas.microsoft.com/office/drawing/2014/main" val="3442157202"/>
                    </a:ext>
                  </a:extLst>
                </a:gridCol>
                <a:gridCol w="794657">
                  <a:extLst>
                    <a:ext uri="{9D8B030D-6E8A-4147-A177-3AD203B41FA5}">
                      <a16:colId xmlns:a16="http://schemas.microsoft.com/office/drawing/2014/main" val="238760398"/>
                    </a:ext>
                  </a:extLst>
                </a:gridCol>
                <a:gridCol w="794657">
                  <a:extLst>
                    <a:ext uri="{9D8B030D-6E8A-4147-A177-3AD203B41FA5}">
                      <a16:colId xmlns:a16="http://schemas.microsoft.com/office/drawing/2014/main" val="1047295772"/>
                    </a:ext>
                  </a:extLst>
                </a:gridCol>
                <a:gridCol w="794657">
                  <a:extLst>
                    <a:ext uri="{9D8B030D-6E8A-4147-A177-3AD203B41FA5}">
                      <a16:colId xmlns:a16="http://schemas.microsoft.com/office/drawing/2014/main" val="937576556"/>
                    </a:ext>
                  </a:extLst>
                </a:gridCol>
              </a:tblGrid>
              <a:tr h="444237">
                <a:tc rowSpan="2">
                  <a:txBody>
                    <a:bodyPr/>
                    <a:lstStyle/>
                    <a:p>
                      <a:pPr marL="0" marR="0" algn="just">
                        <a:lnSpc>
                          <a:spcPct val="115000"/>
                        </a:lnSpc>
                        <a:spcBef>
                          <a:spcPts val="600"/>
                        </a:spcBef>
                        <a:spcAft>
                          <a:spcPts val="600"/>
                        </a:spcAft>
                      </a:pPr>
                      <a:r>
                        <a:rPr lang="en-US" sz="1050" b="1" i="1" dirty="0">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Year started (*)</a:t>
                      </a:r>
                      <a:endParaRPr lang="en-US" sz="1050"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gridSpan="2">
                  <a:txBody>
                    <a:bodyPr/>
                    <a:lstStyle/>
                    <a:p>
                      <a:pPr marL="0" marR="0" algn="just">
                        <a:lnSpc>
                          <a:spcPct val="115000"/>
                        </a:lnSpc>
                        <a:spcBef>
                          <a:spcPts val="600"/>
                        </a:spcBef>
                        <a:spcAft>
                          <a:spcPts val="600"/>
                        </a:spcAft>
                      </a:pPr>
                      <a:r>
                        <a:rPr lang="en-US" sz="1050" b="1" i="1">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GEF SGP Funding </a:t>
                      </a:r>
                      <a:endParaRPr lang="en-US" sz="105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hMerge="1">
                  <a:txBody>
                    <a:bodyPr/>
                    <a:lstStyle/>
                    <a:p>
                      <a:endParaRPr lang="en-US"/>
                    </a:p>
                  </a:txBody>
                  <a:tcPr/>
                </a:tc>
                <a:tc gridSpan="4">
                  <a:txBody>
                    <a:bodyPr/>
                    <a:lstStyle/>
                    <a:p>
                      <a:pPr marL="0" marR="0" algn="just">
                        <a:lnSpc>
                          <a:spcPct val="115000"/>
                        </a:lnSpc>
                        <a:spcBef>
                          <a:spcPts val="600"/>
                        </a:spcBef>
                        <a:spcAft>
                          <a:spcPts val="600"/>
                        </a:spcAft>
                      </a:pPr>
                      <a:r>
                        <a:rPr lang="en-US" sz="1050" b="1" i="1" dirty="0">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 Co-financing (**) </a:t>
                      </a:r>
                      <a:endParaRPr lang="en-US" sz="1050"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67018764"/>
                  </a:ext>
                </a:extLst>
              </a:tr>
              <a:tr h="698763">
                <a:tc vMerge="1">
                  <a:txBody>
                    <a:bodyPr/>
                    <a:lstStyle/>
                    <a:p>
                      <a:endParaRPr lang="en-US"/>
                    </a:p>
                  </a:txBody>
                  <a:tcPr/>
                </a:tc>
                <a:tc>
                  <a:txBody>
                    <a:bodyPr/>
                    <a:lstStyle/>
                    <a:p>
                      <a:pPr marL="0" marR="0" algn="just">
                        <a:lnSpc>
                          <a:spcPct val="115000"/>
                        </a:lnSpc>
                        <a:spcBef>
                          <a:spcPts val="600"/>
                        </a:spcBef>
                        <a:spcAft>
                          <a:spcPts val="600"/>
                        </a:spcAft>
                      </a:pPr>
                      <a:r>
                        <a:rPr lang="en-US" sz="1050" b="1" i="1" dirty="0">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Number of Projects</a:t>
                      </a:r>
                      <a:endParaRPr lang="en-US" sz="1050"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just">
                        <a:lnSpc>
                          <a:spcPct val="115000"/>
                        </a:lnSpc>
                        <a:spcBef>
                          <a:spcPts val="600"/>
                        </a:spcBef>
                        <a:spcAft>
                          <a:spcPts val="600"/>
                        </a:spcAft>
                      </a:pPr>
                      <a:r>
                        <a:rPr lang="en-US" sz="1050" b="1" i="1" dirty="0">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 GEF Grant Amount Committed </a:t>
                      </a:r>
                      <a:endParaRPr lang="en-US" sz="1050"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just">
                        <a:lnSpc>
                          <a:spcPct val="115000"/>
                        </a:lnSpc>
                        <a:spcBef>
                          <a:spcPts val="600"/>
                        </a:spcBef>
                        <a:spcAft>
                          <a:spcPts val="600"/>
                        </a:spcAft>
                      </a:pPr>
                      <a:r>
                        <a:rPr lang="en-US" sz="1050" b="1" i="1" dirty="0">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 Project level Co-financing in Cash </a:t>
                      </a:r>
                      <a:endParaRPr lang="en-US" sz="1050"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just">
                        <a:lnSpc>
                          <a:spcPct val="115000"/>
                        </a:lnSpc>
                        <a:spcBef>
                          <a:spcPts val="600"/>
                        </a:spcBef>
                        <a:spcAft>
                          <a:spcPts val="600"/>
                        </a:spcAft>
                      </a:pPr>
                      <a:r>
                        <a:rPr lang="en-US" sz="1050" b="1" i="1" dirty="0">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 Project level Co-financing in Kind </a:t>
                      </a:r>
                      <a:endParaRPr lang="en-US" sz="1050"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just">
                        <a:lnSpc>
                          <a:spcPct val="115000"/>
                        </a:lnSpc>
                        <a:spcBef>
                          <a:spcPts val="600"/>
                        </a:spcBef>
                        <a:spcAft>
                          <a:spcPts val="600"/>
                        </a:spcAft>
                      </a:pPr>
                      <a:r>
                        <a:rPr lang="en-US" sz="1050" b="1" i="1" dirty="0">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  Non-GEF Grant Amount Committed </a:t>
                      </a:r>
                      <a:endParaRPr lang="en-US" sz="1050"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tc>
                  <a:txBody>
                    <a:bodyPr/>
                    <a:lstStyle/>
                    <a:p>
                      <a:pPr marL="0" marR="0" algn="just">
                        <a:lnSpc>
                          <a:spcPct val="115000"/>
                        </a:lnSpc>
                        <a:spcBef>
                          <a:spcPts val="600"/>
                        </a:spcBef>
                        <a:spcAft>
                          <a:spcPts val="600"/>
                        </a:spcAft>
                      </a:pPr>
                      <a:r>
                        <a:rPr lang="en-US" sz="1050" b="1" i="1" dirty="0">
                          <a:solidFill>
                            <a:srgbClr val="003366"/>
                          </a:solidFill>
                          <a:effectLst/>
                          <a:latin typeface="Calibri" panose="020F0502020204030204" pitchFamily="34" charset="0"/>
                          <a:ea typeface="Calibri" panose="020F0502020204030204" pitchFamily="34" charset="0"/>
                          <a:cs typeface="Times New Roman" panose="02020603050405020304" pitchFamily="18" charset="0"/>
                        </a:rPr>
                        <a:t> Total Co-financing </a:t>
                      </a:r>
                      <a:endParaRPr lang="en-US" sz="1050"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tcPr>
                </a:tc>
                <a:extLst>
                  <a:ext uri="{0D108BD9-81ED-4DB2-BD59-A6C34878D82A}">
                    <a16:rowId xmlns:a16="http://schemas.microsoft.com/office/drawing/2014/main" val="3402556980"/>
                  </a:ext>
                </a:extLst>
              </a:tr>
              <a:tr h="368037">
                <a:tc>
                  <a:txBody>
                    <a:bodyPr/>
                    <a:lstStyle/>
                    <a:p>
                      <a:pPr marL="0" marR="0" algn="just">
                        <a:lnSpc>
                          <a:spcPct val="115000"/>
                        </a:lnSpc>
                        <a:spcBef>
                          <a:spcPts val="600"/>
                        </a:spcBef>
                        <a:spcAft>
                          <a:spcPts val="600"/>
                        </a:spcAft>
                      </a:pPr>
                      <a:r>
                        <a:rPr lang="en-US" sz="105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2006</a:t>
                      </a:r>
                      <a:endParaRPr lang="en-US" sz="105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noFill/>
                  </a:tcPr>
                </a:tc>
                <a:tc>
                  <a:txBody>
                    <a:bodyPr/>
                    <a:lstStyle/>
                    <a:p>
                      <a:pPr marL="0" marR="0" algn="ctr">
                        <a:lnSpc>
                          <a:spcPct val="115000"/>
                        </a:lnSpc>
                        <a:spcBef>
                          <a:spcPts val="600"/>
                        </a:spcBef>
                        <a:spcAft>
                          <a:spcPts val="600"/>
                        </a:spcAft>
                      </a:pPr>
                      <a:r>
                        <a:rPr lang="en-US" sz="105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74</a:t>
                      </a:r>
                      <a:endParaRPr lang="en-US" sz="105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noFill/>
                  </a:tcPr>
                </a:tc>
                <a:tc>
                  <a:txBody>
                    <a:bodyPr/>
                    <a:lstStyle/>
                    <a:p>
                      <a:pPr marL="0" marR="0" algn="r">
                        <a:lnSpc>
                          <a:spcPct val="115000"/>
                        </a:lnSpc>
                        <a:spcBef>
                          <a:spcPts val="600"/>
                        </a:spcBef>
                        <a:spcAft>
                          <a:spcPts val="600"/>
                        </a:spcAft>
                      </a:pPr>
                      <a:r>
                        <a:rPr lang="en-US" sz="105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rPr>
                        <a:t>$3,038,751</a:t>
                      </a: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noFill/>
                  </a:tcPr>
                </a:tc>
                <a:tc>
                  <a:txBody>
                    <a:bodyPr/>
                    <a:lstStyle/>
                    <a:p>
                      <a:pPr marL="0" marR="0" algn="r">
                        <a:lnSpc>
                          <a:spcPct val="115000"/>
                        </a:lnSpc>
                        <a:spcBef>
                          <a:spcPts val="600"/>
                        </a:spcBef>
                        <a:spcAft>
                          <a:spcPts val="600"/>
                        </a:spcAft>
                      </a:pPr>
                      <a:r>
                        <a:rPr lang="en-US" sz="105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rPr>
                        <a:t>$581,799</a:t>
                      </a: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noFill/>
                  </a:tcPr>
                </a:tc>
                <a:tc>
                  <a:txBody>
                    <a:bodyPr/>
                    <a:lstStyle/>
                    <a:p>
                      <a:pPr marL="0" marR="0" algn="r">
                        <a:lnSpc>
                          <a:spcPct val="115000"/>
                        </a:lnSpc>
                        <a:spcBef>
                          <a:spcPts val="600"/>
                        </a:spcBef>
                        <a:spcAft>
                          <a:spcPts val="600"/>
                        </a:spcAft>
                      </a:pPr>
                      <a:r>
                        <a:rPr lang="en-US" sz="105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rPr>
                        <a:t>$2,251,655</a:t>
                      </a: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noFill/>
                  </a:tcPr>
                </a:tc>
                <a:tc>
                  <a:txBody>
                    <a:bodyPr/>
                    <a:lstStyle/>
                    <a:p>
                      <a:pPr marL="0" marR="0" algn="r">
                        <a:lnSpc>
                          <a:spcPct val="115000"/>
                        </a:lnSpc>
                        <a:spcBef>
                          <a:spcPts val="600"/>
                        </a:spcBef>
                        <a:spcAft>
                          <a:spcPts val="600"/>
                        </a:spcAft>
                      </a:pPr>
                      <a:r>
                        <a:rPr lang="en-US" sz="105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rPr>
                        <a:t>$300,000</a:t>
                      </a: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noFill/>
                  </a:tcPr>
                </a:tc>
                <a:tc>
                  <a:txBody>
                    <a:bodyPr/>
                    <a:lstStyle/>
                    <a:p>
                      <a:pPr marL="0" marR="0" algn="r">
                        <a:lnSpc>
                          <a:spcPct val="115000"/>
                        </a:lnSpc>
                        <a:spcBef>
                          <a:spcPts val="600"/>
                        </a:spcBef>
                        <a:spcAft>
                          <a:spcPts val="600"/>
                        </a:spcAft>
                      </a:pPr>
                      <a:r>
                        <a:rPr lang="en-US" sz="1050" b="1" dirty="0">
                          <a:solidFill>
                            <a:srgbClr val="365F91"/>
                          </a:solidFill>
                          <a:effectLst/>
                          <a:latin typeface="Times New Roman" panose="02020603050405020304" pitchFamily="18" charset="0"/>
                          <a:ea typeface="Calibri" panose="020F0502020204030204" pitchFamily="34" charset="0"/>
                          <a:cs typeface="Times New Roman" panose="02020603050405020304" pitchFamily="18" charset="0"/>
                        </a:rPr>
                        <a:t>$2,883,330</a:t>
                      </a:r>
                    </a:p>
                  </a:txBody>
                  <a:tcPr marL="68580" marR="68580" marT="0" marB="0">
                    <a:lnL w="12700" cap="flat" cmpd="sng" algn="ctr">
                      <a:solidFill>
                        <a:srgbClr val="95B3D7"/>
                      </a:solidFill>
                      <a:prstDash val="solid"/>
                      <a:round/>
                      <a:headEnd type="none" w="med" len="med"/>
                      <a:tailEnd type="none" w="med" len="med"/>
                    </a:lnL>
                    <a:lnR w="12700" cap="flat" cmpd="sng" algn="ctr">
                      <a:solidFill>
                        <a:srgbClr val="95B3D7"/>
                      </a:solidFill>
                      <a:prstDash val="solid"/>
                      <a:round/>
                      <a:headEnd type="none" w="med" len="med"/>
                      <a:tailEnd type="none" w="med" len="med"/>
                    </a:lnR>
                    <a:lnT w="12700" cap="flat" cmpd="sng" algn="ctr">
                      <a:solidFill>
                        <a:srgbClr val="95B3D7"/>
                      </a:solidFill>
                      <a:prstDash val="solid"/>
                      <a:round/>
                      <a:headEnd type="none" w="med" len="med"/>
                      <a:tailEnd type="none" w="med" len="med"/>
                    </a:lnT>
                    <a:lnB w="12700" cap="flat" cmpd="sng" algn="ctr">
                      <a:solidFill>
                        <a:srgbClr val="95B3D7"/>
                      </a:solidFill>
                      <a:prstDash val="solid"/>
                      <a:round/>
                      <a:headEnd type="none" w="med" len="med"/>
                      <a:tailEnd type="none" w="med" len="med"/>
                    </a:lnB>
                    <a:noFill/>
                  </a:tcPr>
                </a:tc>
                <a:extLst>
                  <a:ext uri="{0D108BD9-81ED-4DB2-BD59-A6C34878D82A}">
                    <a16:rowId xmlns:a16="http://schemas.microsoft.com/office/drawing/2014/main" val="1074847876"/>
                  </a:ext>
                </a:extLst>
              </a:tr>
            </a:tbl>
          </a:graphicData>
        </a:graphic>
      </p:graphicFrame>
      <p:sp>
        <p:nvSpPr>
          <p:cNvPr id="9" name="TextBox 8"/>
          <p:cNvSpPr txBox="1"/>
          <p:nvPr/>
        </p:nvSpPr>
        <p:spPr>
          <a:xfrm>
            <a:off x="34724" y="2521793"/>
            <a:ext cx="5604076" cy="3970318"/>
          </a:xfrm>
          <a:prstGeom prst="rect">
            <a:avLst/>
          </a:prstGeom>
          <a:noFill/>
        </p:spPr>
        <p:txBody>
          <a:bodyPr wrap="square" rtlCol="0">
            <a:spAutoFit/>
          </a:bodyPr>
          <a:lstStyle/>
          <a:p>
            <a:pPr marL="285750" indent="-285750" fontAlgn="auto">
              <a:spcBef>
                <a:spcPts val="0"/>
              </a:spcBef>
              <a:spcAft>
                <a:spcPts val="0"/>
              </a:spcAft>
              <a:buFont typeface="Wingdings" panose="05000000000000000000" pitchFamily="2" charset="2"/>
              <a:buChar char="v"/>
            </a:pPr>
            <a:r>
              <a:rPr lang="en-US" dirty="0">
                <a:solidFill>
                  <a:prstClr val="black"/>
                </a:solidFill>
                <a:latin typeface="Calibri"/>
              </a:rPr>
              <a:t>75 community members have been trained (learning by doing) on conservation farming  </a:t>
            </a:r>
          </a:p>
          <a:p>
            <a:pPr fontAlgn="auto">
              <a:spcBef>
                <a:spcPts val="0"/>
              </a:spcBef>
              <a:spcAft>
                <a:spcPts val="0"/>
              </a:spcAft>
            </a:pPr>
            <a:endParaRPr lang="en-US" dirty="0">
              <a:solidFill>
                <a:prstClr val="black"/>
              </a:solidFill>
              <a:latin typeface="Calibri"/>
            </a:endParaRPr>
          </a:p>
          <a:p>
            <a:pPr marL="742950" lvl="1" indent="-285750" fontAlgn="auto">
              <a:spcBef>
                <a:spcPts val="0"/>
              </a:spcBef>
              <a:spcAft>
                <a:spcPts val="0"/>
              </a:spcAft>
              <a:buFont typeface="Wingdings" panose="05000000000000000000" pitchFamily="2" charset="2"/>
              <a:buChar char="Ø"/>
            </a:pPr>
            <a:r>
              <a:rPr lang="en-US" dirty="0">
                <a:solidFill>
                  <a:prstClr val="black"/>
                </a:solidFill>
                <a:latin typeface="Calibri"/>
              </a:rPr>
              <a:t>minimum tillage, mulching; composting, crop rotation, intercropping and rainwater harvesting </a:t>
            </a:r>
          </a:p>
          <a:p>
            <a:pPr marL="1657350" lvl="3" indent="-285750" fontAlgn="auto">
              <a:spcBef>
                <a:spcPts val="0"/>
              </a:spcBef>
              <a:spcAft>
                <a:spcPts val="0"/>
              </a:spcAft>
              <a:buFont typeface="Wingdings" panose="05000000000000000000" pitchFamily="2" charset="2"/>
              <a:buChar char="Ø"/>
            </a:pPr>
            <a:r>
              <a:rPr lang="en-US" b="1" dirty="0">
                <a:solidFill>
                  <a:prstClr val="black"/>
                </a:solidFill>
                <a:latin typeface="Calibri"/>
              </a:rPr>
              <a:t>Training cartoon developed in local language</a:t>
            </a:r>
          </a:p>
          <a:p>
            <a:pPr marL="1657350" lvl="3" indent="-285750" fontAlgn="auto">
              <a:spcBef>
                <a:spcPts val="0"/>
              </a:spcBef>
              <a:spcAft>
                <a:spcPts val="0"/>
              </a:spcAft>
              <a:buFont typeface="Wingdings" panose="05000000000000000000" pitchFamily="2" charset="2"/>
              <a:buChar char="Ø"/>
            </a:pPr>
            <a:r>
              <a:rPr lang="en-US" b="1" dirty="0">
                <a:solidFill>
                  <a:prstClr val="black"/>
                </a:solidFill>
                <a:latin typeface="Calibri"/>
              </a:rPr>
              <a:t>Increased productivity (*2.5 times)</a:t>
            </a:r>
          </a:p>
          <a:p>
            <a:pPr lvl="3" fontAlgn="auto">
              <a:spcBef>
                <a:spcPts val="0"/>
              </a:spcBef>
              <a:spcAft>
                <a:spcPts val="0"/>
              </a:spcAft>
            </a:pPr>
            <a:r>
              <a:rPr lang="en-US" b="1" dirty="0">
                <a:solidFill>
                  <a:prstClr val="black"/>
                </a:solidFill>
                <a:latin typeface="Calibri"/>
              </a:rPr>
              <a:t>	(vegetables, maize, soybean, onions)</a:t>
            </a:r>
          </a:p>
          <a:p>
            <a:pPr marL="1657350" lvl="3" indent="-285750" fontAlgn="auto">
              <a:spcBef>
                <a:spcPts val="0"/>
              </a:spcBef>
              <a:spcAft>
                <a:spcPts val="0"/>
              </a:spcAft>
              <a:buFont typeface="Wingdings" panose="05000000000000000000" pitchFamily="2" charset="2"/>
              <a:buChar char="Ø"/>
            </a:pPr>
            <a:r>
              <a:rPr lang="en-US" b="1" dirty="0">
                <a:solidFill>
                  <a:prstClr val="black"/>
                </a:solidFill>
                <a:latin typeface="Calibri"/>
              </a:rPr>
              <a:t>50 tones of compost every 4 months</a:t>
            </a:r>
          </a:p>
          <a:p>
            <a:pPr lvl="3" fontAlgn="auto">
              <a:spcBef>
                <a:spcPts val="0"/>
              </a:spcBef>
              <a:spcAft>
                <a:spcPts val="0"/>
              </a:spcAft>
            </a:pPr>
            <a:endParaRPr lang="en-US" dirty="0">
              <a:solidFill>
                <a:prstClr val="black"/>
              </a:solidFill>
              <a:latin typeface="Calibri"/>
            </a:endParaRPr>
          </a:p>
          <a:p>
            <a:pPr marL="285750" indent="-285750" fontAlgn="auto">
              <a:spcBef>
                <a:spcPts val="0"/>
              </a:spcBef>
              <a:spcAft>
                <a:spcPts val="0"/>
              </a:spcAft>
              <a:buFont typeface="Wingdings" panose="05000000000000000000" pitchFamily="2" charset="2"/>
              <a:buChar char="v"/>
            </a:pPr>
            <a:r>
              <a:rPr lang="en-US" dirty="0">
                <a:solidFill>
                  <a:prstClr val="black"/>
                </a:solidFill>
                <a:latin typeface="Calibri"/>
              </a:rPr>
              <a:t>Linkage to the market </a:t>
            </a:r>
          </a:p>
          <a:p>
            <a:pPr fontAlgn="auto">
              <a:spcBef>
                <a:spcPts val="0"/>
              </a:spcBef>
              <a:spcAft>
                <a:spcPts val="0"/>
              </a:spcAft>
            </a:pPr>
            <a:endParaRPr lang="en-US" dirty="0">
              <a:solidFill>
                <a:prstClr val="black"/>
              </a:solidFill>
              <a:latin typeface="Calibri"/>
            </a:endParaRPr>
          </a:p>
          <a:p>
            <a:pPr marL="285750" indent="-285750" fontAlgn="auto">
              <a:spcBef>
                <a:spcPts val="0"/>
              </a:spcBef>
              <a:spcAft>
                <a:spcPts val="0"/>
              </a:spcAft>
              <a:buFont typeface="Wingdings" panose="05000000000000000000" pitchFamily="2" charset="2"/>
              <a:buChar char="v"/>
            </a:pPr>
            <a:r>
              <a:rPr lang="en-US" dirty="0">
                <a:solidFill>
                  <a:prstClr val="black"/>
                </a:solidFill>
                <a:latin typeface="Calibri"/>
              </a:rPr>
              <a:t>Community seed bank</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800" y="1066800"/>
            <a:ext cx="3581400" cy="579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9818164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76200" y="2971800"/>
            <a:ext cx="9144000" cy="762000"/>
          </a:xfrm>
        </p:spPr>
        <p:txBody>
          <a:bodyPr>
            <a:normAutofit fontScale="25000" lnSpcReduction="20000"/>
          </a:bodyPr>
          <a:lstStyle/>
          <a:p>
            <a:pPr marL="0" indent="0" algn="ctr">
              <a:buNone/>
            </a:pPr>
            <a:r>
              <a:rPr lang="en-US" sz="9600" dirty="0">
                <a:solidFill>
                  <a:schemeClr val="tx2"/>
                </a:solidFill>
                <a:latin typeface="Calibri" pitchFamily="34" charset="0"/>
              </a:rPr>
              <a:t>THANK YOU</a:t>
            </a:r>
          </a:p>
          <a:p>
            <a:pPr marL="0" indent="0" algn="ctr">
              <a:buNone/>
            </a:pPr>
            <a:r>
              <a:rPr lang="en-US" sz="6400" dirty="0">
                <a:solidFill>
                  <a:schemeClr val="tx2"/>
                </a:solidFill>
                <a:latin typeface="Calibri" pitchFamily="34" charset="0"/>
              </a:rPr>
              <a:t>Contacts: </a:t>
            </a:r>
          </a:p>
          <a:p>
            <a:pPr marL="0" indent="0" algn="ctr">
              <a:buNone/>
            </a:pPr>
            <a:r>
              <a:rPr lang="en-US" sz="6400" dirty="0">
                <a:solidFill>
                  <a:schemeClr val="tx2"/>
                </a:solidFill>
                <a:latin typeface="Calibri" pitchFamily="34" charset="0"/>
              </a:rPr>
              <a:t>Yoko Watanabe, Global Manager (</a:t>
            </a:r>
            <a:r>
              <a:rPr lang="en-US" sz="6400" dirty="0">
                <a:solidFill>
                  <a:schemeClr val="tx2"/>
                </a:solidFill>
                <a:latin typeface="Calibri" pitchFamily="34" charset="0"/>
                <a:hlinkClick r:id="rId2"/>
              </a:rPr>
              <a:t>yoko.watanabe@undp.org</a:t>
            </a:r>
            <a:r>
              <a:rPr lang="en-US" sz="6400" dirty="0">
                <a:solidFill>
                  <a:schemeClr val="tx2"/>
                </a:solidFill>
                <a:latin typeface="Calibri" pitchFamily="34" charset="0"/>
              </a:rPr>
              <a:t>)</a:t>
            </a:r>
          </a:p>
          <a:p>
            <a:pPr marL="0" indent="0" algn="ctr">
              <a:buNone/>
            </a:pPr>
            <a:r>
              <a:rPr lang="en-US" sz="6400" dirty="0">
                <a:solidFill>
                  <a:schemeClr val="tx2"/>
                </a:solidFill>
                <a:latin typeface="Calibri" pitchFamily="34" charset="0"/>
              </a:rPr>
              <a:t>Charles Nyandiga, Regional Focal Point (</a:t>
            </a:r>
            <a:r>
              <a:rPr lang="en-US" sz="6400" dirty="0">
                <a:solidFill>
                  <a:schemeClr val="tx2"/>
                </a:solidFill>
                <a:latin typeface="Calibri" pitchFamily="34" charset="0"/>
                <a:hlinkClick r:id="rId3"/>
              </a:rPr>
              <a:t>Charles.Nyandiga@undp.org</a:t>
            </a:r>
            <a:r>
              <a:rPr lang="en-US" sz="6400" dirty="0">
                <a:solidFill>
                  <a:schemeClr val="tx2"/>
                </a:solidFill>
                <a:latin typeface="Calibri" pitchFamily="34" charset="0"/>
              </a:rPr>
              <a:t>)</a:t>
            </a:r>
          </a:p>
          <a:p>
            <a:pPr marL="0" indent="0" algn="ctr">
              <a:buNone/>
            </a:pPr>
            <a:r>
              <a:rPr lang="en-US" sz="6400" dirty="0">
                <a:solidFill>
                  <a:schemeClr val="tx2"/>
                </a:solidFill>
                <a:latin typeface="Calibri" pitchFamily="34" charset="0"/>
              </a:rPr>
              <a:t>National Coordinators (</a:t>
            </a:r>
            <a:r>
              <a:rPr lang="en-US" sz="6400" dirty="0">
                <a:solidFill>
                  <a:schemeClr val="tx2"/>
                </a:solidFill>
                <a:latin typeface="Calibri" pitchFamily="34" charset="0"/>
                <a:hlinkClick r:id="rId4"/>
              </a:rPr>
              <a:t>www.sgp.undp.org/where-we-work-153.html</a:t>
            </a:r>
            <a:r>
              <a:rPr lang="en-US" sz="6400" dirty="0">
                <a:solidFill>
                  <a:schemeClr val="tx2"/>
                </a:solidFill>
                <a:latin typeface="Calibri" pitchFamily="34" charset="0"/>
              </a:rPr>
              <a:t>)</a:t>
            </a:r>
          </a:p>
          <a:p>
            <a:pPr marL="0" indent="0" algn="ctr">
              <a:buNone/>
            </a:pPr>
            <a:endParaRPr lang="en-US" sz="6400" dirty="0">
              <a:solidFill>
                <a:schemeClr val="tx2"/>
              </a:solidFill>
              <a:latin typeface="Calibri" pitchFamily="34" charset="0"/>
            </a:endParaRPr>
          </a:p>
          <a:p>
            <a:pPr marL="0" indent="0" algn="ctr">
              <a:buNone/>
            </a:pPr>
            <a:endParaRPr lang="en-US" sz="6400" dirty="0">
              <a:solidFill>
                <a:schemeClr val="tx2"/>
              </a:solidFill>
              <a:latin typeface="Calibri" pitchFamily="34" charset="0"/>
            </a:endParaRPr>
          </a:p>
          <a:p>
            <a:pPr marL="0" indent="0" algn="ctr">
              <a:buNone/>
            </a:pPr>
            <a:endParaRPr lang="en-US" sz="6400" dirty="0">
              <a:solidFill>
                <a:schemeClr val="tx2"/>
              </a:solidFill>
              <a:latin typeface="Calibri" pitchFamily="34" charset="0"/>
            </a:endParaRPr>
          </a:p>
          <a:p>
            <a:pPr algn="just">
              <a:buNone/>
            </a:pPr>
            <a:endParaRPr lang="en-US" sz="4400" dirty="0">
              <a:latin typeface="Calibri" pitchFamily="34" charset="0"/>
            </a:endParaRPr>
          </a:p>
        </p:txBody>
      </p:sp>
    </p:spTree>
    <p:extLst>
      <p:ext uri="{BB962C8B-B14F-4D97-AF65-F5344CB8AC3E}">
        <p14:creationId xmlns:p14="http://schemas.microsoft.com/office/powerpoint/2010/main" val="35586296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543800" cy="1066800"/>
          </a:xfrm>
        </p:spPr>
        <p:txBody>
          <a:bodyPr>
            <a:normAutofit/>
          </a:bodyPr>
          <a:lstStyle/>
          <a:p>
            <a:r>
              <a:rPr lang="en-US" sz="4400" dirty="0"/>
              <a:t>What we do</a:t>
            </a:r>
          </a:p>
        </p:txBody>
      </p:sp>
      <p:cxnSp>
        <p:nvCxnSpPr>
          <p:cNvPr id="5" name="Straight Connector 4"/>
          <p:cNvCxnSpPr/>
          <p:nvPr/>
        </p:nvCxnSpPr>
        <p:spPr>
          <a:xfrm>
            <a:off x="351651" y="1371600"/>
            <a:ext cx="8534400" cy="0"/>
          </a:xfrm>
          <a:prstGeom prst="line">
            <a:avLst/>
          </a:prstGeom>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985FD16-B363-472F-BE68-7619894B412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8200" y="1636046"/>
            <a:ext cx="7579726" cy="4764754"/>
          </a:xfrm>
          <a:prstGeom prst="rect">
            <a:avLst/>
          </a:prstGeom>
        </p:spPr>
      </p:pic>
    </p:spTree>
    <p:extLst>
      <p:ext uri="{BB962C8B-B14F-4D97-AF65-F5344CB8AC3E}">
        <p14:creationId xmlns:p14="http://schemas.microsoft.com/office/powerpoint/2010/main" val="32588766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533400" y="304800"/>
            <a:ext cx="8534400" cy="838200"/>
          </a:xfrm>
        </p:spPr>
        <p:txBody>
          <a:bodyPr>
            <a:normAutofit/>
          </a:bodyPr>
          <a:lstStyle/>
          <a:p>
            <a:r>
              <a:rPr lang="en-US" sz="4400" dirty="0"/>
              <a:t>SGP Grants</a:t>
            </a:r>
          </a:p>
        </p:txBody>
      </p:sp>
      <p:sp>
        <p:nvSpPr>
          <p:cNvPr id="2" name="Content Placeholder 1"/>
          <p:cNvSpPr>
            <a:spLocks noGrp="1"/>
          </p:cNvSpPr>
          <p:nvPr>
            <p:ph sz="half" idx="1"/>
          </p:nvPr>
        </p:nvSpPr>
        <p:spPr>
          <a:xfrm>
            <a:off x="651812" y="1814184"/>
            <a:ext cx="4876800" cy="5857459"/>
          </a:xfrm>
        </p:spPr>
        <p:txBody>
          <a:bodyPr numCol="2">
            <a:normAutofit/>
          </a:bodyPr>
          <a:lstStyle/>
          <a:p>
            <a:pPr marL="227013" indent="-227013">
              <a:buFont typeface="Arial" panose="020B0604020202020204" pitchFamily="34" charset="0"/>
              <a:buChar char="•"/>
              <a:tabLst>
                <a:tab pos="4000500" algn="l"/>
              </a:tabLst>
            </a:pPr>
            <a:r>
              <a:rPr lang="en-US" sz="2400" dirty="0">
                <a:solidFill>
                  <a:srgbClr val="0070C0"/>
                </a:solidFill>
              </a:rPr>
              <a:t>Planning Grants</a:t>
            </a:r>
            <a:r>
              <a:rPr lang="en-US" sz="2400" dirty="0"/>
              <a:t>: up to $5000</a:t>
            </a:r>
          </a:p>
          <a:p>
            <a:pPr marL="227013" indent="-227013">
              <a:buFont typeface="Arial" panose="020B0604020202020204" pitchFamily="34" charset="0"/>
              <a:buChar char="•"/>
            </a:pPr>
            <a:r>
              <a:rPr lang="en-US" sz="2400" dirty="0">
                <a:solidFill>
                  <a:srgbClr val="0070C0"/>
                </a:solidFill>
              </a:rPr>
              <a:t>Regular Grants: </a:t>
            </a:r>
            <a:r>
              <a:rPr lang="en-US" sz="2400" dirty="0"/>
              <a:t>up to $50,000</a:t>
            </a:r>
          </a:p>
          <a:p>
            <a:pPr marL="227013" indent="-227013">
              <a:buFont typeface="Arial" panose="020B0604020202020204" pitchFamily="34" charset="0"/>
              <a:buChar char="•"/>
            </a:pPr>
            <a:r>
              <a:rPr lang="en-US" sz="2400" dirty="0">
                <a:solidFill>
                  <a:srgbClr val="0070C0"/>
                </a:solidFill>
              </a:rPr>
              <a:t>Strategic Grants: </a:t>
            </a:r>
            <a:r>
              <a:rPr lang="en-US" sz="2400" dirty="0"/>
              <a:t>up to $150,000</a:t>
            </a:r>
          </a:p>
          <a:p>
            <a:pPr marL="227013" indent="-227013">
              <a:buFont typeface="Arial" panose="020B0604020202020204" pitchFamily="34" charset="0"/>
              <a:buChar char="•"/>
            </a:pPr>
            <a:r>
              <a:rPr lang="en-US" sz="2400" dirty="0">
                <a:solidFill>
                  <a:srgbClr val="0070C0"/>
                </a:solidFill>
              </a:rPr>
              <a:t>Global/Regional Grants:  </a:t>
            </a:r>
            <a:r>
              <a:rPr lang="en-US" sz="2400" dirty="0"/>
              <a:t>$250k to 500k </a:t>
            </a:r>
          </a:p>
          <a:p>
            <a:pPr marL="227013" indent="-227013">
              <a:buFont typeface="Arial" panose="020B0604020202020204" pitchFamily="34" charset="0"/>
              <a:buChar char="•"/>
            </a:pPr>
            <a:r>
              <a:rPr lang="en-US" sz="2400" dirty="0">
                <a:solidFill>
                  <a:srgbClr val="0070C0"/>
                </a:solidFill>
              </a:rPr>
              <a:t>Innovation </a:t>
            </a:r>
            <a:r>
              <a:rPr lang="en-US" sz="2400" dirty="0" err="1">
                <a:solidFill>
                  <a:srgbClr val="0070C0"/>
                </a:solidFill>
              </a:rPr>
              <a:t>Programme</a:t>
            </a:r>
            <a:r>
              <a:rPr lang="en-US" sz="2400" dirty="0">
                <a:solidFill>
                  <a:srgbClr val="0070C0"/>
                </a:solidFill>
              </a:rPr>
              <a:t> </a:t>
            </a:r>
          </a:p>
          <a:p>
            <a:pPr marL="0" indent="0">
              <a:buNone/>
            </a:pPr>
            <a:endParaRPr lang="en-US" sz="2600" dirty="0"/>
          </a:p>
        </p:txBody>
      </p:sp>
      <p:sp>
        <p:nvSpPr>
          <p:cNvPr id="8" name="Rectangle 7"/>
          <p:cNvSpPr/>
          <p:nvPr/>
        </p:nvSpPr>
        <p:spPr>
          <a:xfrm>
            <a:off x="797982" y="1814184"/>
            <a:ext cx="8001000" cy="369332"/>
          </a:xfrm>
          <a:prstGeom prst="rect">
            <a:avLst/>
          </a:prstGeom>
        </p:spPr>
        <p:txBody>
          <a:bodyPr wrap="square">
            <a:spAutoFit/>
          </a:bodyPr>
          <a:lstStyle/>
          <a:p>
            <a:pPr>
              <a:buNone/>
            </a:pPr>
            <a:endParaRPr lang="en-US" dirty="0">
              <a:latin typeface="+mn-lt"/>
            </a:endParaRPr>
          </a:p>
        </p:txBody>
      </p:sp>
      <p:pic>
        <p:nvPicPr>
          <p:cNvPr id="15" name="Picture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53000" y="1676400"/>
            <a:ext cx="3924493" cy="2256583"/>
          </a:xfrm>
          <a:prstGeom prst="rect">
            <a:avLst/>
          </a:prstGeom>
        </p:spPr>
      </p:pic>
      <p:pic>
        <p:nvPicPr>
          <p:cNvPr id="16" name="Picture 1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54925" y="4035894"/>
            <a:ext cx="3924493" cy="2524277"/>
          </a:xfrm>
          <a:prstGeom prst="rect">
            <a:avLst/>
          </a:prstGeom>
        </p:spPr>
      </p:pic>
    </p:spTree>
    <p:extLst>
      <p:ext uri="{BB962C8B-B14F-4D97-AF65-F5344CB8AC3E}">
        <p14:creationId xmlns:p14="http://schemas.microsoft.com/office/powerpoint/2010/main" val="3277267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5C6FF0D-DA29-4B13-B2EB-EAA2631C607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14400" y="76200"/>
            <a:ext cx="4038600" cy="6629400"/>
          </a:xfrm>
          <a:prstGeom prst="rect">
            <a:avLst/>
          </a:prstGeom>
        </p:spPr>
      </p:pic>
    </p:spTree>
    <p:extLst>
      <p:ext uri="{BB962C8B-B14F-4D97-AF65-F5344CB8AC3E}">
        <p14:creationId xmlns:p14="http://schemas.microsoft.com/office/powerpoint/2010/main" val="5598908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4F32068-4628-4AE4-BC5F-46FDD9AE1269}"/>
              </a:ext>
            </a:extLst>
          </p:cNvPr>
          <p:cNvSpPr>
            <a:spLocks noGrp="1"/>
          </p:cNvSpPr>
          <p:nvPr>
            <p:ph type="title"/>
          </p:nvPr>
        </p:nvSpPr>
        <p:spPr/>
        <p:txBody>
          <a:bodyPr/>
          <a:lstStyle/>
          <a:p>
            <a:r>
              <a:rPr lang="en-US" dirty="0"/>
              <a:t>SGP Global Structure</a:t>
            </a:r>
          </a:p>
        </p:txBody>
      </p:sp>
      <p:graphicFrame>
        <p:nvGraphicFramePr>
          <p:cNvPr id="7" name="Content Placeholder 6">
            <a:extLst>
              <a:ext uri="{FF2B5EF4-FFF2-40B4-BE49-F238E27FC236}">
                <a16:creationId xmlns:a16="http://schemas.microsoft.com/office/drawing/2014/main" id="{840717E7-47F7-4515-BD7B-AA90CB257FF3}"/>
              </a:ext>
            </a:extLst>
          </p:cNvPr>
          <p:cNvGraphicFramePr>
            <a:graphicFrameLocks noGrp="1"/>
          </p:cNvGraphicFramePr>
          <p:nvPr>
            <p:ph idx="1"/>
            <p:extLst>
              <p:ext uri="{D42A27DB-BD31-4B8C-83A1-F6EECF244321}">
                <p14:modId xmlns:p14="http://schemas.microsoft.com/office/powerpoint/2010/main" val="2460405226"/>
              </p:ext>
            </p:extLst>
          </p:nvPr>
        </p:nvGraphicFramePr>
        <p:xfrm>
          <a:off x="361553" y="1676400"/>
          <a:ext cx="8420894" cy="495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102282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7543800" cy="1008796"/>
          </a:xfrm>
        </p:spPr>
        <p:txBody>
          <a:bodyPr>
            <a:normAutofit/>
          </a:bodyPr>
          <a:lstStyle/>
          <a:p>
            <a:r>
              <a:rPr lang="en-US" sz="4400" dirty="0"/>
              <a:t>SGP Country Structure</a:t>
            </a:r>
          </a:p>
        </p:txBody>
      </p:sp>
      <p:graphicFrame>
        <p:nvGraphicFramePr>
          <p:cNvPr id="5" name="Content Placeholder 4"/>
          <p:cNvGraphicFramePr>
            <a:graphicFrameLocks noGrp="1"/>
          </p:cNvGraphicFramePr>
          <p:nvPr>
            <p:ph sz="half" idx="1"/>
            <p:extLst>
              <p:ext uri="{D42A27DB-BD31-4B8C-83A1-F6EECF244321}">
                <p14:modId xmlns:p14="http://schemas.microsoft.com/office/powerpoint/2010/main" val="2511786244"/>
              </p:ext>
            </p:extLst>
          </p:nvPr>
        </p:nvGraphicFramePr>
        <p:xfrm>
          <a:off x="685800" y="1905000"/>
          <a:ext cx="6797675" cy="40227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p:nvPr/>
        </p:nvSpPr>
        <p:spPr>
          <a:xfrm>
            <a:off x="6019800" y="3157663"/>
            <a:ext cx="2994025" cy="1200329"/>
          </a:xfrm>
          <a:prstGeom prst="rect">
            <a:avLst/>
          </a:prstGeom>
          <a:solidFill>
            <a:schemeClr val="bg1"/>
          </a:solidFill>
          <a:ln>
            <a:solidFill>
              <a:schemeClr val="tx2">
                <a:lumMod val="50000"/>
              </a:schemeClr>
            </a:solidFill>
          </a:ln>
        </p:spPr>
        <p:txBody>
          <a:bodyPr wrap="square" rtlCol="0">
            <a:spAutoFit/>
          </a:bodyPr>
          <a:lstStyle/>
          <a:p>
            <a:pPr marL="285750" indent="-285750">
              <a:buFont typeface="Wingdings" panose="05000000000000000000" pitchFamily="2" charset="2"/>
              <a:buChar char="§"/>
            </a:pPr>
            <a:r>
              <a:rPr lang="en-US" dirty="0"/>
              <a:t>National Policies and Plan</a:t>
            </a:r>
          </a:p>
          <a:p>
            <a:pPr marL="285750" indent="-285750">
              <a:buFont typeface="Wingdings" panose="05000000000000000000" pitchFamily="2" charset="2"/>
              <a:buChar char="§"/>
            </a:pPr>
            <a:r>
              <a:rPr lang="en-US" dirty="0"/>
              <a:t>SGP Global Strategy</a:t>
            </a:r>
          </a:p>
          <a:p>
            <a:pPr marL="285750" indent="-285750">
              <a:buFont typeface="Wingdings" panose="05000000000000000000" pitchFamily="2" charset="2"/>
              <a:buChar char="§"/>
            </a:pPr>
            <a:r>
              <a:rPr lang="en-US" dirty="0"/>
              <a:t>Conventions’ Guidance</a:t>
            </a:r>
          </a:p>
        </p:txBody>
      </p:sp>
      <p:sp>
        <p:nvSpPr>
          <p:cNvPr id="11" name="Arrow: Left-Right 10"/>
          <p:cNvSpPr/>
          <p:nvPr/>
        </p:nvSpPr>
        <p:spPr>
          <a:xfrm>
            <a:off x="5410200" y="3557808"/>
            <a:ext cx="762000" cy="400041"/>
          </a:xfrm>
          <a:prstGeom prst="leftRightArrow">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Straight Connector 3">
            <a:extLst>
              <a:ext uri="{FF2B5EF4-FFF2-40B4-BE49-F238E27FC236}">
                <a16:creationId xmlns:a16="http://schemas.microsoft.com/office/drawing/2014/main" id="{34A17577-1ACF-46CE-9433-F4706DD56B8D}"/>
              </a:ext>
            </a:extLst>
          </p:cNvPr>
          <p:cNvCxnSpPr/>
          <p:nvPr/>
        </p:nvCxnSpPr>
        <p:spPr>
          <a:xfrm>
            <a:off x="3886200" y="2514600"/>
            <a:ext cx="266700" cy="0"/>
          </a:xfrm>
          <a:prstGeom prst="line">
            <a:avLst/>
          </a:prstGeom>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330449912"/>
      </p:ext>
    </p:extLst>
  </p:cSld>
  <p:clrMapOvr>
    <a:masterClrMapping/>
  </p:clrMapOvr>
</p:sld>
</file>

<file path=ppt/theme/theme1.xml><?xml version="1.0" encoding="utf-8"?>
<a:theme xmlns:a="http://schemas.openxmlformats.org/drawingml/2006/main" name="Retrospect">
  <a:themeElements>
    <a:clrScheme name="SGP Palette">
      <a:dk1>
        <a:srgbClr val="000000"/>
      </a:dk1>
      <a:lt1>
        <a:srgbClr val="FFFFFF"/>
      </a:lt1>
      <a:dk2>
        <a:srgbClr val="6E5B24"/>
      </a:dk2>
      <a:lt2>
        <a:srgbClr val="F5A81C"/>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10510</TotalTime>
  <Words>2955</Words>
  <Application>Microsoft Office PowerPoint</Application>
  <PresentationFormat>On-screen Show (4:3)</PresentationFormat>
  <Paragraphs>594</Paragraphs>
  <Slides>42</Slides>
  <Notes>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42</vt:i4>
      </vt:variant>
    </vt:vector>
  </HeadingPairs>
  <TitlesOfParts>
    <vt:vector size="51" baseType="lpstr">
      <vt:lpstr>Yu Mincho</vt:lpstr>
      <vt:lpstr>Arial</vt:lpstr>
      <vt:lpstr>Calibri</vt:lpstr>
      <vt:lpstr>Calibri Light</vt:lpstr>
      <vt:lpstr>latobold</vt:lpstr>
      <vt:lpstr>latoregular</vt:lpstr>
      <vt:lpstr>Times New Roman</vt:lpstr>
      <vt:lpstr>Wingdings</vt:lpstr>
      <vt:lpstr>Retrospect</vt:lpstr>
      <vt:lpstr>PowerPoint Presentation</vt:lpstr>
      <vt:lpstr>SGP Overview</vt:lpstr>
      <vt:lpstr>Overview</vt:lpstr>
      <vt:lpstr>  Where we work</vt:lpstr>
      <vt:lpstr>What we do</vt:lpstr>
      <vt:lpstr>SGP Grants</vt:lpstr>
      <vt:lpstr>PowerPoint Presentation</vt:lpstr>
      <vt:lpstr>SGP Global Structure</vt:lpstr>
      <vt:lpstr>SGP Country Structure</vt:lpstr>
      <vt:lpstr>SGP Results 2017-2018:    </vt:lpstr>
      <vt:lpstr>PowerPoint Presentation</vt:lpstr>
      <vt:lpstr>PowerPoint Presentation</vt:lpstr>
      <vt:lpstr>GEF-7 Strategy &amp; Approach</vt:lpstr>
      <vt:lpstr>PowerPoint Presentation</vt:lpstr>
      <vt:lpstr>PowerPoint Presentation</vt:lpstr>
      <vt:lpstr>PowerPoint Presentation</vt:lpstr>
      <vt:lpstr>Potential New Countries</vt:lpstr>
      <vt:lpstr>GEF-7 Finance  Access to Core &amp; STAR Resources </vt:lpstr>
      <vt:lpstr>Scaling Up Community-based  Initiatives:  Various Modalities</vt:lpstr>
      <vt:lpstr>Partnership </vt:lpstr>
      <vt:lpstr>PowerPoint Presentation</vt:lpstr>
      <vt:lpstr>East Africa Status</vt:lpstr>
      <vt:lpstr>KEY RESULTS OF PARTICIPATING COUNTRIES (2017-2018)</vt:lpstr>
      <vt:lpstr>RESULTS FOR PARTICIPATING COUNTRIES </vt:lpstr>
      <vt:lpstr>Capacity building- a key focus </vt:lpstr>
      <vt:lpstr>Broader adoption is Improving</vt:lpstr>
      <vt:lpstr>Alignment with SDGs</vt:lpstr>
      <vt:lpstr>REGIONAL FINANCIAL OVERVIEW </vt:lpstr>
      <vt:lpstr>GEF-5 and GEF-6 Resource Status</vt:lpstr>
      <vt:lpstr>Country Status</vt:lpstr>
      <vt:lpstr>COMOROS</vt:lpstr>
      <vt:lpstr>DJIBOUTI</vt:lpstr>
      <vt:lpstr>ERITREA</vt:lpstr>
      <vt:lpstr>ETHIOPIA</vt:lpstr>
      <vt:lpstr>KENYA</vt:lpstr>
      <vt:lpstr>UGANDA </vt:lpstr>
      <vt:lpstr>MADAGASCAR</vt:lpstr>
      <vt:lpstr>MAURITIUS </vt:lpstr>
      <vt:lpstr>SEYCHELLES </vt:lpstr>
      <vt:lpstr>TANZANIA </vt:lpstr>
      <vt:lpstr>RWANDA </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charles.nyandiga</dc:creator>
  <cp:lastModifiedBy>Charles Nyandiga</cp:lastModifiedBy>
  <cp:revision>659</cp:revision>
  <cp:lastPrinted>2018-02-07T05:33:31Z</cp:lastPrinted>
  <dcterms:created xsi:type="dcterms:W3CDTF">2011-08-12T13:01:08Z</dcterms:created>
  <dcterms:modified xsi:type="dcterms:W3CDTF">2019-02-13T07:26:23Z</dcterms:modified>
</cp:coreProperties>
</file>