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63" r:id="rId4"/>
    <p:sldId id="298" r:id="rId5"/>
    <p:sldId id="265" r:id="rId6"/>
    <p:sldId id="292" r:id="rId7"/>
    <p:sldId id="300" r:id="rId8"/>
    <p:sldId id="269" r:id="rId9"/>
    <p:sldId id="303" r:id="rId10"/>
    <p:sldId id="304" r:id="rId11"/>
    <p:sldId id="301" r:id="rId12"/>
    <p:sldId id="306" r:id="rId13"/>
    <p:sldId id="258" r:id="rId14"/>
    <p:sldId id="264" r:id="rId15"/>
    <p:sldId id="295" r:id="rId16"/>
    <p:sldId id="294" r:id="rId17"/>
    <p:sldId id="266" r:id="rId18"/>
    <p:sldId id="25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ja Sabita Teelucksingh" initials="SST" lastIdx="1" clrIdx="0">
    <p:extLst>
      <p:ext uri="{19B8F6BF-5375-455C-9EA6-DF929625EA0E}">
        <p15:presenceInfo xmlns:p15="http://schemas.microsoft.com/office/powerpoint/2012/main" userId="S-1-5-21-88094858-919529-1617787245-42033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62105" autoAdjust="0"/>
  </p:normalViewPr>
  <p:slideViewPr>
    <p:cSldViewPr snapToGrid="0">
      <p:cViewPr varScale="1">
        <p:scale>
          <a:sx n="67" d="100"/>
          <a:sy n="67" d="100"/>
        </p:scale>
        <p:origin x="20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79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nja Sabita Teelucksingh" userId="2b59d426-f9c0-4557-bf89-b4ec6e058ed6" providerId="ADAL" clId="{C68F738A-02EC-4431-AEBE-2137C00D0F7D}"/>
    <pc:docChg chg="modSld">
      <pc:chgData name="Sonja Sabita Teelucksingh" userId="2b59d426-f9c0-4557-bf89-b4ec6e058ed6" providerId="ADAL" clId="{C68F738A-02EC-4431-AEBE-2137C00D0F7D}" dt="2019-01-23T12:57:07.736" v="15" actId="368"/>
      <pc:docMkLst>
        <pc:docMk/>
      </pc:docMkLst>
      <pc:sldChg chg="modNotes">
        <pc:chgData name="Sonja Sabita Teelucksingh" userId="2b59d426-f9c0-4557-bf89-b4ec6e058ed6" providerId="ADAL" clId="{C68F738A-02EC-4431-AEBE-2137C00D0F7D}" dt="2019-01-23T12:57:07.706" v="9" actId="368"/>
        <pc:sldMkLst>
          <pc:docMk/>
          <pc:sldMk cId="82105417" sldId="258"/>
        </pc:sldMkLst>
      </pc:sldChg>
      <pc:sldChg chg="modNotes">
        <pc:chgData name="Sonja Sabita Teelucksingh" userId="2b59d426-f9c0-4557-bf89-b4ec6e058ed6" providerId="ADAL" clId="{C68F738A-02EC-4431-AEBE-2137C00D0F7D}" dt="2019-01-23T12:57:07.644" v="1" actId="368"/>
        <pc:sldMkLst>
          <pc:docMk/>
          <pc:sldMk cId="1739539972" sldId="260"/>
        </pc:sldMkLst>
      </pc:sldChg>
      <pc:sldChg chg="modNotes">
        <pc:chgData name="Sonja Sabita Teelucksingh" userId="2b59d426-f9c0-4557-bf89-b4ec6e058ed6" providerId="ADAL" clId="{C68F738A-02EC-4431-AEBE-2137C00D0F7D}" dt="2019-01-23T12:57:07.654" v="3" actId="368"/>
        <pc:sldMkLst>
          <pc:docMk/>
          <pc:sldMk cId="77549658" sldId="263"/>
        </pc:sldMkLst>
      </pc:sldChg>
      <pc:sldChg chg="modNotes">
        <pc:chgData name="Sonja Sabita Teelucksingh" userId="2b59d426-f9c0-4557-bf89-b4ec6e058ed6" providerId="ADAL" clId="{C68F738A-02EC-4431-AEBE-2137C00D0F7D}" dt="2019-01-23T12:57:07.736" v="15" actId="368"/>
        <pc:sldMkLst>
          <pc:docMk/>
          <pc:sldMk cId="1129657317" sldId="266"/>
        </pc:sldMkLst>
      </pc:sldChg>
      <pc:sldChg chg="modNotes">
        <pc:chgData name="Sonja Sabita Teelucksingh" userId="2b59d426-f9c0-4557-bf89-b4ec6e058ed6" providerId="ADAL" clId="{C68F738A-02EC-4431-AEBE-2137C00D0F7D}" dt="2019-01-23T12:57:07.672" v="7" actId="368"/>
        <pc:sldMkLst>
          <pc:docMk/>
          <pc:sldMk cId="1399448927" sldId="292"/>
        </pc:sldMkLst>
      </pc:sldChg>
      <pc:sldChg chg="modNotes">
        <pc:chgData name="Sonja Sabita Teelucksingh" userId="2b59d426-f9c0-4557-bf89-b4ec6e058ed6" providerId="ADAL" clId="{C68F738A-02EC-4431-AEBE-2137C00D0F7D}" dt="2019-01-23T12:57:07.728" v="13" actId="368"/>
        <pc:sldMkLst>
          <pc:docMk/>
          <pc:sldMk cId="1669751031" sldId="294"/>
        </pc:sldMkLst>
      </pc:sldChg>
      <pc:sldChg chg="modNotes">
        <pc:chgData name="Sonja Sabita Teelucksingh" userId="2b59d426-f9c0-4557-bf89-b4ec6e058ed6" providerId="ADAL" clId="{C68F738A-02EC-4431-AEBE-2137C00D0F7D}" dt="2019-01-23T12:57:07.719" v="11" actId="368"/>
        <pc:sldMkLst>
          <pc:docMk/>
          <pc:sldMk cId="757096437" sldId="295"/>
        </pc:sldMkLst>
      </pc:sldChg>
      <pc:sldChg chg="modNotes">
        <pc:chgData name="Sonja Sabita Teelucksingh" userId="2b59d426-f9c0-4557-bf89-b4ec6e058ed6" providerId="ADAL" clId="{C68F738A-02EC-4431-AEBE-2137C00D0F7D}" dt="2019-01-23T12:57:07.661" v="5" actId="368"/>
        <pc:sldMkLst>
          <pc:docMk/>
          <pc:sldMk cId="865987145" sldId="29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2C7055-60EB-47B6-B90D-BD46BBCE841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76C92E8-830A-4742-A5C5-0CF6575A2958}">
      <dgm:prSet phldrT="[Text]" custT="1"/>
      <dgm:spPr/>
      <dgm:t>
        <a:bodyPr/>
        <a:lstStyle/>
        <a:p>
          <a:pPr algn="l"/>
          <a:r>
            <a:rPr lang="en-US" sz="1200" b="0" dirty="0">
              <a:solidFill>
                <a:schemeClr val="tx1"/>
              </a:solidFill>
              <a:latin typeface="+mj-lt"/>
            </a:rPr>
            <a:t>(GEF- 4)</a:t>
          </a:r>
        </a:p>
        <a:p>
          <a:pPr algn="l"/>
          <a:r>
            <a:rPr lang="en-US" sz="1200" b="0" dirty="0">
              <a:solidFill>
                <a:schemeClr val="tx1"/>
              </a:solidFill>
              <a:latin typeface="+mj-lt"/>
            </a:rPr>
            <a:t>Early steps towards a GEF-wide approach to results</a:t>
          </a:r>
        </a:p>
      </dgm:t>
    </dgm:pt>
    <dgm:pt modelId="{A7472815-8DEE-44AF-8CCF-25237CEA7249}" type="parTrans" cxnId="{76EB17D0-C212-4A61-8450-72CF838032B7}">
      <dgm:prSet/>
      <dgm:spPr/>
      <dgm:t>
        <a:bodyPr/>
        <a:lstStyle/>
        <a:p>
          <a:pPr algn="l"/>
          <a:endParaRPr lang="en-US"/>
        </a:p>
      </dgm:t>
    </dgm:pt>
    <dgm:pt modelId="{6055B239-9FDA-44FF-A585-6817D9637913}" type="sibTrans" cxnId="{76EB17D0-C212-4A61-8450-72CF838032B7}">
      <dgm:prSet/>
      <dgm:spPr/>
      <dgm:t>
        <a:bodyPr/>
        <a:lstStyle/>
        <a:p>
          <a:pPr algn="l"/>
          <a:endParaRPr lang="en-US"/>
        </a:p>
      </dgm:t>
    </dgm:pt>
    <dgm:pt modelId="{B0165520-C100-4C8B-8FE7-FCC4180EB465}">
      <dgm:prSet phldrT="[Text]" custT="1"/>
      <dgm:spPr/>
      <dgm:t>
        <a:bodyPr/>
        <a:lstStyle/>
        <a:p>
          <a:pPr algn="l"/>
          <a:r>
            <a:rPr lang="en-US" sz="1400" b="0" dirty="0">
              <a:solidFill>
                <a:schemeClr val="tx1"/>
              </a:solidFill>
              <a:latin typeface="+mj-lt"/>
            </a:rPr>
            <a:t>(GEF-6)</a:t>
          </a:r>
        </a:p>
        <a:p>
          <a:pPr algn="l"/>
          <a:r>
            <a:rPr lang="en-US" sz="1400" b="0" dirty="0">
              <a:solidFill>
                <a:schemeClr val="tx1"/>
              </a:solidFill>
              <a:latin typeface="+mj-lt"/>
            </a:rPr>
            <a:t>High-level, GEB indicators</a:t>
          </a:r>
          <a:br>
            <a:rPr lang="en-US" sz="1400" b="0" dirty="0">
              <a:solidFill>
                <a:schemeClr val="tx1"/>
              </a:solidFill>
              <a:latin typeface="+mj-lt"/>
            </a:rPr>
          </a:br>
          <a:br>
            <a:rPr lang="en-US" sz="1400" b="0" dirty="0">
              <a:solidFill>
                <a:schemeClr val="tx1"/>
              </a:solidFill>
              <a:latin typeface="+mj-lt"/>
            </a:rPr>
          </a:br>
          <a:r>
            <a:rPr lang="en-US" sz="1400" b="0" dirty="0">
              <a:solidFill>
                <a:schemeClr val="tx1"/>
              </a:solidFill>
              <a:latin typeface="+mj-lt"/>
            </a:rPr>
            <a:t>Replenishment-level targets </a:t>
          </a:r>
          <a:br>
            <a:rPr lang="en-US" sz="1400" b="0" dirty="0">
              <a:solidFill>
                <a:schemeClr val="tx1"/>
              </a:solidFill>
              <a:latin typeface="+mj-lt"/>
            </a:rPr>
          </a:br>
          <a:endParaRPr lang="en-US" sz="1400" b="0" dirty="0">
            <a:solidFill>
              <a:schemeClr val="tx1"/>
            </a:solidFill>
            <a:latin typeface="+mj-lt"/>
          </a:endParaRPr>
        </a:p>
        <a:p>
          <a:pPr algn="l"/>
          <a:r>
            <a:rPr lang="en-US" sz="1400" b="0" dirty="0">
              <a:solidFill>
                <a:schemeClr val="tx1"/>
              </a:solidFill>
              <a:latin typeface="+mj-lt"/>
            </a:rPr>
            <a:t>First Corporate Scorecard</a:t>
          </a:r>
        </a:p>
        <a:p>
          <a:pPr algn="l"/>
          <a:br>
            <a:rPr lang="en-US" sz="1400" b="0" dirty="0">
              <a:solidFill>
                <a:schemeClr val="tx1"/>
              </a:solidFill>
              <a:latin typeface="+mj-lt"/>
            </a:rPr>
          </a:br>
          <a:r>
            <a:rPr lang="en-US" sz="1400" b="0" dirty="0">
              <a:solidFill>
                <a:schemeClr val="tx1"/>
              </a:solidFill>
              <a:latin typeface="+mj-lt"/>
            </a:rPr>
            <a:t>Emerging lessons on tracking multiple benefits</a:t>
          </a:r>
        </a:p>
      </dgm:t>
    </dgm:pt>
    <dgm:pt modelId="{D1B183A6-0325-4C8B-983C-8B6728D2943D}" type="parTrans" cxnId="{4A68F17D-0F34-4022-B4FA-670D4563E006}">
      <dgm:prSet/>
      <dgm:spPr/>
      <dgm:t>
        <a:bodyPr/>
        <a:lstStyle/>
        <a:p>
          <a:pPr algn="l"/>
          <a:endParaRPr lang="en-US"/>
        </a:p>
      </dgm:t>
    </dgm:pt>
    <dgm:pt modelId="{374CBDE8-CE28-47C3-A195-610579F0F66D}" type="sibTrans" cxnId="{4A68F17D-0F34-4022-B4FA-670D4563E006}">
      <dgm:prSet/>
      <dgm:spPr/>
      <dgm:t>
        <a:bodyPr/>
        <a:lstStyle/>
        <a:p>
          <a:pPr algn="l"/>
          <a:endParaRPr lang="en-US"/>
        </a:p>
      </dgm:t>
    </dgm:pt>
    <dgm:pt modelId="{3E05FC6C-C100-40A9-8CB0-8ABFBE7591AB}">
      <dgm:prSet phldrT="[Text]" custT="1"/>
      <dgm:spPr/>
      <dgm:t>
        <a:bodyPr/>
        <a:lstStyle/>
        <a:p>
          <a:pPr algn="l"/>
          <a:r>
            <a:rPr lang="en-US" sz="1200" b="0" dirty="0">
              <a:solidFill>
                <a:schemeClr val="tx1"/>
              </a:solidFill>
              <a:latin typeface="+mj-lt"/>
            </a:rPr>
            <a:t>(GEF-5)</a:t>
          </a:r>
        </a:p>
        <a:p>
          <a:pPr algn="l"/>
          <a:r>
            <a:rPr lang="en-US" sz="1200" b="0" dirty="0">
              <a:solidFill>
                <a:schemeClr val="tx1"/>
              </a:solidFill>
              <a:latin typeface="+mj-lt"/>
            </a:rPr>
            <a:t>Implementation of the GEF's approach: tracking tools for all focal areas, annual monitoring reviews</a:t>
          </a:r>
        </a:p>
      </dgm:t>
    </dgm:pt>
    <dgm:pt modelId="{24332854-B8EC-4E4C-8545-9E36FD8E453C}" type="parTrans" cxnId="{329858BE-86CF-4100-AAD5-6D8CE72623DF}">
      <dgm:prSet/>
      <dgm:spPr/>
      <dgm:t>
        <a:bodyPr/>
        <a:lstStyle/>
        <a:p>
          <a:pPr algn="l"/>
          <a:endParaRPr lang="en-US"/>
        </a:p>
      </dgm:t>
    </dgm:pt>
    <dgm:pt modelId="{2DDDCB6F-FF4B-461A-B065-DF2AB289E923}" type="sibTrans" cxnId="{329858BE-86CF-4100-AAD5-6D8CE72623DF}">
      <dgm:prSet/>
      <dgm:spPr/>
      <dgm:t>
        <a:bodyPr/>
        <a:lstStyle/>
        <a:p>
          <a:pPr algn="l"/>
          <a:endParaRPr lang="en-US"/>
        </a:p>
      </dgm:t>
    </dgm:pt>
    <dgm:pt modelId="{78D00FD4-5344-475D-94F7-F0E98D5D915E}">
      <dgm:prSet/>
      <dgm:spPr/>
      <dgm:t>
        <a:bodyPr/>
        <a:lstStyle/>
        <a:p>
          <a:pPr algn="l"/>
          <a:endParaRPr lang="en-US"/>
        </a:p>
      </dgm:t>
    </dgm:pt>
    <dgm:pt modelId="{C6B03023-F9A2-45C9-8340-EE7803B395B4}" type="parTrans" cxnId="{C7F61E9A-B12B-43AB-9BDB-43E856324C7F}">
      <dgm:prSet/>
      <dgm:spPr/>
      <dgm:t>
        <a:bodyPr/>
        <a:lstStyle/>
        <a:p>
          <a:pPr algn="l"/>
          <a:endParaRPr lang="en-US"/>
        </a:p>
      </dgm:t>
    </dgm:pt>
    <dgm:pt modelId="{A67EC319-C2C9-4007-9D0B-33EAC4BB5416}" type="sibTrans" cxnId="{C7F61E9A-B12B-43AB-9BDB-43E856324C7F}">
      <dgm:prSet/>
      <dgm:spPr/>
      <dgm:t>
        <a:bodyPr/>
        <a:lstStyle/>
        <a:p>
          <a:pPr algn="l"/>
          <a:endParaRPr lang="en-US"/>
        </a:p>
      </dgm:t>
    </dgm:pt>
    <dgm:pt modelId="{533EB4BD-15B7-4C8D-BD15-C914E5C0558D}">
      <dgm:prSet/>
      <dgm:spPr/>
      <dgm:t>
        <a:bodyPr/>
        <a:lstStyle/>
        <a:p>
          <a:pPr algn="l"/>
          <a:endParaRPr lang="en-US"/>
        </a:p>
      </dgm:t>
    </dgm:pt>
    <dgm:pt modelId="{89E1B6C3-936A-40AD-A039-E363D51D8DC0}" type="parTrans" cxnId="{191E6C8E-AF57-477C-A0A1-37B9529CB040}">
      <dgm:prSet/>
      <dgm:spPr/>
      <dgm:t>
        <a:bodyPr/>
        <a:lstStyle/>
        <a:p>
          <a:pPr algn="l"/>
          <a:endParaRPr lang="en-US"/>
        </a:p>
      </dgm:t>
    </dgm:pt>
    <dgm:pt modelId="{18B5AE01-A3A0-47BD-8EA7-B67FCF3FD810}" type="sibTrans" cxnId="{191E6C8E-AF57-477C-A0A1-37B9529CB040}">
      <dgm:prSet/>
      <dgm:spPr/>
      <dgm:t>
        <a:bodyPr/>
        <a:lstStyle/>
        <a:p>
          <a:pPr algn="l"/>
          <a:endParaRPr lang="en-US"/>
        </a:p>
      </dgm:t>
    </dgm:pt>
    <dgm:pt modelId="{569C31D7-DA95-4B98-9894-D41E53B06852}">
      <dgm:prSet phldrT="[Text]" custT="1"/>
      <dgm:spPr>
        <a:ln w="38100">
          <a:noFill/>
        </a:ln>
      </dgm:spPr>
      <dgm:t>
        <a:bodyPr/>
        <a:lstStyle/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         (GEF-7)</a:t>
          </a:r>
        </a:p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New results framework</a:t>
          </a:r>
        </a:p>
        <a:p>
          <a:pPr algn="l"/>
          <a:br>
            <a:rPr lang="en-US" sz="1600" b="1" i="1" dirty="0">
              <a:solidFill>
                <a:schemeClr val="tx1"/>
              </a:solidFill>
              <a:latin typeface="+mj-lt"/>
            </a:rPr>
          </a:br>
          <a:r>
            <a:rPr lang="en-US" sz="1600" b="1" i="1" dirty="0">
              <a:solidFill>
                <a:schemeClr val="tx1"/>
              </a:solidFill>
              <a:latin typeface="+mj-lt"/>
            </a:rPr>
            <a:t>11 core indicators</a:t>
          </a:r>
        </a:p>
        <a:p>
          <a:pPr algn="l"/>
          <a:endParaRPr lang="en-US" sz="1600" b="1" i="1" dirty="0">
            <a:solidFill>
              <a:schemeClr val="tx1"/>
            </a:solidFill>
            <a:latin typeface="+mj-lt"/>
          </a:endParaRPr>
        </a:p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Ambitious targets</a:t>
          </a:r>
        </a:p>
        <a:p>
          <a:pPr algn="l"/>
          <a:endParaRPr lang="en-US" sz="1600" b="1" i="1" dirty="0">
            <a:solidFill>
              <a:schemeClr val="tx1"/>
            </a:solidFill>
            <a:latin typeface="+mj-lt"/>
          </a:endParaRPr>
        </a:p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Systematic capture of results data in GEF Portal</a:t>
          </a:r>
          <a:br>
            <a:rPr lang="en-US" sz="1600" b="1" i="1" dirty="0">
              <a:solidFill>
                <a:schemeClr val="tx1"/>
              </a:solidFill>
              <a:latin typeface="+mj-lt"/>
            </a:rPr>
          </a:br>
          <a:r>
            <a:rPr lang="en-US" sz="1600" b="1" i="1" dirty="0">
              <a:solidFill>
                <a:schemeClr val="tx1"/>
              </a:solidFill>
              <a:latin typeface="+mj-lt"/>
            </a:rPr>
            <a:t>(targets &amp; actuals)</a:t>
          </a:r>
        </a:p>
        <a:p>
          <a:pPr algn="l"/>
          <a:endParaRPr lang="en-US" sz="1600" b="1" i="1" dirty="0">
            <a:solidFill>
              <a:schemeClr val="tx1"/>
            </a:solidFill>
            <a:latin typeface="+mj-lt"/>
          </a:endParaRPr>
        </a:p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New results reporting</a:t>
          </a:r>
        </a:p>
        <a:p>
          <a:pPr algn="l"/>
          <a:endParaRPr lang="en-US" sz="1600" b="1" i="1" dirty="0">
            <a:solidFill>
              <a:schemeClr val="tx1"/>
            </a:solidFill>
            <a:latin typeface="+mj-lt"/>
          </a:endParaRPr>
        </a:p>
        <a:p>
          <a:pPr algn="l"/>
          <a:r>
            <a:rPr lang="en-US" sz="1600" b="1" i="1" dirty="0">
              <a:solidFill>
                <a:schemeClr val="tx1"/>
              </a:solidFill>
              <a:latin typeface="+mj-lt"/>
            </a:rPr>
            <a:t>IATI compliance</a:t>
          </a:r>
        </a:p>
      </dgm:t>
    </dgm:pt>
    <dgm:pt modelId="{FF302CCB-2D8F-4373-91AF-41E2784EB314}" type="parTrans" cxnId="{627E62B1-B388-4198-8343-8BB87626AC2B}">
      <dgm:prSet/>
      <dgm:spPr/>
      <dgm:t>
        <a:bodyPr/>
        <a:lstStyle/>
        <a:p>
          <a:pPr algn="l"/>
          <a:endParaRPr lang="en-US"/>
        </a:p>
      </dgm:t>
    </dgm:pt>
    <dgm:pt modelId="{775BB318-91C0-4B59-A95B-119DD06003F8}" type="sibTrans" cxnId="{627E62B1-B388-4198-8343-8BB87626AC2B}">
      <dgm:prSet/>
      <dgm:spPr/>
      <dgm:t>
        <a:bodyPr/>
        <a:lstStyle/>
        <a:p>
          <a:pPr algn="l"/>
          <a:endParaRPr lang="en-US"/>
        </a:p>
      </dgm:t>
    </dgm:pt>
    <dgm:pt modelId="{82E84FD6-ECCF-40EC-B114-AE8E6B872674}">
      <dgm:prSet phldrT="[Text]" custT="1"/>
      <dgm:spPr/>
      <dgm:t>
        <a:bodyPr/>
        <a:lstStyle/>
        <a:p>
          <a:pPr algn="l"/>
          <a:r>
            <a:rPr lang="en-US" sz="1600" b="0" dirty="0">
              <a:solidFill>
                <a:schemeClr val="tx1"/>
              </a:solidFill>
              <a:latin typeface="+mj-lt"/>
            </a:rPr>
            <a:t>(Beyond GEF-7)</a:t>
          </a:r>
        </a:p>
        <a:p>
          <a:pPr algn="l"/>
          <a:br>
            <a:rPr lang="en-US" sz="1600" b="0" dirty="0">
              <a:solidFill>
                <a:schemeClr val="tx1"/>
              </a:solidFill>
              <a:latin typeface="+mj-lt"/>
            </a:rPr>
          </a:br>
          <a:r>
            <a:rPr lang="en-US" sz="1600" b="0" dirty="0">
              <a:solidFill>
                <a:schemeClr val="tx1"/>
              </a:solidFill>
              <a:latin typeface="+mj-lt"/>
            </a:rPr>
            <a:t>Harnessing data and information on results for evidence-based decision-making and learning</a:t>
          </a:r>
        </a:p>
      </dgm:t>
    </dgm:pt>
    <dgm:pt modelId="{777DA6F1-5039-460A-8E6D-8A4245BADB75}" type="parTrans" cxnId="{72E95DCB-D164-40A7-B06A-F6E8DFBAD908}">
      <dgm:prSet/>
      <dgm:spPr/>
      <dgm:t>
        <a:bodyPr/>
        <a:lstStyle/>
        <a:p>
          <a:pPr algn="l"/>
          <a:endParaRPr lang="en-US"/>
        </a:p>
      </dgm:t>
    </dgm:pt>
    <dgm:pt modelId="{6B32D41C-1AB9-448A-BE0F-95A3F1E9726E}" type="sibTrans" cxnId="{72E95DCB-D164-40A7-B06A-F6E8DFBAD908}">
      <dgm:prSet/>
      <dgm:spPr/>
      <dgm:t>
        <a:bodyPr/>
        <a:lstStyle/>
        <a:p>
          <a:pPr algn="l"/>
          <a:endParaRPr lang="en-US"/>
        </a:p>
      </dgm:t>
    </dgm:pt>
    <dgm:pt modelId="{ED69A4F7-4351-4B04-93A5-4CC4488F6EBD}">
      <dgm:prSet phldrT="[Text]"/>
      <dgm:spPr/>
      <dgm:t>
        <a:bodyPr/>
        <a:lstStyle/>
        <a:p>
          <a:pPr algn="l"/>
          <a:endParaRPr lang="en-US"/>
        </a:p>
      </dgm:t>
    </dgm:pt>
    <dgm:pt modelId="{1784DDAF-6725-404D-AE77-F0A6E5DC9DD9}" type="parTrans" cxnId="{86350012-CEDF-4848-AC54-29391BE70B38}">
      <dgm:prSet/>
      <dgm:spPr/>
      <dgm:t>
        <a:bodyPr/>
        <a:lstStyle/>
        <a:p>
          <a:pPr algn="l"/>
          <a:endParaRPr lang="en-US"/>
        </a:p>
      </dgm:t>
    </dgm:pt>
    <dgm:pt modelId="{B665AB94-342C-479F-B392-FB6645313466}" type="sibTrans" cxnId="{86350012-CEDF-4848-AC54-29391BE70B38}">
      <dgm:prSet/>
      <dgm:spPr/>
      <dgm:t>
        <a:bodyPr/>
        <a:lstStyle/>
        <a:p>
          <a:pPr algn="l"/>
          <a:endParaRPr lang="en-US"/>
        </a:p>
      </dgm:t>
    </dgm:pt>
    <dgm:pt modelId="{DE831E2B-4476-44D3-AF73-67AA17688335}" type="pres">
      <dgm:prSet presAssocID="{F72C7055-60EB-47B6-B90D-BD46BBCE8417}" presName="arrowDiagram" presStyleCnt="0">
        <dgm:presLayoutVars>
          <dgm:chMax val="5"/>
          <dgm:dir/>
          <dgm:resizeHandles val="exact"/>
        </dgm:presLayoutVars>
      </dgm:prSet>
      <dgm:spPr/>
    </dgm:pt>
    <dgm:pt modelId="{2AC113A8-AE8E-43FF-9DEE-99F4100B6B70}" type="pres">
      <dgm:prSet presAssocID="{F72C7055-60EB-47B6-B90D-BD46BBCE8417}" presName="arrow" presStyleLbl="bgShp" presStyleIdx="0" presStyleCnt="1"/>
      <dgm:spPr>
        <a:solidFill>
          <a:schemeClr val="accent2">
            <a:lumMod val="50000"/>
            <a:alpha val="25000"/>
          </a:schemeClr>
        </a:solidFill>
        <a:ln>
          <a:solidFill>
            <a:schemeClr val="bg2">
              <a:lumMod val="50000"/>
            </a:schemeClr>
          </a:solidFill>
        </a:ln>
      </dgm:spPr>
    </dgm:pt>
    <dgm:pt modelId="{8572EBA6-DAE5-4373-BEBA-6B079E101E36}" type="pres">
      <dgm:prSet presAssocID="{F72C7055-60EB-47B6-B90D-BD46BBCE8417}" presName="arrowDiagram5" presStyleCnt="0"/>
      <dgm:spPr/>
    </dgm:pt>
    <dgm:pt modelId="{0D406AAC-34C6-4638-B1E3-4590D810803A}" type="pres">
      <dgm:prSet presAssocID="{376C92E8-830A-4742-A5C5-0CF6575A2958}" presName="bullet5a" presStyleLbl="node1" presStyleIdx="0" presStyleCnt="5"/>
      <dgm:spPr>
        <a:solidFill>
          <a:schemeClr val="tx1">
            <a:lumMod val="50000"/>
            <a:lumOff val="50000"/>
            <a:alpha val="50000"/>
          </a:schemeClr>
        </a:solidFill>
        <a:ln>
          <a:noFill/>
        </a:ln>
      </dgm:spPr>
    </dgm:pt>
    <dgm:pt modelId="{0B77BF07-99A9-4E9B-AD0D-65589F8274E8}" type="pres">
      <dgm:prSet presAssocID="{376C92E8-830A-4742-A5C5-0CF6575A2958}" presName="textBox5a" presStyleLbl="revTx" presStyleIdx="0" presStyleCnt="5" custLinFactNeighborX="-15440" custLinFactNeighborY="8522">
        <dgm:presLayoutVars>
          <dgm:bulletEnabled val="1"/>
        </dgm:presLayoutVars>
      </dgm:prSet>
      <dgm:spPr/>
    </dgm:pt>
    <dgm:pt modelId="{2FF96993-6EC7-42BE-966C-EC7031921B98}" type="pres">
      <dgm:prSet presAssocID="{3E05FC6C-C100-40A9-8CB0-8ABFBE7591AB}" presName="bullet5b" presStyleLbl="node1" presStyleIdx="1" presStyleCnt="5"/>
      <dgm:spPr>
        <a:solidFill>
          <a:schemeClr val="tx2">
            <a:alpha val="50000"/>
          </a:schemeClr>
        </a:solidFill>
        <a:ln>
          <a:noFill/>
        </a:ln>
      </dgm:spPr>
    </dgm:pt>
    <dgm:pt modelId="{F54A4F87-14E4-4145-A386-BA91815611CF}" type="pres">
      <dgm:prSet presAssocID="{3E05FC6C-C100-40A9-8CB0-8ABFBE7591AB}" presName="textBox5b" presStyleLbl="revTx" presStyleIdx="1" presStyleCnt="5" custLinFactNeighborX="-17366" custLinFactNeighborY="11174">
        <dgm:presLayoutVars>
          <dgm:bulletEnabled val="1"/>
        </dgm:presLayoutVars>
      </dgm:prSet>
      <dgm:spPr/>
    </dgm:pt>
    <dgm:pt modelId="{252F1ED4-28B9-4150-81F1-E57771E22ADC}" type="pres">
      <dgm:prSet presAssocID="{B0165520-C100-4C8B-8FE7-FCC4180EB465}" presName="bullet5c" presStyleLbl="node1" presStyleIdx="2" presStyleCnt="5" custScaleX="115565" custScaleY="107462" custLinFactNeighborX="-12255"/>
      <dgm:spPr>
        <a:solidFill>
          <a:schemeClr val="tx2">
            <a:alpha val="50000"/>
          </a:schemeClr>
        </a:solidFill>
        <a:ln>
          <a:noFill/>
        </a:ln>
      </dgm:spPr>
    </dgm:pt>
    <dgm:pt modelId="{FF25BA27-2D5B-4045-9E1A-15F84ECC5D79}" type="pres">
      <dgm:prSet presAssocID="{B0165520-C100-4C8B-8FE7-FCC4180EB465}" presName="textBox5c" presStyleLbl="revTx" presStyleIdx="2" presStyleCnt="5" custScaleX="119439" custScaleY="104601" custLinFactNeighborX="7564" custLinFactNeighborY="3494">
        <dgm:presLayoutVars>
          <dgm:bulletEnabled val="1"/>
        </dgm:presLayoutVars>
      </dgm:prSet>
      <dgm:spPr/>
    </dgm:pt>
    <dgm:pt modelId="{91EA5833-011B-4EE1-AD45-B89E9C31FD9C}" type="pres">
      <dgm:prSet presAssocID="{569C31D7-DA95-4B98-9894-D41E53B06852}" presName="bullet5d" presStyleLbl="node1" presStyleIdx="3" presStyleCnt="5" custLinFactNeighborX="49605" custLinFactNeighborY="-11274"/>
      <dgm:spPr>
        <a:solidFill>
          <a:srgbClr val="7030A0">
            <a:alpha val="50000"/>
          </a:srgbClr>
        </a:solidFill>
        <a:ln>
          <a:noFill/>
        </a:ln>
      </dgm:spPr>
    </dgm:pt>
    <dgm:pt modelId="{6977FF9D-8E2F-493F-A281-6B1A883A3858}" type="pres">
      <dgm:prSet presAssocID="{569C31D7-DA95-4B98-9894-D41E53B06852}" presName="textBox5d" presStyleLbl="revTx" presStyleIdx="3" presStyleCnt="5" custScaleX="137622" custScaleY="102317" custLinFactNeighborX="14000" custLinFactNeighborY="-5119">
        <dgm:presLayoutVars>
          <dgm:bulletEnabled val="1"/>
        </dgm:presLayoutVars>
      </dgm:prSet>
      <dgm:spPr/>
    </dgm:pt>
    <dgm:pt modelId="{6DD063FB-573B-4A1C-AEED-1FD2983A49F3}" type="pres">
      <dgm:prSet presAssocID="{82E84FD6-ECCF-40EC-B114-AE8E6B872674}" presName="bullet5e" presStyleLbl="node1" presStyleIdx="4" presStyleCnt="5" custLinFactNeighborX="79630" custLinFactNeighborY="-31852"/>
      <dgm:spPr>
        <a:solidFill>
          <a:schemeClr val="tx2">
            <a:alpha val="50000"/>
          </a:schemeClr>
        </a:solidFill>
        <a:ln>
          <a:noFill/>
        </a:ln>
      </dgm:spPr>
    </dgm:pt>
    <dgm:pt modelId="{C986F276-F31C-4290-83A6-C6D9E6A1DD77}" type="pres">
      <dgm:prSet presAssocID="{82E84FD6-ECCF-40EC-B114-AE8E6B872674}" presName="textBox5e" presStyleLbl="revTx" presStyleIdx="4" presStyleCnt="5" custScaleX="119148" custLinFactNeighborX="63727" custLinFactNeighborY="-10029">
        <dgm:presLayoutVars>
          <dgm:bulletEnabled val="1"/>
        </dgm:presLayoutVars>
      </dgm:prSet>
      <dgm:spPr/>
    </dgm:pt>
  </dgm:ptLst>
  <dgm:cxnLst>
    <dgm:cxn modelId="{86350012-CEDF-4848-AC54-29391BE70B38}" srcId="{F72C7055-60EB-47B6-B90D-BD46BBCE8417}" destId="{ED69A4F7-4351-4B04-93A5-4CC4488F6EBD}" srcOrd="5" destOrd="0" parTransId="{1784DDAF-6725-404D-AE77-F0A6E5DC9DD9}" sibTransId="{B665AB94-342C-479F-B392-FB6645313466}"/>
    <dgm:cxn modelId="{BAD07628-82D5-44D6-B2A7-A68FE2A2D81C}" type="presOf" srcId="{376C92E8-830A-4742-A5C5-0CF6575A2958}" destId="{0B77BF07-99A9-4E9B-AD0D-65589F8274E8}" srcOrd="0" destOrd="0" presId="urn:microsoft.com/office/officeart/2005/8/layout/arrow2"/>
    <dgm:cxn modelId="{F2CFC529-E281-488C-9C48-E56CBEB187E3}" type="presOf" srcId="{3E05FC6C-C100-40A9-8CB0-8ABFBE7591AB}" destId="{F54A4F87-14E4-4145-A386-BA91815611CF}" srcOrd="0" destOrd="0" presId="urn:microsoft.com/office/officeart/2005/8/layout/arrow2"/>
    <dgm:cxn modelId="{E6A45044-03D7-448B-9040-71B76F551F21}" type="presOf" srcId="{B0165520-C100-4C8B-8FE7-FCC4180EB465}" destId="{FF25BA27-2D5B-4045-9E1A-15F84ECC5D79}" srcOrd="0" destOrd="0" presId="urn:microsoft.com/office/officeart/2005/8/layout/arrow2"/>
    <dgm:cxn modelId="{9D590670-E524-4560-93D3-01EFBD5CE8B2}" type="presOf" srcId="{82E84FD6-ECCF-40EC-B114-AE8E6B872674}" destId="{C986F276-F31C-4290-83A6-C6D9E6A1DD77}" srcOrd="0" destOrd="0" presId="urn:microsoft.com/office/officeart/2005/8/layout/arrow2"/>
    <dgm:cxn modelId="{4A68F17D-0F34-4022-B4FA-670D4563E006}" srcId="{F72C7055-60EB-47B6-B90D-BD46BBCE8417}" destId="{B0165520-C100-4C8B-8FE7-FCC4180EB465}" srcOrd="2" destOrd="0" parTransId="{D1B183A6-0325-4C8B-983C-8B6728D2943D}" sibTransId="{374CBDE8-CE28-47C3-A195-610579F0F66D}"/>
    <dgm:cxn modelId="{191E6C8E-AF57-477C-A0A1-37B9529CB040}" srcId="{F72C7055-60EB-47B6-B90D-BD46BBCE8417}" destId="{533EB4BD-15B7-4C8D-BD15-C914E5C0558D}" srcOrd="7" destOrd="0" parTransId="{89E1B6C3-936A-40AD-A039-E363D51D8DC0}" sibTransId="{18B5AE01-A3A0-47BD-8EA7-B67FCF3FD810}"/>
    <dgm:cxn modelId="{C7F61E9A-B12B-43AB-9BDB-43E856324C7F}" srcId="{F72C7055-60EB-47B6-B90D-BD46BBCE8417}" destId="{78D00FD4-5344-475D-94F7-F0E98D5D915E}" srcOrd="6" destOrd="0" parTransId="{C6B03023-F9A2-45C9-8340-EE7803B395B4}" sibTransId="{A67EC319-C2C9-4007-9D0B-33EAC4BB5416}"/>
    <dgm:cxn modelId="{193AB99A-8112-4793-80C7-316CD07F2B3A}" type="presOf" srcId="{569C31D7-DA95-4B98-9894-D41E53B06852}" destId="{6977FF9D-8E2F-493F-A281-6B1A883A3858}" srcOrd="0" destOrd="0" presId="urn:microsoft.com/office/officeart/2005/8/layout/arrow2"/>
    <dgm:cxn modelId="{627E62B1-B388-4198-8343-8BB87626AC2B}" srcId="{F72C7055-60EB-47B6-B90D-BD46BBCE8417}" destId="{569C31D7-DA95-4B98-9894-D41E53B06852}" srcOrd="3" destOrd="0" parTransId="{FF302CCB-2D8F-4373-91AF-41E2784EB314}" sibTransId="{775BB318-91C0-4B59-A95B-119DD06003F8}"/>
    <dgm:cxn modelId="{A7FD75BC-E30D-4C3A-9E9F-49C04B432E26}" type="presOf" srcId="{F72C7055-60EB-47B6-B90D-BD46BBCE8417}" destId="{DE831E2B-4476-44D3-AF73-67AA17688335}" srcOrd="0" destOrd="0" presId="urn:microsoft.com/office/officeart/2005/8/layout/arrow2"/>
    <dgm:cxn modelId="{329858BE-86CF-4100-AAD5-6D8CE72623DF}" srcId="{F72C7055-60EB-47B6-B90D-BD46BBCE8417}" destId="{3E05FC6C-C100-40A9-8CB0-8ABFBE7591AB}" srcOrd="1" destOrd="0" parTransId="{24332854-B8EC-4E4C-8545-9E36FD8E453C}" sibTransId="{2DDDCB6F-FF4B-461A-B065-DF2AB289E923}"/>
    <dgm:cxn modelId="{72E95DCB-D164-40A7-B06A-F6E8DFBAD908}" srcId="{F72C7055-60EB-47B6-B90D-BD46BBCE8417}" destId="{82E84FD6-ECCF-40EC-B114-AE8E6B872674}" srcOrd="4" destOrd="0" parTransId="{777DA6F1-5039-460A-8E6D-8A4245BADB75}" sibTransId="{6B32D41C-1AB9-448A-BE0F-95A3F1E9726E}"/>
    <dgm:cxn modelId="{76EB17D0-C212-4A61-8450-72CF838032B7}" srcId="{F72C7055-60EB-47B6-B90D-BD46BBCE8417}" destId="{376C92E8-830A-4742-A5C5-0CF6575A2958}" srcOrd="0" destOrd="0" parTransId="{A7472815-8DEE-44AF-8CCF-25237CEA7249}" sibTransId="{6055B239-9FDA-44FF-A585-6817D9637913}"/>
    <dgm:cxn modelId="{1A0349DB-0D1E-47FA-B21A-FBE0FA7E9593}" type="presParOf" srcId="{DE831E2B-4476-44D3-AF73-67AA17688335}" destId="{2AC113A8-AE8E-43FF-9DEE-99F4100B6B70}" srcOrd="0" destOrd="0" presId="urn:microsoft.com/office/officeart/2005/8/layout/arrow2"/>
    <dgm:cxn modelId="{96890D54-A1DB-427A-97C8-E3738805A5F3}" type="presParOf" srcId="{DE831E2B-4476-44D3-AF73-67AA17688335}" destId="{8572EBA6-DAE5-4373-BEBA-6B079E101E36}" srcOrd="1" destOrd="0" presId="urn:microsoft.com/office/officeart/2005/8/layout/arrow2"/>
    <dgm:cxn modelId="{54117694-9AA5-4426-BB40-26498DCD2CF8}" type="presParOf" srcId="{8572EBA6-DAE5-4373-BEBA-6B079E101E36}" destId="{0D406AAC-34C6-4638-B1E3-4590D810803A}" srcOrd="0" destOrd="0" presId="urn:microsoft.com/office/officeart/2005/8/layout/arrow2"/>
    <dgm:cxn modelId="{F494200C-8884-4E51-9141-52D35F7947D6}" type="presParOf" srcId="{8572EBA6-DAE5-4373-BEBA-6B079E101E36}" destId="{0B77BF07-99A9-4E9B-AD0D-65589F8274E8}" srcOrd="1" destOrd="0" presId="urn:microsoft.com/office/officeart/2005/8/layout/arrow2"/>
    <dgm:cxn modelId="{663EA6E7-4476-4833-8C19-4B89ABA1D002}" type="presParOf" srcId="{8572EBA6-DAE5-4373-BEBA-6B079E101E36}" destId="{2FF96993-6EC7-42BE-966C-EC7031921B98}" srcOrd="2" destOrd="0" presId="urn:microsoft.com/office/officeart/2005/8/layout/arrow2"/>
    <dgm:cxn modelId="{52068D76-A5A8-45D7-902C-1D0988E2613A}" type="presParOf" srcId="{8572EBA6-DAE5-4373-BEBA-6B079E101E36}" destId="{F54A4F87-14E4-4145-A386-BA91815611CF}" srcOrd="3" destOrd="0" presId="urn:microsoft.com/office/officeart/2005/8/layout/arrow2"/>
    <dgm:cxn modelId="{62B6E771-CFEE-423C-8BFA-7E46A5563985}" type="presParOf" srcId="{8572EBA6-DAE5-4373-BEBA-6B079E101E36}" destId="{252F1ED4-28B9-4150-81F1-E57771E22ADC}" srcOrd="4" destOrd="0" presId="urn:microsoft.com/office/officeart/2005/8/layout/arrow2"/>
    <dgm:cxn modelId="{2D088563-66EA-4A37-84F7-0529828EAA03}" type="presParOf" srcId="{8572EBA6-DAE5-4373-BEBA-6B079E101E36}" destId="{FF25BA27-2D5B-4045-9E1A-15F84ECC5D79}" srcOrd="5" destOrd="0" presId="urn:microsoft.com/office/officeart/2005/8/layout/arrow2"/>
    <dgm:cxn modelId="{4CCFB408-29D3-4791-BC48-F7443F295ACD}" type="presParOf" srcId="{8572EBA6-DAE5-4373-BEBA-6B079E101E36}" destId="{91EA5833-011B-4EE1-AD45-B89E9C31FD9C}" srcOrd="6" destOrd="0" presId="urn:microsoft.com/office/officeart/2005/8/layout/arrow2"/>
    <dgm:cxn modelId="{F1B4A33A-0F9C-4F16-B3D5-61DF65568AB3}" type="presParOf" srcId="{8572EBA6-DAE5-4373-BEBA-6B079E101E36}" destId="{6977FF9D-8E2F-493F-A281-6B1A883A3858}" srcOrd="7" destOrd="0" presId="urn:microsoft.com/office/officeart/2005/8/layout/arrow2"/>
    <dgm:cxn modelId="{26ABD2FD-BCDD-445C-BB15-272957691123}" type="presParOf" srcId="{8572EBA6-DAE5-4373-BEBA-6B079E101E36}" destId="{6DD063FB-573B-4A1C-AEED-1FD2983A49F3}" srcOrd="8" destOrd="0" presId="urn:microsoft.com/office/officeart/2005/8/layout/arrow2"/>
    <dgm:cxn modelId="{E0680D41-45D8-4BED-9DE4-D47BCCFB0871}" type="presParOf" srcId="{8572EBA6-DAE5-4373-BEBA-6B079E101E36}" destId="{C986F276-F31C-4290-83A6-C6D9E6A1DD77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EF7E3C-A282-4403-840B-5F2711D2989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B54CE7B-C9D8-440D-91D2-FBC536CE5F34}">
      <dgm:prSet phldrT="[Text]"/>
      <dgm:spPr/>
      <dgm:t>
        <a:bodyPr/>
        <a:lstStyle/>
        <a:p>
          <a:r>
            <a:rPr lang="en-US" dirty="0"/>
            <a:t>Results</a:t>
          </a:r>
        </a:p>
      </dgm:t>
    </dgm:pt>
    <dgm:pt modelId="{FBC20340-710F-410D-954E-CD2F7B2598E9}" type="parTrans" cxnId="{E0414AFC-DDD4-42F3-9A00-24B8B46ABB2B}">
      <dgm:prSet/>
      <dgm:spPr/>
      <dgm:t>
        <a:bodyPr/>
        <a:lstStyle/>
        <a:p>
          <a:endParaRPr lang="en-US"/>
        </a:p>
      </dgm:t>
    </dgm:pt>
    <dgm:pt modelId="{266813B8-CBD1-4EBD-A6FF-832C05585FB1}" type="sibTrans" cxnId="{E0414AFC-DDD4-42F3-9A00-24B8B46ABB2B}">
      <dgm:prSet/>
      <dgm:spPr/>
      <dgm:t>
        <a:bodyPr/>
        <a:lstStyle/>
        <a:p>
          <a:endParaRPr lang="en-US"/>
        </a:p>
      </dgm:t>
    </dgm:pt>
    <dgm:pt modelId="{9358789A-8101-41F7-B010-4B73D2700F52}">
      <dgm:prSet phldrT="[Text]"/>
      <dgm:spPr/>
      <dgm:t>
        <a:bodyPr/>
        <a:lstStyle/>
        <a:p>
          <a:r>
            <a:rPr lang="en-US" dirty="0"/>
            <a:t>Results</a:t>
          </a:r>
        </a:p>
      </dgm:t>
    </dgm:pt>
    <dgm:pt modelId="{C2110AA1-2896-4CB8-BBAF-B4554A175B1B}" type="parTrans" cxnId="{469FF9A1-0F8C-48BF-9CE4-7848914F0CF2}">
      <dgm:prSet/>
      <dgm:spPr/>
      <dgm:t>
        <a:bodyPr/>
        <a:lstStyle/>
        <a:p>
          <a:endParaRPr lang="en-US"/>
        </a:p>
      </dgm:t>
    </dgm:pt>
    <dgm:pt modelId="{C3000459-2D81-4BDE-B136-7DF5C20F9104}" type="sibTrans" cxnId="{469FF9A1-0F8C-48BF-9CE4-7848914F0CF2}">
      <dgm:prSet/>
      <dgm:spPr/>
      <dgm:t>
        <a:bodyPr/>
        <a:lstStyle/>
        <a:p>
          <a:endParaRPr lang="en-US"/>
        </a:p>
      </dgm:t>
    </dgm:pt>
    <dgm:pt modelId="{727E2D81-92E5-4DC7-8D96-8C7A3A32033D}">
      <dgm:prSet phldrT="[Text]"/>
      <dgm:spPr/>
      <dgm:t>
        <a:bodyPr/>
        <a:lstStyle/>
        <a:p>
          <a:r>
            <a:rPr lang="en-US" dirty="0"/>
            <a:t>Results</a:t>
          </a:r>
        </a:p>
      </dgm:t>
    </dgm:pt>
    <dgm:pt modelId="{CA4B6D48-6D51-4FBF-A5A9-B578D5C1F54E}" type="parTrans" cxnId="{81F6B907-CDDF-4ED8-9627-2ED85619A883}">
      <dgm:prSet/>
      <dgm:spPr/>
      <dgm:t>
        <a:bodyPr/>
        <a:lstStyle/>
        <a:p>
          <a:endParaRPr lang="en-US"/>
        </a:p>
      </dgm:t>
    </dgm:pt>
    <dgm:pt modelId="{FB6B5076-AA00-4D3D-B341-CCE39C27FEDC}" type="sibTrans" cxnId="{81F6B907-CDDF-4ED8-9627-2ED85619A883}">
      <dgm:prSet/>
      <dgm:spPr/>
      <dgm:t>
        <a:bodyPr/>
        <a:lstStyle/>
        <a:p>
          <a:endParaRPr lang="en-US"/>
        </a:p>
      </dgm:t>
    </dgm:pt>
    <dgm:pt modelId="{17B7D91F-AF2A-4EF4-915B-A75A5DF7091C}" type="pres">
      <dgm:prSet presAssocID="{1DEF7E3C-A282-4403-840B-5F2711D29897}" presName="CompostProcess" presStyleCnt="0">
        <dgm:presLayoutVars>
          <dgm:dir/>
          <dgm:resizeHandles val="exact"/>
        </dgm:presLayoutVars>
      </dgm:prSet>
      <dgm:spPr/>
    </dgm:pt>
    <dgm:pt modelId="{A53873BE-5A33-499E-AD3C-5D12FE60B440}" type="pres">
      <dgm:prSet presAssocID="{1DEF7E3C-A282-4403-840B-5F2711D29897}" presName="arrow" presStyleLbl="bgShp" presStyleIdx="0" presStyleCnt="1"/>
      <dgm:spPr/>
    </dgm:pt>
    <dgm:pt modelId="{4B90E441-5D5E-455B-986E-D4A39FA7E231}" type="pres">
      <dgm:prSet presAssocID="{1DEF7E3C-A282-4403-840B-5F2711D29897}" presName="linearProcess" presStyleCnt="0"/>
      <dgm:spPr/>
    </dgm:pt>
    <dgm:pt modelId="{43EDB161-5FE0-435D-87A6-2AF6D5B27227}" type="pres">
      <dgm:prSet presAssocID="{4B54CE7B-C9D8-440D-91D2-FBC536CE5F34}" presName="textNode" presStyleLbl="node1" presStyleIdx="0" presStyleCnt="3" custLinFactNeighborX="-10661">
        <dgm:presLayoutVars>
          <dgm:bulletEnabled val="1"/>
        </dgm:presLayoutVars>
      </dgm:prSet>
      <dgm:spPr/>
    </dgm:pt>
    <dgm:pt modelId="{8A9111D0-E6D8-4DFE-9989-E33574E5ED97}" type="pres">
      <dgm:prSet presAssocID="{266813B8-CBD1-4EBD-A6FF-832C05585FB1}" presName="sibTrans" presStyleCnt="0"/>
      <dgm:spPr/>
    </dgm:pt>
    <dgm:pt modelId="{830882B4-7945-4F5D-B524-648EF301CF9D}" type="pres">
      <dgm:prSet presAssocID="{9358789A-8101-41F7-B010-4B73D2700F52}" presName="textNode" presStyleLbl="node1" presStyleIdx="1" presStyleCnt="3">
        <dgm:presLayoutVars>
          <dgm:bulletEnabled val="1"/>
        </dgm:presLayoutVars>
      </dgm:prSet>
      <dgm:spPr/>
    </dgm:pt>
    <dgm:pt modelId="{E07F6244-319F-45E6-AB9C-9C11957A9219}" type="pres">
      <dgm:prSet presAssocID="{C3000459-2D81-4BDE-B136-7DF5C20F9104}" presName="sibTrans" presStyleCnt="0"/>
      <dgm:spPr/>
    </dgm:pt>
    <dgm:pt modelId="{E5B00794-AD02-46ED-AB7C-967A68C06B7C}" type="pres">
      <dgm:prSet presAssocID="{727E2D81-92E5-4DC7-8D96-8C7A3A32033D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81F6B907-CDDF-4ED8-9627-2ED85619A883}" srcId="{1DEF7E3C-A282-4403-840B-5F2711D29897}" destId="{727E2D81-92E5-4DC7-8D96-8C7A3A32033D}" srcOrd="2" destOrd="0" parTransId="{CA4B6D48-6D51-4FBF-A5A9-B578D5C1F54E}" sibTransId="{FB6B5076-AA00-4D3D-B341-CCE39C27FEDC}"/>
    <dgm:cxn modelId="{29C15B5E-DE07-48E0-9826-E71EBD8CFA36}" type="presOf" srcId="{9358789A-8101-41F7-B010-4B73D2700F52}" destId="{830882B4-7945-4F5D-B524-648EF301CF9D}" srcOrd="0" destOrd="0" presId="urn:microsoft.com/office/officeart/2005/8/layout/hProcess9"/>
    <dgm:cxn modelId="{25CC568C-CE31-49E9-A6BA-D400160C7712}" type="presOf" srcId="{1DEF7E3C-A282-4403-840B-5F2711D29897}" destId="{17B7D91F-AF2A-4EF4-915B-A75A5DF7091C}" srcOrd="0" destOrd="0" presId="urn:microsoft.com/office/officeart/2005/8/layout/hProcess9"/>
    <dgm:cxn modelId="{469FF9A1-0F8C-48BF-9CE4-7848914F0CF2}" srcId="{1DEF7E3C-A282-4403-840B-5F2711D29897}" destId="{9358789A-8101-41F7-B010-4B73D2700F52}" srcOrd="1" destOrd="0" parTransId="{C2110AA1-2896-4CB8-BBAF-B4554A175B1B}" sibTransId="{C3000459-2D81-4BDE-B136-7DF5C20F9104}"/>
    <dgm:cxn modelId="{B6CDF6AD-6A68-4BE4-A412-AB5FFE4AE6B3}" type="presOf" srcId="{4B54CE7B-C9D8-440D-91D2-FBC536CE5F34}" destId="{43EDB161-5FE0-435D-87A6-2AF6D5B27227}" srcOrd="0" destOrd="0" presId="urn:microsoft.com/office/officeart/2005/8/layout/hProcess9"/>
    <dgm:cxn modelId="{988F3FBA-3957-4C56-8BC4-DF8DC61845C3}" type="presOf" srcId="{727E2D81-92E5-4DC7-8D96-8C7A3A32033D}" destId="{E5B00794-AD02-46ED-AB7C-967A68C06B7C}" srcOrd="0" destOrd="0" presId="urn:microsoft.com/office/officeart/2005/8/layout/hProcess9"/>
    <dgm:cxn modelId="{E0414AFC-DDD4-42F3-9A00-24B8B46ABB2B}" srcId="{1DEF7E3C-A282-4403-840B-5F2711D29897}" destId="{4B54CE7B-C9D8-440D-91D2-FBC536CE5F34}" srcOrd="0" destOrd="0" parTransId="{FBC20340-710F-410D-954E-CD2F7B2598E9}" sibTransId="{266813B8-CBD1-4EBD-A6FF-832C05585FB1}"/>
    <dgm:cxn modelId="{046B4571-1C7A-48D9-9301-6D93B6268A88}" type="presParOf" srcId="{17B7D91F-AF2A-4EF4-915B-A75A5DF7091C}" destId="{A53873BE-5A33-499E-AD3C-5D12FE60B440}" srcOrd="0" destOrd="0" presId="urn:microsoft.com/office/officeart/2005/8/layout/hProcess9"/>
    <dgm:cxn modelId="{54E17052-A354-4D52-98D9-E1A9CFCFF03D}" type="presParOf" srcId="{17B7D91F-AF2A-4EF4-915B-A75A5DF7091C}" destId="{4B90E441-5D5E-455B-986E-D4A39FA7E231}" srcOrd="1" destOrd="0" presId="urn:microsoft.com/office/officeart/2005/8/layout/hProcess9"/>
    <dgm:cxn modelId="{EC4D8206-BD58-4802-BDC8-CF948EA16476}" type="presParOf" srcId="{4B90E441-5D5E-455B-986E-D4A39FA7E231}" destId="{43EDB161-5FE0-435D-87A6-2AF6D5B27227}" srcOrd="0" destOrd="0" presId="urn:microsoft.com/office/officeart/2005/8/layout/hProcess9"/>
    <dgm:cxn modelId="{EE37B0A0-5551-49B1-A29B-A38746A3046D}" type="presParOf" srcId="{4B90E441-5D5E-455B-986E-D4A39FA7E231}" destId="{8A9111D0-E6D8-4DFE-9989-E33574E5ED97}" srcOrd="1" destOrd="0" presId="urn:microsoft.com/office/officeart/2005/8/layout/hProcess9"/>
    <dgm:cxn modelId="{55CFBB21-835C-48C9-977F-73E1F75DEDE2}" type="presParOf" srcId="{4B90E441-5D5E-455B-986E-D4A39FA7E231}" destId="{830882B4-7945-4F5D-B524-648EF301CF9D}" srcOrd="2" destOrd="0" presId="urn:microsoft.com/office/officeart/2005/8/layout/hProcess9"/>
    <dgm:cxn modelId="{5B1D398B-7CF1-44BA-A4D9-E54888F9B5D3}" type="presParOf" srcId="{4B90E441-5D5E-455B-986E-D4A39FA7E231}" destId="{E07F6244-319F-45E6-AB9C-9C11957A9219}" srcOrd="3" destOrd="0" presId="urn:microsoft.com/office/officeart/2005/8/layout/hProcess9"/>
    <dgm:cxn modelId="{412A5E5E-45F6-4955-B45B-1A0D22BC67EE}" type="presParOf" srcId="{4B90E441-5D5E-455B-986E-D4A39FA7E231}" destId="{E5B00794-AD02-46ED-AB7C-967A68C06B7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113A8-AE8E-43FF-9DEE-99F4100B6B70}">
      <dsp:nvSpPr>
        <dsp:cNvPr id="0" name=""/>
        <dsp:cNvSpPr/>
      </dsp:nvSpPr>
      <dsp:spPr>
        <a:xfrm>
          <a:off x="756874" y="-37498"/>
          <a:ext cx="9281331" cy="580083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50000"/>
            <a:alpha val="25000"/>
          </a:schemeClr>
        </a:solidFill>
        <a:ln>
          <a:solidFill>
            <a:schemeClr val="bg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06AAC-34C6-4638-B1E3-4590D810803A}">
      <dsp:nvSpPr>
        <dsp:cNvPr id="0" name=""/>
        <dsp:cNvSpPr/>
      </dsp:nvSpPr>
      <dsp:spPr>
        <a:xfrm>
          <a:off x="1671086" y="4275999"/>
          <a:ext cx="213470" cy="213470"/>
        </a:xfrm>
        <a:prstGeom prst="ellipse">
          <a:avLst/>
        </a:prstGeom>
        <a:solidFill>
          <a:schemeClr val="tx1">
            <a:lumMod val="50000"/>
            <a:lumOff val="50000"/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7BF07-99A9-4E9B-AD0D-65589F8274E8}">
      <dsp:nvSpPr>
        <dsp:cNvPr id="0" name=""/>
        <dsp:cNvSpPr/>
      </dsp:nvSpPr>
      <dsp:spPr>
        <a:xfrm>
          <a:off x="1590093" y="4420233"/>
          <a:ext cx="1215854" cy="1380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114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1"/>
              </a:solidFill>
              <a:latin typeface="+mj-lt"/>
            </a:rPr>
            <a:t>(GEF- 4)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1"/>
              </a:solidFill>
              <a:latin typeface="+mj-lt"/>
            </a:rPr>
            <a:t>Early steps towards a GEF-wide approach to results</a:t>
          </a:r>
        </a:p>
      </dsp:txBody>
      <dsp:txXfrm>
        <a:off x="1590093" y="4420233"/>
        <a:ext cx="1215854" cy="1380598"/>
      </dsp:txXfrm>
    </dsp:sp>
    <dsp:sp modelId="{2FF96993-6EC7-42BE-966C-EC7031921B98}">
      <dsp:nvSpPr>
        <dsp:cNvPr id="0" name=""/>
        <dsp:cNvSpPr/>
      </dsp:nvSpPr>
      <dsp:spPr>
        <a:xfrm>
          <a:off x="2826611" y="3165720"/>
          <a:ext cx="334127" cy="334127"/>
        </a:xfrm>
        <a:prstGeom prst="ellipse">
          <a:avLst/>
        </a:prstGeom>
        <a:solidFill>
          <a:schemeClr val="tx2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4A4F87-14E4-4145-A386-BA91815611CF}">
      <dsp:nvSpPr>
        <dsp:cNvPr id="0" name=""/>
        <dsp:cNvSpPr/>
      </dsp:nvSpPr>
      <dsp:spPr>
        <a:xfrm>
          <a:off x="2726117" y="3370283"/>
          <a:ext cx="1540700" cy="2430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047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1"/>
              </a:solidFill>
              <a:latin typeface="+mj-lt"/>
            </a:rPr>
            <a:t>(GEF-5)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1"/>
              </a:solidFill>
              <a:latin typeface="+mj-lt"/>
            </a:rPr>
            <a:t>Implementation of the GEF's approach: tracking tools for all focal areas, annual monitoring reviews</a:t>
          </a:r>
        </a:p>
      </dsp:txBody>
      <dsp:txXfrm>
        <a:off x="2726117" y="3370283"/>
        <a:ext cx="1540700" cy="2430548"/>
      </dsp:txXfrm>
    </dsp:sp>
    <dsp:sp modelId="{252F1ED4-28B9-4150-81F1-E57771E22ADC}">
      <dsp:nvSpPr>
        <dsp:cNvPr id="0" name=""/>
        <dsp:cNvSpPr/>
      </dsp:nvSpPr>
      <dsp:spPr>
        <a:xfrm>
          <a:off x="4222356" y="2263891"/>
          <a:ext cx="514846" cy="478747"/>
        </a:xfrm>
        <a:prstGeom prst="ellipse">
          <a:avLst/>
        </a:prstGeom>
        <a:solidFill>
          <a:schemeClr val="tx2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25BA27-2D5B-4045-9E1A-15F84ECC5D79}">
      <dsp:nvSpPr>
        <dsp:cNvPr id="0" name=""/>
        <dsp:cNvSpPr/>
      </dsp:nvSpPr>
      <dsp:spPr>
        <a:xfrm>
          <a:off x="4495765" y="2428267"/>
          <a:ext cx="2139507" cy="34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063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chemeClr val="tx1"/>
              </a:solidFill>
              <a:latin typeface="+mj-lt"/>
            </a:rPr>
            <a:t>(GEF-6)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chemeClr val="tx1"/>
              </a:solidFill>
              <a:latin typeface="+mj-lt"/>
            </a:rPr>
            <a:t>High-level, GEB indicators</a:t>
          </a:r>
          <a:br>
            <a:rPr lang="en-US" sz="1400" b="0" kern="1200" dirty="0">
              <a:solidFill>
                <a:schemeClr val="tx1"/>
              </a:solidFill>
              <a:latin typeface="+mj-lt"/>
            </a:rPr>
          </a:br>
          <a:br>
            <a:rPr lang="en-US" sz="1400" b="0" kern="1200" dirty="0">
              <a:solidFill>
                <a:schemeClr val="tx1"/>
              </a:solidFill>
              <a:latin typeface="+mj-lt"/>
            </a:rPr>
          </a:br>
          <a:r>
            <a:rPr lang="en-US" sz="1400" b="0" kern="1200" dirty="0">
              <a:solidFill>
                <a:schemeClr val="tx1"/>
              </a:solidFill>
              <a:latin typeface="+mj-lt"/>
            </a:rPr>
            <a:t>Replenishment-level targets </a:t>
          </a:r>
          <a:br>
            <a:rPr lang="en-US" sz="1400" b="0" kern="1200" dirty="0">
              <a:solidFill>
                <a:schemeClr val="tx1"/>
              </a:solidFill>
              <a:latin typeface="+mj-lt"/>
            </a:rPr>
          </a:br>
          <a:endParaRPr lang="en-US" sz="1400" b="0" kern="1200" dirty="0">
            <a:solidFill>
              <a:schemeClr val="tx1"/>
            </a:solidFill>
            <a:latin typeface="+mj-lt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chemeClr val="tx1"/>
              </a:solidFill>
              <a:latin typeface="+mj-lt"/>
            </a:rPr>
            <a:t>First Corporate Scorecard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400" b="0" kern="1200" dirty="0">
              <a:solidFill>
                <a:schemeClr val="tx1"/>
              </a:solidFill>
              <a:latin typeface="+mj-lt"/>
            </a:rPr>
          </a:br>
          <a:r>
            <a:rPr lang="en-US" sz="1400" b="0" kern="1200" dirty="0">
              <a:solidFill>
                <a:schemeClr val="tx1"/>
              </a:solidFill>
              <a:latin typeface="+mj-lt"/>
            </a:rPr>
            <a:t>Emerging lessons on tracking multiple benefits</a:t>
          </a:r>
        </a:p>
      </dsp:txBody>
      <dsp:txXfrm>
        <a:off x="4495765" y="2428267"/>
        <a:ext cx="2139507" cy="3410063"/>
      </dsp:txXfrm>
    </dsp:sp>
    <dsp:sp modelId="{91EA5833-011B-4EE1-AD45-B89E9C31FD9C}">
      <dsp:nvSpPr>
        <dsp:cNvPr id="0" name=""/>
        <dsp:cNvSpPr/>
      </dsp:nvSpPr>
      <dsp:spPr>
        <a:xfrm>
          <a:off x="6323400" y="1524178"/>
          <a:ext cx="575442" cy="575442"/>
        </a:xfrm>
        <a:prstGeom prst="ellipse">
          <a:avLst/>
        </a:prstGeom>
        <a:solidFill>
          <a:srgbClr val="7030A0">
            <a:alpha val="5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7FF9D-8E2F-493F-A281-6B1A883A3858}">
      <dsp:nvSpPr>
        <dsp:cNvPr id="0" name=""/>
        <dsp:cNvSpPr/>
      </dsp:nvSpPr>
      <dsp:spPr>
        <a:xfrm>
          <a:off x="6236368" y="1632796"/>
          <a:ext cx="2554630" cy="3976608"/>
        </a:xfrm>
        <a:prstGeom prst="rect">
          <a:avLst/>
        </a:prstGeom>
        <a:noFill/>
        <a:ln w="38100"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915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         (GEF-7)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New results framework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600" b="1" i="1" kern="1200" dirty="0">
              <a:solidFill>
                <a:schemeClr val="tx1"/>
              </a:solidFill>
              <a:latin typeface="+mj-lt"/>
            </a:rPr>
          </a:br>
          <a:r>
            <a:rPr lang="en-US" sz="1600" b="1" i="1" kern="1200" dirty="0">
              <a:solidFill>
                <a:schemeClr val="tx1"/>
              </a:solidFill>
              <a:latin typeface="+mj-lt"/>
            </a:rPr>
            <a:t>11 core indicators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i="1" kern="1200" dirty="0">
            <a:solidFill>
              <a:schemeClr val="tx1"/>
            </a:solidFill>
            <a:latin typeface="+mj-lt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Ambitious targets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i="1" kern="1200" dirty="0">
            <a:solidFill>
              <a:schemeClr val="tx1"/>
            </a:solidFill>
            <a:latin typeface="+mj-lt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Systematic capture of results data in GEF Portal</a:t>
          </a:r>
          <a:br>
            <a:rPr lang="en-US" sz="1600" b="1" i="1" kern="1200" dirty="0">
              <a:solidFill>
                <a:schemeClr val="tx1"/>
              </a:solidFill>
              <a:latin typeface="+mj-lt"/>
            </a:rPr>
          </a:br>
          <a:r>
            <a:rPr lang="en-US" sz="1600" b="1" i="1" kern="1200" dirty="0">
              <a:solidFill>
                <a:schemeClr val="tx1"/>
              </a:solidFill>
              <a:latin typeface="+mj-lt"/>
            </a:rPr>
            <a:t>(targets &amp; actuals)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i="1" kern="1200" dirty="0">
            <a:solidFill>
              <a:schemeClr val="tx1"/>
            </a:solidFill>
            <a:latin typeface="+mj-lt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New results reporting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i="1" kern="1200" dirty="0">
            <a:solidFill>
              <a:schemeClr val="tx1"/>
            </a:solidFill>
            <a:latin typeface="+mj-lt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1" kern="1200" dirty="0">
              <a:solidFill>
                <a:schemeClr val="tx1"/>
              </a:solidFill>
              <a:latin typeface="+mj-lt"/>
            </a:rPr>
            <a:t>IATI compliance</a:t>
          </a:r>
        </a:p>
      </dsp:txBody>
      <dsp:txXfrm>
        <a:off x="6236368" y="1632796"/>
        <a:ext cx="2554630" cy="3976608"/>
      </dsp:txXfrm>
    </dsp:sp>
    <dsp:sp modelId="{6DD063FB-573B-4A1C-AEED-1FD2983A49F3}">
      <dsp:nvSpPr>
        <dsp:cNvPr id="0" name=""/>
        <dsp:cNvSpPr/>
      </dsp:nvSpPr>
      <dsp:spPr>
        <a:xfrm>
          <a:off x="8399194" y="893761"/>
          <a:ext cx="733225" cy="733225"/>
        </a:xfrm>
        <a:prstGeom prst="ellipse">
          <a:avLst/>
        </a:prstGeom>
        <a:solidFill>
          <a:schemeClr val="tx2">
            <a:alpha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86F276-F31C-4290-83A6-C6D9E6A1DD77}">
      <dsp:nvSpPr>
        <dsp:cNvPr id="0" name=""/>
        <dsp:cNvSpPr/>
      </dsp:nvSpPr>
      <dsp:spPr>
        <a:xfrm>
          <a:off x="8761095" y="1065741"/>
          <a:ext cx="2211704" cy="4269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8521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chemeClr val="tx1"/>
              </a:solidFill>
              <a:latin typeface="+mj-lt"/>
            </a:rPr>
            <a:t>(Beyond GEF-7)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600" b="0" kern="1200" dirty="0">
              <a:solidFill>
                <a:schemeClr val="tx1"/>
              </a:solidFill>
              <a:latin typeface="+mj-lt"/>
            </a:rPr>
          </a:br>
          <a:r>
            <a:rPr lang="en-US" sz="1600" b="0" kern="1200" dirty="0">
              <a:solidFill>
                <a:schemeClr val="tx1"/>
              </a:solidFill>
              <a:latin typeface="+mj-lt"/>
            </a:rPr>
            <a:t>Harnessing data and information on results for evidence-based decision-making and learning</a:t>
          </a:r>
        </a:p>
      </dsp:txBody>
      <dsp:txXfrm>
        <a:off x="8761095" y="1065741"/>
        <a:ext cx="2211704" cy="4269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3873BE-5A33-499E-AD3C-5D12FE60B440}">
      <dsp:nvSpPr>
        <dsp:cNvPr id="0" name=""/>
        <dsp:cNvSpPr/>
      </dsp:nvSpPr>
      <dsp:spPr>
        <a:xfrm>
          <a:off x="457199" y="0"/>
          <a:ext cx="5181600" cy="38092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EDB161-5FE0-435D-87A6-2AF6D5B27227}">
      <dsp:nvSpPr>
        <dsp:cNvPr id="0" name=""/>
        <dsp:cNvSpPr/>
      </dsp:nvSpPr>
      <dsp:spPr>
        <a:xfrm>
          <a:off x="0" y="1142767"/>
          <a:ext cx="1908497" cy="15236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Results</a:t>
          </a:r>
        </a:p>
      </dsp:txBody>
      <dsp:txXfrm>
        <a:off x="74380" y="1217147"/>
        <a:ext cx="1759737" cy="1374930"/>
      </dsp:txXfrm>
    </dsp:sp>
    <dsp:sp modelId="{830882B4-7945-4F5D-B524-648EF301CF9D}">
      <dsp:nvSpPr>
        <dsp:cNvPr id="0" name=""/>
        <dsp:cNvSpPr/>
      </dsp:nvSpPr>
      <dsp:spPr>
        <a:xfrm>
          <a:off x="2093751" y="1142767"/>
          <a:ext cx="1908497" cy="15236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Results</a:t>
          </a:r>
        </a:p>
      </dsp:txBody>
      <dsp:txXfrm>
        <a:off x="2168131" y="1217147"/>
        <a:ext cx="1759737" cy="1374930"/>
      </dsp:txXfrm>
    </dsp:sp>
    <dsp:sp modelId="{E5B00794-AD02-46ED-AB7C-967A68C06B7C}">
      <dsp:nvSpPr>
        <dsp:cNvPr id="0" name=""/>
        <dsp:cNvSpPr/>
      </dsp:nvSpPr>
      <dsp:spPr>
        <a:xfrm>
          <a:off x="4186200" y="1142767"/>
          <a:ext cx="1908497" cy="15236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Results</a:t>
          </a:r>
        </a:p>
      </dsp:txBody>
      <dsp:txXfrm>
        <a:off x="4260580" y="1217147"/>
        <a:ext cx="1759737" cy="13749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BBE3C-95DE-45DA-8188-A4B20646047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D0CA3-5896-4CF7-84DB-4BE43FB2B5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16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31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082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03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943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13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33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309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194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0BBC4-45BF-4412-8557-933313D58BA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90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0BBC4-45BF-4412-8557-933313D58B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11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0BBC4-45BF-4412-8557-933313D58B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41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525817-CBED-4CB8-8EBF-0FB9264DF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395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0BBC4-45BF-4412-8557-933313D58B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41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57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88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83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D0CA3-5896-4CF7-84DB-4BE43FB2B5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97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0726A-BAED-4D86-9B9B-673D7731B1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7F146-4606-46A6-9743-8A064815E8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D901A-7C36-469F-934F-D7A0506B0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22FE31-A709-4F62-B91E-5B709C96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627A75-0684-4A60-A1D2-897C3FCB4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84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DE3F0-1489-4217-93DE-3F1CDD2B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C764DD-9F1B-4032-B1E8-1D1637ACA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7132C-8050-4A34-BF9D-C45039EB3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802DF-4F04-4ED2-A4BB-C8FC43636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86566-312A-44A1-BA88-9C56DC367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41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05701A-B7A1-42F5-A296-C621C4F1C1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3E0B5-0420-4F48-8CA4-36D95B29E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E8E32-E465-4903-8035-3B4F6197D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DD69A-63E7-4595-8687-B1528E9FA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F07C3-077E-4E53-908C-16F9B1F68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8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CE836-195D-4654-988A-0318A976E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CC77B-F8B0-4293-865A-D9EC67A1A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E4380-AA11-453D-B913-7CDA5C642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92A01-6703-4BFC-8992-E8BBA699A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0B4F5-FB5C-48A4-89CA-77A19ACE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9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35698-D1B3-4E44-BF73-EA115E390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EE27D-5859-4AA8-9F6B-E53C110CD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E0B61-1429-4E5F-9DB8-58244703D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1FAF5-CA20-4973-928B-292E00DF6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D54352-2AD3-42CD-8CA8-8852862A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4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271BB-08FF-4C33-8757-C8FD6C7E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2DD4D-C2C3-43C4-A70E-6D2C827129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E73549-1D3E-4D9A-B1D0-970ABB1F8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D34BA2-D399-4021-B66A-FCCE35307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DA99D8-006C-4B1A-973A-0065ECF5A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5C0260-3D1A-4A07-ACC8-E4F6C4327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9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740EF-7981-4751-B0B1-9B424B5C4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DA4FB-C8D2-4425-8171-09C933A51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DAD01-D1AD-4D34-98FC-27622A564E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2FAF6A-F6A5-4F3F-9E33-261C835B9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1C9681-3AF3-4AD8-B5A9-C1104847D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06AEA8-4199-41DD-B062-06269766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9942DC-226B-477F-984D-DE706038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9BDF38-243A-4365-8E9D-B1D2B9D32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45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62401-1311-4811-9D43-4390A6A2A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B395CF-923D-4E61-8152-0099D4FDB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EB179B-3D30-4D78-81C0-2C1D3B342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9858FA-87DC-4253-B4FD-DAEB712B6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02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B7FB5C-DFBE-4DC2-9FA3-AEE4951FD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2A60A0-5F1B-410F-B3CD-28A47DB47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91A70-934D-49B4-9907-872AA6712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4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F5E84-6841-4142-8D09-ECE736441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CBD24-2F8A-48A9-8D9F-964BEE84A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84AC7D-53A4-420C-A1F2-9B4A5806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6725C-80A3-4215-B91F-FADB5DB56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A96886-74FE-46E6-94AE-2A66EA195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D3EB0-61C5-4A69-A01A-2CDD29EAD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13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1AEDD-DE58-4CCA-AB0C-34245AB51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D1736-D316-408F-BB3D-443E13A74B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9ED91-C2A8-446B-A6D9-E2882CF8DB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EF063D-C363-4B24-89C1-C5FFCC36E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2E26D-1B0D-48A1-BA50-3BBF44291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EE4B4F-B276-4288-93F6-70215F210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625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B96B9-73BD-43C0-8CF3-F15BD777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929A89-605A-4C7A-AD3D-89B37619D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AED15-B8AB-471F-9399-2DEDB65136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FA52-590B-4488-A861-971A9BC32DF1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BF764-8355-4428-9F63-E5346AD7BF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57EFB-E67C-4E21-A67D-F5B1296A8E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F5000-134B-4582-BE72-105268CF2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2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hegef.org/sites/default/files/documents/Results_Guidelines_MEGN01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459297-1F05-49C8-9EA4-7D81327D4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5490F0-4D42-4210-A669-8A1CCD8926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225" y="2438401"/>
            <a:ext cx="11809549" cy="1151092"/>
          </a:xfrm>
        </p:spPr>
        <p:txBody>
          <a:bodyPr>
            <a:noAutofit/>
          </a:bodyPr>
          <a:lstStyle/>
          <a:p>
            <a:r>
              <a:rPr lang="en-US" sz="7500" b="1" dirty="0"/>
              <a:t>The GEF-7 Results Architecture</a:t>
            </a:r>
            <a:endParaRPr lang="en-US" sz="75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60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5543C0A-556E-4D10-977C-9A9B68C89B52}"/>
              </a:ext>
            </a:extLst>
          </p:cNvPr>
          <p:cNvSpPr/>
          <p:nvPr/>
        </p:nvSpPr>
        <p:spPr>
          <a:xfrm>
            <a:off x="185739" y="767126"/>
            <a:ext cx="11931014" cy="3836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US" sz="30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BOTH COMPONENT AND CONTEXTUAL: the data entries are made at sub-indicator level, these sum up to the core indicator value, and there are additional sub-indicators to provide further context</a:t>
            </a: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A6AC06-8089-4A6D-A7FD-1A335B229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94932"/>
            <a:ext cx="11387138" cy="55501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GEF-7 SUB-INDICATOR TYPES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B3DDFC-A5E1-4609-8532-87D45ABDF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346960"/>
            <a:ext cx="11449051" cy="43161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5433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67F1788-251C-4A15-AD8A-066635A2E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7920" y="0"/>
            <a:ext cx="9784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5016466-2051-4DF4-810F-DBD359D56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00149"/>
            <a:ext cx="2550707" cy="183261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/>
              <a:t>PORTAL EXAMPLE</a:t>
            </a:r>
          </a:p>
        </p:txBody>
      </p:sp>
    </p:spTree>
    <p:extLst>
      <p:ext uri="{BB962C8B-B14F-4D97-AF65-F5344CB8AC3E}">
        <p14:creationId xmlns:p14="http://schemas.microsoft.com/office/powerpoint/2010/main" val="1709381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5016466-2051-4DF4-810F-DBD359D56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00149"/>
            <a:ext cx="2550707" cy="1832611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/>
              <a:t>PORTAL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CD519F-2FEC-43D8-85DD-EF3130C8D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520" y="0"/>
            <a:ext cx="9555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27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E90704C-53E8-4E93-B0EF-ECDCF8AEEF3F}"/>
              </a:ext>
            </a:extLst>
          </p:cNvPr>
          <p:cNvSpPr txBox="1">
            <a:spLocks/>
          </p:cNvSpPr>
          <p:nvPr/>
        </p:nvSpPr>
        <p:spPr>
          <a:xfrm>
            <a:off x="243127" y="0"/>
            <a:ext cx="11575063" cy="897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000" b="1" spc="-100" dirty="0"/>
              <a:t>CAPTURING RESULTS THROUGH THE PROJECT LIFE CYCLE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41C724-624A-4DA4-B69F-D02508991012}"/>
              </a:ext>
            </a:extLst>
          </p:cNvPr>
          <p:cNvSpPr txBox="1">
            <a:spLocks/>
          </p:cNvSpPr>
          <p:nvPr/>
        </p:nvSpPr>
        <p:spPr>
          <a:xfrm>
            <a:off x="1" y="3200401"/>
            <a:ext cx="121920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spc="-100" dirty="0">
                <a:ea typeface="+mj-ea"/>
                <a:cs typeface="+mj-cs"/>
              </a:rPr>
              <a:t>Tracking of results throughout the project life cycle: “expected” and “achieved”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spc="-100" dirty="0">
                <a:ea typeface="+mj-ea"/>
                <a:cs typeface="+mj-cs"/>
              </a:rPr>
              <a:t>Live interface, with online data capture of results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spc="-100" dirty="0">
                <a:ea typeface="+mj-ea"/>
                <a:cs typeface="+mj-cs"/>
              </a:rPr>
              <a:t>Real-time and dynamic reporting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4800" spc="-100" dirty="0">
                <a:ea typeface="+mj-ea"/>
                <a:cs typeface="+mj-cs"/>
              </a:rPr>
              <a:t>Enhancing the capture of qualitative information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pc="-100" dirty="0">
              <a:ea typeface="+mj-ea"/>
              <a:cs typeface="+mj-cs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pc="-100" dirty="0">
              <a:ea typeface="+mj-ea"/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74E814-2B83-43A8-9D76-A0857A209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09" y="897147"/>
            <a:ext cx="11575063" cy="22002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2105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FC36D5A-DB57-4E80-B972-F9B981578C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138692"/>
              </p:ext>
            </p:extLst>
          </p:nvPr>
        </p:nvGraphicFramePr>
        <p:xfrm>
          <a:off x="416209" y="705942"/>
          <a:ext cx="11390062" cy="5873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7185">
                  <a:extLst>
                    <a:ext uri="{9D8B030D-6E8A-4147-A177-3AD203B41FA5}">
                      <a16:colId xmlns:a16="http://schemas.microsoft.com/office/drawing/2014/main" val="1430295469"/>
                    </a:ext>
                  </a:extLst>
                </a:gridCol>
                <a:gridCol w="4667627">
                  <a:extLst>
                    <a:ext uri="{9D8B030D-6E8A-4147-A177-3AD203B41FA5}">
                      <a16:colId xmlns:a16="http://schemas.microsoft.com/office/drawing/2014/main" val="778922319"/>
                    </a:ext>
                  </a:extLst>
                </a:gridCol>
                <a:gridCol w="3435250">
                  <a:extLst>
                    <a:ext uri="{9D8B030D-6E8A-4147-A177-3AD203B41FA5}">
                      <a16:colId xmlns:a16="http://schemas.microsoft.com/office/drawing/2014/main" val="1540979046"/>
                    </a:ext>
                  </a:extLst>
                </a:gridCol>
              </a:tblGrid>
              <a:tr h="783612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>
                          <a:effectLst/>
                        </a:rPr>
                        <a:t>GEF-5 and earlier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>
                          <a:effectLst/>
                        </a:rPr>
                        <a:t>GEF-6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3200" dirty="0">
                          <a:effectLst/>
                        </a:rPr>
                        <a:t>GEF-7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011435"/>
                  </a:ext>
                </a:extLst>
              </a:tr>
              <a:tr h="4839948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CHANGE: </a:t>
                      </a:r>
                    </a:p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to submit Tracking Tools at mid-term and completion, if applicable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effectLst/>
                        </a:rPr>
                        <a:t>TRANSITION TO CORE INDICATORS: </a:t>
                      </a:r>
                    </a:p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dirty="0">
                          <a:effectLst/>
                        </a:rPr>
                        <a:t>For projects approved in GEF-6 that have not yet been completed, shift to core indicators and sub-indicators at the next available opportunity in the project cycle (CEO Endorsement/ Approval, mid-term or completion)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b="1" dirty="0">
                          <a:effectLst/>
                        </a:rPr>
                        <a:t>CORE INDICATORS: </a:t>
                      </a:r>
                    </a:p>
                    <a:p>
                      <a:pPr marL="0" marR="0" indent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800" dirty="0">
                          <a:effectLst/>
                        </a:rPr>
                        <a:t>Core indicators and sub-indicators applied to all projects and programs, from concept stage to completion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39685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5DB2E773-4AC4-4C02-A856-6BE1F702D3B1}"/>
              </a:ext>
            </a:extLst>
          </p:cNvPr>
          <p:cNvSpPr txBox="1">
            <a:spLocks/>
          </p:cNvSpPr>
          <p:nvPr/>
        </p:nvSpPr>
        <p:spPr>
          <a:xfrm>
            <a:off x="960121" y="0"/>
            <a:ext cx="10073640" cy="7973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spc="-100" dirty="0"/>
              <a:t>MONITORING AND REPORTING REQUIREMENTS</a:t>
            </a:r>
          </a:p>
        </p:txBody>
      </p:sp>
    </p:spTree>
    <p:extLst>
      <p:ext uri="{BB962C8B-B14F-4D97-AF65-F5344CB8AC3E}">
        <p14:creationId xmlns:p14="http://schemas.microsoft.com/office/powerpoint/2010/main" val="1145713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AFB9373-FD77-468C-AE26-1DBA3608D09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77537" y="18248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base">
              <a:buNone/>
            </a:pPr>
            <a:r>
              <a:rPr lang="en-US" dirty="0"/>
              <a:t>​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C5766-94B0-4093-8204-D596D1BF7E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4" t="4383" r="47594" b="19458"/>
          <a:stretch/>
        </p:blipFill>
        <p:spPr>
          <a:xfrm flipH="1">
            <a:off x="94593" y="1423016"/>
            <a:ext cx="3527153" cy="483118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1B9A471-FA01-4427-BCB2-C8BF201866C1}"/>
              </a:ext>
            </a:extLst>
          </p:cNvPr>
          <p:cNvSpPr txBox="1">
            <a:spLocks/>
          </p:cNvSpPr>
          <p:nvPr/>
        </p:nvSpPr>
        <p:spPr>
          <a:xfrm>
            <a:off x="94593" y="3804"/>
            <a:ext cx="11701167" cy="1296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3600" b="1" spc="-100" dirty="0"/>
              <a:t>GENDER RESULTS </a:t>
            </a:r>
            <a:endParaRPr lang="en-US" sz="3600" b="1" spc="-100" dirty="0">
              <a:cs typeface="Calibri Ligh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462DEF-887D-4D41-A394-CA216D76CEE4}"/>
              </a:ext>
            </a:extLst>
          </p:cNvPr>
          <p:cNvSpPr/>
          <p:nvPr/>
        </p:nvSpPr>
        <p:spPr>
          <a:xfrm>
            <a:off x="4186946" y="1949852"/>
            <a:ext cx="8046296" cy="101566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400050" indent="-400050">
              <a:buFont typeface="Wingdings" panose="05000000000000000000" pitchFamily="2" charset="2"/>
              <a:buChar char="§"/>
            </a:pPr>
            <a:r>
              <a:rPr lang="en-US" sz="2000" dirty="0"/>
              <a:t>Ensure policy compliance</a:t>
            </a:r>
          </a:p>
          <a:p>
            <a:pPr marL="400050" indent="-400050">
              <a:buFont typeface="Wingdings" panose="05000000000000000000" pitchFamily="2" charset="2"/>
              <a:buChar char="§"/>
            </a:pPr>
            <a:r>
              <a:rPr lang="en-US" sz="2000" dirty="0"/>
              <a:t>Prompt considerations on gender early in the project cycle</a:t>
            </a:r>
          </a:p>
          <a:p>
            <a:pPr marL="400050" indent="-400050">
              <a:buFont typeface="Wingdings" panose="05000000000000000000" pitchFamily="2" charset="2"/>
              <a:buChar char="§"/>
            </a:pPr>
            <a:r>
              <a:rPr lang="en-US" sz="2000" dirty="0"/>
              <a:t>Catalyze action</a:t>
            </a:r>
            <a:r>
              <a:rPr lang="en-US" sz="2000"/>
              <a:t>, results </a:t>
            </a:r>
            <a:r>
              <a:rPr lang="en-US" sz="2000" dirty="0"/>
              <a:t>and lesson learned throughout implementation</a:t>
            </a:r>
            <a:endParaRPr lang="en-US" sz="200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5967BB-7C09-42B8-B56F-1D6AA726C9CE}"/>
              </a:ext>
            </a:extLst>
          </p:cNvPr>
          <p:cNvSpPr txBox="1"/>
          <p:nvPr/>
        </p:nvSpPr>
        <p:spPr>
          <a:xfrm>
            <a:off x="4207531" y="3174020"/>
            <a:ext cx="2628057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en-US" sz="2400" b="1" dirty="0">
                <a:solidFill>
                  <a:schemeClr val="bg1"/>
                </a:solidFill>
              </a:rPr>
              <a:t>GEF GENDER </a:t>
            </a:r>
            <a:r>
              <a:rPr lang="en-US" sz="2400" b="1">
                <a:solidFill>
                  <a:schemeClr val="bg1"/>
                </a:solidFill>
              </a:rPr>
              <a:t>TAGs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EDAE50-AF84-4BB6-80EA-43C321409C9A}"/>
              </a:ext>
            </a:extLst>
          </p:cNvPr>
          <p:cNvSpPr/>
          <p:nvPr/>
        </p:nvSpPr>
        <p:spPr>
          <a:xfrm>
            <a:off x="4208169" y="3834185"/>
            <a:ext cx="8164352" cy="193899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2000">
                <a:latin typeface="Calibri" panose="020F0502020204030204" pitchFamily="34" charset="0"/>
                <a:cs typeface="Times New Roman" panose="02020603050405020304" pitchFamily="18" charset="0"/>
              </a:rPr>
              <a:t>Capture and report gender equality results linked to the GEF-7 Strategy</a:t>
            </a:r>
            <a:r>
              <a:rPr lang="en-US" sz="2000">
                <a:latin typeface="Calibri" panose="020F0502020204030204" pitchFamily="34" charset="0"/>
                <a:cs typeface="Calibri"/>
              </a:rPr>
              <a:t>, focusing on the following results areas: </a:t>
            </a:r>
          </a:p>
          <a:p>
            <a:endParaRPr lang="en-US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AutoNum type="romanUcPeriod"/>
            </a:pPr>
            <a:r>
              <a:rPr lang="en-US" sz="2000">
                <a:latin typeface="Calibri" panose="020F0502020204030204" pitchFamily="34" charset="0"/>
                <a:cs typeface="Times New Roman" panose="02020603050405020304" pitchFamily="18" charset="0"/>
              </a:rPr>
              <a:t>Access to and control over resources</a:t>
            </a:r>
            <a:endParaRPr lang="en-US">
              <a:latin typeface="Calibri" panose="020F0502020204030204" pitchFamily="34" charset="0"/>
              <a:cs typeface="Calibri"/>
            </a:endParaRPr>
          </a:p>
          <a:p>
            <a:pPr marL="457200" indent="-457200">
              <a:buAutoNum type="romanUcPeriod"/>
            </a:pPr>
            <a:r>
              <a:rPr lang="en-US" sz="2000">
                <a:latin typeface="Calibri" panose="020F0502020204030204" pitchFamily="34" charset="0"/>
                <a:cs typeface="Times New Roman" panose="02020603050405020304" pitchFamily="18" charset="0"/>
              </a:rPr>
              <a:t>Improving women’s participation and decision making</a:t>
            </a:r>
            <a:endParaRPr lang="en-US">
              <a:latin typeface="Calibri" panose="020F0502020204030204" pitchFamily="34" charset="0"/>
              <a:cs typeface="Calibri"/>
            </a:endParaRPr>
          </a:p>
          <a:p>
            <a:pPr marL="457200" indent="-457200">
              <a:buAutoNum type="romanUcPeriod"/>
            </a:pPr>
            <a:r>
              <a:rPr lang="en-US" sz="2000">
                <a:latin typeface="Calibri" panose="020F0502020204030204" pitchFamily="34" charset="0"/>
                <a:cs typeface="Times New Roman" panose="02020603050405020304" pitchFamily="18" charset="0"/>
              </a:rPr>
              <a:t>Social and economic benefits or services for women</a:t>
            </a:r>
            <a:endParaRPr lang="en-US" sz="200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AF149C-DC58-4206-9B1C-675375E6863C}"/>
              </a:ext>
            </a:extLst>
          </p:cNvPr>
          <p:cNvSpPr txBox="1"/>
          <p:nvPr/>
        </p:nvSpPr>
        <p:spPr>
          <a:xfrm>
            <a:off x="4189387" y="1305305"/>
            <a:ext cx="6102413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GEF-7 Results</a:t>
            </a:r>
            <a:r>
              <a:rPr lang="en-US" sz="2400" b="1">
                <a:solidFill>
                  <a:schemeClr val="bg1"/>
                </a:solidFill>
                <a:cs typeface="Calibri"/>
              </a:rPr>
              <a:t> Framework on Gender Equality </a:t>
            </a:r>
            <a:endParaRPr 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096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95BC77-1FF6-4691-9A25-A2314BC15B58}"/>
              </a:ext>
            </a:extLst>
          </p:cNvPr>
          <p:cNvPicPr/>
          <p:nvPr/>
        </p:nvPicPr>
        <p:blipFill rotWithShape="1">
          <a:blip r:embed="rId3"/>
          <a:srcRect l="29211" t="18816" r="30357" b="60604"/>
          <a:stretch/>
        </p:blipFill>
        <p:spPr bwMode="auto">
          <a:xfrm>
            <a:off x="7868302" y="2236703"/>
            <a:ext cx="3475787" cy="6864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D3DD38-909B-4C26-9AFA-E41FC986B235}"/>
              </a:ext>
            </a:extLst>
          </p:cNvPr>
          <p:cNvSpPr txBox="1"/>
          <p:nvPr/>
        </p:nvSpPr>
        <p:spPr>
          <a:xfrm>
            <a:off x="7918091" y="3101082"/>
            <a:ext cx="33785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https://www.thegef.org/sites/default/files/publications/GEF_GenderGuidelines_June2018_r5.pdf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CB220A-24FF-4E4A-BE9B-CA76AE2E1C17}"/>
              </a:ext>
            </a:extLst>
          </p:cNvPr>
          <p:cNvSpPr txBox="1"/>
          <p:nvPr/>
        </p:nvSpPr>
        <p:spPr>
          <a:xfrm>
            <a:off x="7821389" y="1550602"/>
            <a:ext cx="308118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/>
              <a:t>Resources</a:t>
            </a:r>
            <a:endParaRPr lang="en-US" dirty="0"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D59288-9D02-4B59-AB59-1833EF25B9F0}"/>
              </a:ext>
            </a:extLst>
          </p:cNvPr>
          <p:cNvPicPr/>
          <p:nvPr/>
        </p:nvPicPr>
        <p:blipFill rotWithShape="1">
          <a:blip r:embed="rId4"/>
          <a:srcRect l="21169" t="42688" r="36766" b="14749"/>
          <a:stretch/>
        </p:blipFill>
        <p:spPr bwMode="auto">
          <a:xfrm>
            <a:off x="8269148" y="3705373"/>
            <a:ext cx="2498090" cy="14217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E28FD6F-7823-4895-B670-31FBFB3A7C4C}"/>
              </a:ext>
            </a:extLst>
          </p:cNvPr>
          <p:cNvSpPr/>
          <p:nvPr/>
        </p:nvSpPr>
        <p:spPr>
          <a:xfrm>
            <a:off x="7819174" y="5329414"/>
            <a:ext cx="35525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Roboto"/>
              </a:rPr>
              <a:t>Open Online Course on Gender and Environment</a:t>
            </a:r>
            <a:endParaRPr lang="en-US" sz="1200" b="0" i="0" dirty="0">
              <a:solidFill>
                <a:srgbClr val="000000"/>
              </a:solidFill>
              <a:effectLst/>
              <a:latin typeface="Roboto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1E3F322-5EB1-45E7-A996-78315658ACE6}"/>
              </a:ext>
            </a:extLst>
          </p:cNvPr>
          <p:cNvSpPr/>
          <p:nvPr/>
        </p:nvSpPr>
        <p:spPr>
          <a:xfrm>
            <a:off x="391342" y="1258549"/>
            <a:ext cx="6580957" cy="48936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IEO’s 2017 evaluation of multi-focal area projects found that 88% of projects delivered positive socio-economic outcomes</a:t>
            </a:r>
            <a:endParaRPr lang="en-US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>
              <a:latin typeface="Calibri" panose="020F0502020204030204" pitchFamily="34" charset="0"/>
              <a:cs typeface="Calibri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Core Indicator 11 – “Number of direct beneficiaries disaggregated by gender”</a:t>
            </a:r>
            <a:endParaRPr lang="en-US" sz="2400" dirty="0">
              <a:latin typeface="Calibri" panose="020F0502020204030204" pitchFamily="34" charset="0"/>
              <a:cs typeface="Calibri"/>
            </a:endParaRPr>
          </a:p>
          <a:p>
            <a:endParaRPr lang="en-US" sz="2400" dirty="0">
              <a:latin typeface="Calibri" panose="020F0502020204030204" pitchFamily="34" charset="0"/>
              <a:cs typeface="Calibri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The Secretariat will work with Agencies and relevant stakeholders to introduce, early in GEF-7, a system to collect more disaggregated information on the most relevant types of socio-economic co-benefits associated with GEF projects programs</a:t>
            </a:r>
            <a:endParaRPr lang="en-US" sz="2400" dirty="0">
              <a:latin typeface="Calibri" panose="020F0502020204030204" pitchFamily="34" charset="0"/>
              <a:cs typeface="Calibri"/>
            </a:endParaRPr>
          </a:p>
        </p:txBody>
      </p:sp>
      <p:pic>
        <p:nvPicPr>
          <p:cNvPr id="2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253C2A0-CFEE-4D2B-AB9D-46C7A59F00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711" y="5266651"/>
            <a:ext cx="3537396" cy="44593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B621986-BBD8-4337-A74F-45911094291D}"/>
              </a:ext>
            </a:extLst>
          </p:cNvPr>
          <p:cNvSpPr txBox="1">
            <a:spLocks/>
          </p:cNvSpPr>
          <p:nvPr/>
        </p:nvSpPr>
        <p:spPr>
          <a:xfrm>
            <a:off x="94592" y="3804"/>
            <a:ext cx="12097407" cy="1296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3600" b="1" spc="-100" dirty="0"/>
              <a:t>SOCIO-ECONOMIC CO-BENEFITS</a:t>
            </a:r>
            <a:endParaRPr lang="en-US" sz="3600" b="1" spc="-100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69751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9ECB9-ED0A-426A-9C0A-C3D5CF856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011" y="613611"/>
            <a:ext cx="6891874" cy="6020038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0"/>
            <a:r>
              <a:rPr lang="en-US" sz="3000" dirty="0"/>
              <a:t>Tracking/reporting of progress to targets through the GEF Portal is live and undergoing continuous improvements</a:t>
            </a:r>
          </a:p>
          <a:p>
            <a:r>
              <a:rPr lang="en-US" sz="3000" dirty="0"/>
              <a:t>Revised reporting, monitoring and analyses</a:t>
            </a:r>
          </a:p>
          <a:p>
            <a:r>
              <a:rPr lang="en-US" sz="3000" dirty="0"/>
              <a:t>2010 M&amp;E Policy is being updated and presented for Council consideration in the spring of 2019</a:t>
            </a:r>
          </a:p>
          <a:p>
            <a:r>
              <a:rPr lang="en-US" sz="3000" dirty="0"/>
              <a:t>The capture of disaggregated information on gender results and socio-economic co-benefits</a:t>
            </a:r>
            <a:endParaRPr lang="en-US" sz="3000" dirty="0">
              <a:cs typeface="Calibri"/>
            </a:endParaRPr>
          </a:p>
          <a:p>
            <a:r>
              <a:rPr lang="en-US" sz="3000" dirty="0"/>
              <a:t>The IP rollout is underway</a:t>
            </a:r>
          </a:p>
          <a:p>
            <a:r>
              <a:rPr lang="en-US" sz="3000" dirty="0"/>
              <a:t>Managing approvals for greater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C626CF-9EB8-493B-8D12-959FC27AB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77239D-F9F8-4AE4-A4AA-259B0CCCC7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8" t="18391" r="32495" b="8199"/>
          <a:stretch/>
        </p:blipFill>
        <p:spPr>
          <a:xfrm>
            <a:off x="183377" y="989012"/>
            <a:ext cx="3932237" cy="55235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E956E7-8C76-4E6D-96C4-AC8340DBA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007" y="161462"/>
            <a:ext cx="2852928" cy="827550"/>
          </a:xfrm>
        </p:spPr>
        <p:txBody>
          <a:bodyPr/>
          <a:lstStyle/>
          <a:p>
            <a:r>
              <a:rPr lang="en-US" sz="4000" b="1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1129657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028" y="2688021"/>
            <a:ext cx="10972800" cy="990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862818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121384"/>
            <a:ext cx="12049125" cy="990600"/>
          </a:xfrm>
        </p:spPr>
        <p:txBody>
          <a:bodyPr>
            <a:noAutofit/>
          </a:bodyPr>
          <a:lstStyle/>
          <a:p>
            <a:r>
              <a:rPr lang="en-US" sz="3600" b="1" dirty="0"/>
              <a:t>CONTINUOUS IMPROVEMENT OF THE RESULTS ARCHITECTURE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875F132-EF57-4F3B-A600-07F69C150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50295"/>
              </p:ext>
            </p:extLst>
          </p:nvPr>
        </p:nvGraphicFramePr>
        <p:xfrm>
          <a:off x="609600" y="1057168"/>
          <a:ext cx="10972800" cy="5800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58A600D-B2E3-45A0-80C5-5E8E0EFB2828}"/>
              </a:ext>
            </a:extLst>
          </p:cNvPr>
          <p:cNvSpPr/>
          <p:nvPr/>
        </p:nvSpPr>
        <p:spPr>
          <a:xfrm>
            <a:off x="6845969" y="2562725"/>
            <a:ext cx="2440906" cy="4173891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53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37FF5-A1BB-4FE9-81C4-94D182CB0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6" y="237879"/>
            <a:ext cx="11277600" cy="990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BETTER CAPTURE OF RESULTS FOR HIGHER AMBITION</a:t>
            </a: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8FF5838C-CCFC-4609-BB8D-24C1CC90A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1145" y="2960932"/>
            <a:ext cx="3697260" cy="2655333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GEF-6 Targets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37D0F2A7-78C3-460F-9E88-0BA2A84A6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525" y="1600200"/>
            <a:ext cx="3750267" cy="463157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GEF-7 Targets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1ACDAA9E-DC4E-4001-9C4B-90E2C00A3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1145" y="1600200"/>
            <a:ext cx="3670756" cy="1205582"/>
          </a:xfrm>
          <a:prstGeom prst="rect">
            <a:avLst/>
          </a:prstGeom>
          <a:solidFill>
            <a:srgbClr val="FFE5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Multiple benefits from integrated approaches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12">
            <a:extLst>
              <a:ext uri="{FF2B5EF4-FFF2-40B4-BE49-F238E27FC236}">
                <a16:creationId xmlns:a16="http://schemas.microsoft.com/office/drawing/2014/main" id="{958A74CB-1530-4C67-99E2-A73C07A56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1145" y="5738349"/>
            <a:ext cx="3710511" cy="546835"/>
          </a:xfrm>
          <a:prstGeom prst="rect">
            <a:avLst/>
          </a:prstGeom>
          <a:solidFill>
            <a:srgbClr val="F7CA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Socio-economic co-benefits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11">
            <a:extLst>
              <a:ext uri="{FF2B5EF4-FFF2-40B4-BE49-F238E27FC236}">
                <a16:creationId xmlns:a16="http://schemas.microsoft.com/office/drawing/2014/main" id="{D619C844-C14E-4530-B398-A7FFFE56B5F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594520" y="3633711"/>
            <a:ext cx="4659550" cy="643399"/>
          </a:xfrm>
          <a:prstGeom prst="rect">
            <a:avLst/>
          </a:prstGeom>
          <a:solidFill>
            <a:srgbClr val="B4C6E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Systemic impact</a:t>
            </a:r>
            <a:endParaRPr kumimoji="0" lang="en-US" altLang="en-US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ight Arrow 7">
            <a:extLst>
              <a:ext uri="{FF2B5EF4-FFF2-40B4-BE49-F238E27FC236}">
                <a16:creationId xmlns:a16="http://schemas.microsoft.com/office/drawing/2014/main" id="{9B1827DB-7743-463C-A378-768A7CA34CDD}"/>
              </a:ext>
            </a:extLst>
          </p:cNvPr>
          <p:cNvSpPr/>
          <p:nvPr/>
        </p:nvSpPr>
        <p:spPr>
          <a:xfrm>
            <a:off x="6707525" y="4515541"/>
            <a:ext cx="1351686" cy="158463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Rectangle 55">
            <a:extLst>
              <a:ext uri="{FF2B5EF4-FFF2-40B4-BE49-F238E27FC236}">
                <a16:creationId xmlns:a16="http://schemas.microsoft.com/office/drawing/2014/main" id="{35C04F03-52C3-41BA-A890-18CD743FE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4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40139"/>
              </p:ext>
            </p:extLst>
          </p:nvPr>
        </p:nvGraphicFramePr>
        <p:xfrm>
          <a:off x="1758109" y="889387"/>
          <a:ext cx="8675783" cy="5334000"/>
        </p:xfrm>
        <a:graphic>
          <a:graphicData uri="http://schemas.openxmlformats.org/drawingml/2006/table">
            <a:tbl>
              <a:tblPr firstRow="1" firstCol="1" bandRow="1"/>
              <a:tblGrid>
                <a:gridCol w="1009607">
                  <a:extLst>
                    <a:ext uri="{9D8B030D-6E8A-4147-A177-3AD203B41FA5}">
                      <a16:colId xmlns:a16="http://schemas.microsoft.com/office/drawing/2014/main" val="775091147"/>
                    </a:ext>
                  </a:extLst>
                </a:gridCol>
                <a:gridCol w="1459139">
                  <a:extLst>
                    <a:ext uri="{9D8B030D-6E8A-4147-A177-3AD203B41FA5}">
                      <a16:colId xmlns:a16="http://schemas.microsoft.com/office/drawing/2014/main" val="2610445089"/>
                    </a:ext>
                  </a:extLst>
                </a:gridCol>
                <a:gridCol w="1507376">
                  <a:extLst>
                    <a:ext uri="{9D8B030D-6E8A-4147-A177-3AD203B41FA5}">
                      <a16:colId xmlns:a16="http://schemas.microsoft.com/office/drawing/2014/main" val="302236902"/>
                    </a:ext>
                  </a:extLst>
                </a:gridCol>
                <a:gridCol w="1447081">
                  <a:extLst>
                    <a:ext uri="{9D8B030D-6E8A-4147-A177-3AD203B41FA5}">
                      <a16:colId xmlns:a16="http://schemas.microsoft.com/office/drawing/2014/main" val="1344258907"/>
                    </a:ext>
                  </a:extLst>
                </a:gridCol>
                <a:gridCol w="1567670">
                  <a:extLst>
                    <a:ext uri="{9D8B030D-6E8A-4147-A177-3AD203B41FA5}">
                      <a16:colId xmlns:a16="http://schemas.microsoft.com/office/drawing/2014/main" val="591258450"/>
                    </a:ext>
                  </a:extLst>
                </a:gridCol>
                <a:gridCol w="1684910">
                  <a:extLst>
                    <a:ext uri="{9D8B030D-6E8A-4147-A177-3AD203B41FA5}">
                      <a16:colId xmlns:a16="http://schemas.microsoft.com/office/drawing/2014/main" val="1760478405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Biodiversity Focal Area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Climate Change Focal Area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Land Degradation Focal Area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International Waters Focal Area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Chemicals and Waste Focal Area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2643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Programming Areas to be addressed through Focal Area Investments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6200279"/>
                  </a:ext>
                </a:extLst>
              </a:tr>
              <a:tr h="17830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Biodiversity mainstreaming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Wildlife for sustainable development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Natural capital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Agrobiodiversity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Inclusive conservation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Invasive species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Protected areas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Preventing species extinction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Biosafety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Activities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CBIT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Activities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Technology Transfer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NDC preparation and implementation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energy </a:t>
                      </a:r>
                    </a:p>
                    <a:p>
                      <a:pPr marL="48260" marR="0" indent="-11811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Enabling Environments for LDN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Activities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LDN Target setting</a:t>
                      </a:r>
                    </a:p>
                    <a:p>
                      <a:pPr marL="4826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Strengthening Blue Economy Opportunities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Improve Governance in ABNJs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 Water Security in Freshwater Ecosystems</a:t>
                      </a:r>
                    </a:p>
                    <a:p>
                      <a:pPr marL="4826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Industrial Chemicals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Agricultural Chemicals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LDC/SIDS support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Enabling Activities 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84262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Impact Programs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Objectives to be addressed through Impact Programs aligned with convention priorities 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974275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Food, Land Use, and Restoration Impact Program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Manage biodiversity in production landscapes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Harnessing biodiversity for sustainable agriculture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Land-based and value chain GHG mitigation (</a:t>
                      </a:r>
                      <a:r>
                        <a:rPr lang="en-US" sz="900" i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sequestration and avoidance</a:t>
                      </a: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land management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Diversification of crop and livestock systems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Restoration of degraded production landscapes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Integrated land and water management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Prevention of nutrient pollution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Replacement of POPS and relevant HHP’s used in the global food supply chain, including agricultural plastics contaminated by these chemicals with alternatives, preferably non-chemical alternatives. 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Disposal of obsolete agricultural chemicals that are POPs.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199124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Sustainable Cities Impact Program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Integrating biodiversity and ecosystem values in urban planning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Urban-related GHG emissions avoidance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management of production systems in urban and per-urban areas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Decreased pollution of rivers, deltas and coastal areas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Advance efficient water use and re-use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Reduction of POPS, ODS, and Mercury in built infrastructure, industry and products and materials used in cities.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23504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Sustainable Forest Management Impact Program</a:t>
                      </a:r>
                      <a:endParaRPr lang="en-US" sz="9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of HCV forests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Manage biodiversity in forest landscapes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Protection of carbon-rich stocks</a:t>
                      </a:r>
                    </a:p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Forest related GHG emissions avoidance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Sustainable management of dryland  landscapes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Integrated land and water management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indent="-109538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forests where ASGM that uses mercury occurs, reduction or elimination of mercury in these areas.</a:t>
                      </a:r>
                    </a:p>
                  </a:txBody>
                  <a:tcPr marL="45143" marR="451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062183"/>
                  </a:ext>
                </a:extLst>
              </a:tr>
            </a:tbl>
          </a:graphicData>
        </a:graphic>
      </p:graphicFrame>
      <p:sp>
        <p:nvSpPr>
          <p:cNvPr id="2" name="Cylinder 1"/>
          <p:cNvSpPr/>
          <p:nvPr/>
        </p:nvSpPr>
        <p:spPr>
          <a:xfrm>
            <a:off x="2770554" y="1430950"/>
            <a:ext cx="1430948" cy="4437035"/>
          </a:xfrm>
          <a:prstGeom prst="can">
            <a:avLst/>
          </a:prstGeom>
          <a:solidFill>
            <a:srgbClr val="00B050">
              <a:alpha val="63137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Cylinder 3"/>
          <p:cNvSpPr/>
          <p:nvPr/>
        </p:nvSpPr>
        <p:spPr>
          <a:xfrm>
            <a:off x="4236671" y="1446340"/>
            <a:ext cx="1457323" cy="4437035"/>
          </a:xfrm>
          <a:prstGeom prst="can">
            <a:avLst/>
          </a:prstGeom>
          <a:solidFill>
            <a:srgbClr val="FFFF00">
              <a:alpha val="63137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Cylinder 5"/>
          <p:cNvSpPr/>
          <p:nvPr/>
        </p:nvSpPr>
        <p:spPr>
          <a:xfrm>
            <a:off x="5702788" y="1435352"/>
            <a:ext cx="1457323" cy="4437035"/>
          </a:xfrm>
          <a:prstGeom prst="can">
            <a:avLst/>
          </a:prstGeom>
          <a:solidFill>
            <a:srgbClr val="0070C0">
              <a:alpha val="63137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Cylinder 7"/>
          <p:cNvSpPr/>
          <p:nvPr/>
        </p:nvSpPr>
        <p:spPr>
          <a:xfrm>
            <a:off x="7195279" y="1444148"/>
            <a:ext cx="1558427" cy="4437035"/>
          </a:xfrm>
          <a:prstGeom prst="can">
            <a:avLst/>
          </a:prstGeom>
          <a:solidFill>
            <a:srgbClr val="FFC000">
              <a:alpha val="63137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Cylinder 8"/>
          <p:cNvSpPr/>
          <p:nvPr/>
        </p:nvSpPr>
        <p:spPr>
          <a:xfrm>
            <a:off x="8753706" y="1459535"/>
            <a:ext cx="1682596" cy="4437035"/>
          </a:xfrm>
          <a:prstGeom prst="can">
            <a:avLst/>
          </a:prstGeom>
          <a:solidFill>
            <a:srgbClr val="5B9BD5">
              <a:alpha val="63137"/>
            </a:srgb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234083368"/>
              </p:ext>
            </p:extLst>
          </p:nvPr>
        </p:nvGraphicFramePr>
        <p:xfrm>
          <a:off x="2870200" y="1651776"/>
          <a:ext cx="6096000" cy="380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1BB197DC-2D39-4473-9838-1EA4D02A0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6"/>
            <a:ext cx="9144000" cy="975939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GEF7 Programming Framework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72385D58-8F20-4F62-857F-F2CE7700E861}" type="slidenum">
              <a:rPr lang="en-US" sz="1350">
                <a:solidFill>
                  <a:prstClr val="white"/>
                </a:solidFill>
                <a:latin typeface="Calibri" panose="020F0502020204030204"/>
              </a:rPr>
              <a:pPr defTabSz="685800">
                <a:defRPr/>
              </a:pPr>
              <a:t>4</a:t>
            </a:fld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32D5E37-3DE5-4C24-94C2-38BCE98A17B9}"/>
              </a:ext>
            </a:extLst>
          </p:cNvPr>
          <p:cNvSpPr txBox="1">
            <a:spLocks/>
          </p:cNvSpPr>
          <p:nvPr/>
        </p:nvSpPr>
        <p:spPr>
          <a:xfrm>
            <a:off x="2335692" y="-47528"/>
            <a:ext cx="7679846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/>
              <a:t>GEF-7 PROGRAMMING FRAMEWORK</a:t>
            </a:r>
          </a:p>
        </p:txBody>
      </p:sp>
    </p:spTree>
    <p:extLst>
      <p:ext uri="{BB962C8B-B14F-4D97-AF65-F5344CB8AC3E}">
        <p14:creationId xmlns:p14="http://schemas.microsoft.com/office/powerpoint/2010/main" val="86598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C4345-FE74-435C-AD0D-EC1D0341B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04" y="277175"/>
            <a:ext cx="3290656" cy="1261872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HOW WILL WE CAPTURE THE BENEFITS?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1D903-F196-49C2-A014-AB99CACE7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7613" y="685800"/>
            <a:ext cx="8348247" cy="5928360"/>
          </a:xfrm>
        </p:spPr>
        <p:txBody>
          <a:bodyPr>
            <a:normAutofit fontScale="92500" lnSpcReduction="10000"/>
          </a:bodyPr>
          <a:lstStyle/>
          <a:p>
            <a:pPr lvl="1">
              <a:lnSpc>
                <a:spcPct val="150000"/>
              </a:lnSpc>
            </a:pPr>
            <a:r>
              <a:rPr lang="en-US" sz="3000" spc="-100" dirty="0">
                <a:ea typeface="+mj-ea"/>
                <a:cs typeface="+mj-cs"/>
              </a:rPr>
              <a:t>The new Results Architecture introduces 11 core indicators and associated sub-indicators that span all 5 focal areas</a:t>
            </a:r>
          </a:p>
          <a:p>
            <a:pPr lvl="1">
              <a:lnSpc>
                <a:spcPct val="150000"/>
              </a:lnSpc>
            </a:pPr>
            <a:r>
              <a:rPr lang="en-US" sz="3000" spc="-100" dirty="0">
                <a:ea typeface="+mj-ea"/>
                <a:cs typeface="+mj-cs"/>
              </a:rPr>
              <a:t>These will enable:</a:t>
            </a:r>
          </a:p>
          <a:p>
            <a:pPr lvl="2">
              <a:lnSpc>
                <a:spcPct val="150000"/>
              </a:lnSpc>
            </a:pPr>
            <a:r>
              <a:rPr lang="en-US" sz="2800" spc="-100" dirty="0">
                <a:ea typeface="+mj-ea"/>
                <a:cs typeface="+mj-cs"/>
              </a:rPr>
              <a:t>Enhanced availability, accessibility and timeliness of data on results</a:t>
            </a:r>
            <a:endParaRPr lang="en-US" sz="2800" dirty="0"/>
          </a:p>
          <a:p>
            <a:pPr lvl="2">
              <a:lnSpc>
                <a:spcPct val="150000"/>
              </a:lnSpc>
            </a:pPr>
            <a:r>
              <a:rPr lang="en-US" sz="2800" spc="-100" dirty="0">
                <a:ea typeface="+mj-ea"/>
                <a:cs typeface="+mj-cs"/>
              </a:rPr>
              <a:t>High-quality monitoring and reporting </a:t>
            </a:r>
          </a:p>
          <a:p>
            <a:pPr lvl="2">
              <a:lnSpc>
                <a:spcPct val="150000"/>
              </a:lnSpc>
            </a:pPr>
            <a:r>
              <a:rPr lang="en-US" sz="2800" spc="-100" dirty="0">
                <a:ea typeface="+mj-ea"/>
                <a:cs typeface="+mj-cs"/>
              </a:rPr>
              <a:t>Simplification of reporting across the Partnership</a:t>
            </a:r>
            <a:r>
              <a:rPr lang="en-US" sz="2800" dirty="0"/>
              <a:t> </a:t>
            </a:r>
          </a:p>
          <a:p>
            <a:pPr lvl="2">
              <a:lnSpc>
                <a:spcPct val="150000"/>
              </a:lnSpc>
            </a:pPr>
            <a:r>
              <a:rPr lang="en-US" sz="2800" spc="-100" dirty="0">
                <a:ea typeface="+mj-ea"/>
                <a:cs typeface="+mj-cs"/>
              </a:rPr>
              <a:t>Gender results and socio-economic co-benefits</a:t>
            </a:r>
          </a:p>
          <a:p>
            <a:pPr lvl="2">
              <a:lnSpc>
                <a:spcPct val="150000"/>
              </a:lnSpc>
            </a:pPr>
            <a:endParaRPr lang="en-US" spc="-1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CE353B-0E78-45BE-9614-8CA70451A0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7817" r="33080" b="9291"/>
          <a:stretch/>
        </p:blipFill>
        <p:spPr>
          <a:xfrm>
            <a:off x="86140" y="1743075"/>
            <a:ext cx="3494520" cy="461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84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54585"/>
            <a:ext cx="11387138" cy="5550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GEF-7 CORE INDICATORS AND ASSOCIATED TARGETS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99293" y="668213"/>
          <a:ext cx="11793415" cy="6030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2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1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72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CORE</a:t>
                      </a:r>
                      <a:r>
                        <a:rPr lang="en-US" sz="2000" baseline="0" dirty="0"/>
                        <a:t> INDICATOR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TARGET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971">
                <a:tc>
                  <a:txBody>
                    <a:bodyPr/>
                    <a:lstStyle/>
                    <a:p>
                      <a:r>
                        <a:rPr lang="en-US" sz="1700" dirty="0"/>
                        <a:t>Terrestrial protected areas created or under improved management for conservation and sustainable use </a:t>
                      </a:r>
                    </a:p>
                    <a:p>
                      <a:r>
                        <a:rPr lang="en-US" sz="1700" dirty="0"/>
                        <a:t>(million hectares)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Marine protected areas created or under improved management for conservation and sustainable use </a:t>
                      </a:r>
                    </a:p>
                    <a:p>
                      <a:r>
                        <a:rPr lang="en-US" sz="1700" dirty="0"/>
                        <a:t>(million hectares)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Area of land restored (million hectares)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Area of landscapes under improved practices (million hectares; excluding protected areas)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Area of marine habitat under improved practices to benefit</a:t>
                      </a:r>
                      <a:r>
                        <a:rPr lang="en-US" sz="1700" baseline="0" dirty="0"/>
                        <a:t> biodiversity</a:t>
                      </a:r>
                      <a:r>
                        <a:rPr lang="en-US" sz="1700" dirty="0"/>
                        <a:t> </a:t>
                      </a:r>
                    </a:p>
                    <a:p>
                      <a:r>
                        <a:rPr lang="en-US" sz="1700" dirty="0"/>
                        <a:t>(million hectares; excluding protected areas)   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Greenhouse Gas Emissions Mitigated (million metric tons of CO2e)   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Number of shared water ecosystems (fresh or marine) under new or improved cooperative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2971">
                <a:tc>
                  <a:txBody>
                    <a:bodyPr/>
                    <a:lstStyle/>
                    <a:p>
                      <a:r>
                        <a:rPr lang="en-US" sz="1700" dirty="0"/>
                        <a:t>Globally over-exploited marine fisheries moved to more sustainable levels ( thousand metric tons)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42971">
                <a:tc>
                  <a:txBody>
                    <a:bodyPr/>
                    <a:lstStyle/>
                    <a:p>
                      <a:r>
                        <a:rPr lang="en-US" sz="1700" dirty="0"/>
                        <a:t>Reduction, disposal/destruction, phase out, elimination and avoidance of chemicals of global concern and their waste in the environment and in processes, materials and products (thousand metric tons of toxic chemicals reduced)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Reduction, avoidance of emissions of POPS to air from point and non-point sources (grams of toxic equivalent </a:t>
                      </a:r>
                      <a:r>
                        <a:rPr lang="en-US" sz="1700" dirty="0" err="1"/>
                        <a:t>gTEQ</a:t>
                      </a:r>
                      <a:r>
                        <a:rPr lang="en-US" sz="17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27">
                <a:tc>
                  <a:txBody>
                    <a:bodyPr/>
                    <a:lstStyle/>
                    <a:p>
                      <a:r>
                        <a:rPr lang="en-US" sz="1700" dirty="0"/>
                        <a:t>Number of direct beneficiaries disaggregated by gender as co-benefit of GEF investment 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Monitored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448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13" y="514349"/>
            <a:ext cx="4929188" cy="5550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GEF-7 CORE INDICATOR GUIDELINES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40318B-39C1-4A39-AFE6-0FB1EC2C0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987" y="1500188"/>
            <a:ext cx="6143625" cy="5143499"/>
          </a:xfrm>
        </p:spPr>
        <p:txBody>
          <a:bodyPr>
            <a:normAutofit/>
          </a:bodyPr>
          <a:lstStyle/>
          <a:p>
            <a:r>
              <a:rPr lang="en-US" sz="3000" dirty="0"/>
              <a:t>Will facilitate the consistent application and reporting of results on GEF-7 indicators across all GEF projects and programs, and across the GEF Partnership</a:t>
            </a:r>
          </a:p>
          <a:p>
            <a:endParaRPr lang="en-US" sz="3000" dirty="0"/>
          </a:p>
          <a:p>
            <a:r>
              <a:rPr lang="en-US" sz="3000" dirty="0"/>
              <a:t>They include clear technical definitions and methodological guidance for each core indicator and sub-indicator</a:t>
            </a:r>
          </a:p>
          <a:p>
            <a:pPr marL="0" indent="0">
              <a:buNone/>
            </a:pPr>
            <a:endParaRPr lang="en-US" sz="3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0F16EC-BA77-4FB9-B903-01F6DFE62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3" y="1500188"/>
            <a:ext cx="5173336" cy="44576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E5DE50-8647-4A67-A228-184A737713F3}"/>
              </a:ext>
            </a:extLst>
          </p:cNvPr>
          <p:cNvSpPr/>
          <p:nvPr/>
        </p:nvSpPr>
        <p:spPr>
          <a:xfrm>
            <a:off x="1700213" y="6274355"/>
            <a:ext cx="11458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https://www.thegef.org/sites/default/files/documents/Results_Guidelines_MEGN01.pdf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912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5543C0A-556E-4D10-977C-9A9B68C89B52}"/>
              </a:ext>
            </a:extLst>
          </p:cNvPr>
          <p:cNvSpPr/>
          <p:nvPr/>
        </p:nvSpPr>
        <p:spPr>
          <a:xfrm>
            <a:off x="309563" y="782800"/>
            <a:ext cx="11449050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US" sz="30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COMPONENT: the data entries are made at sub-indicator level, and these mutually exclusive entries sum up to the core indicator value</a:t>
            </a: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A6AC06-8089-4A6D-A7FD-1A335B229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94932"/>
            <a:ext cx="11387138" cy="55501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GEF-7 SUB-INDICATOR TYPES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76DCE0-A156-48A3-85E4-0690DE93A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" y="2026920"/>
            <a:ext cx="11917680" cy="43586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9457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5543C0A-556E-4D10-977C-9A9B68C89B52}"/>
              </a:ext>
            </a:extLst>
          </p:cNvPr>
          <p:cNvSpPr/>
          <p:nvPr/>
        </p:nvSpPr>
        <p:spPr>
          <a:xfrm>
            <a:off x="309563" y="883155"/>
            <a:ext cx="11449050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US" sz="3000" b="1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CONTEXTUAL: the sub-indicators provide additional context for the core indicator, and the data entry is made at the core indicator level</a:t>
            </a: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endParaRPr lang="en-US" sz="3000" b="1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A6AC06-8089-4A6D-A7FD-1A335B229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94932"/>
            <a:ext cx="11387138" cy="55501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/>
              <a:t>GEF-7 SUB-INDICATOR TYPES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9F6A1B-607D-4EC1-BF09-ED4B2BBC1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" y="2087881"/>
            <a:ext cx="11932920" cy="4282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8859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9474</TotalTime>
  <Words>1159</Words>
  <Application>Microsoft Office PowerPoint</Application>
  <PresentationFormat>Widescreen</PresentationFormat>
  <Paragraphs>219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Roboto</vt:lpstr>
      <vt:lpstr>Symbol</vt:lpstr>
      <vt:lpstr>Times New Roman</vt:lpstr>
      <vt:lpstr>Wingdings</vt:lpstr>
      <vt:lpstr>Office Theme</vt:lpstr>
      <vt:lpstr>The GEF-7 Results Architecture</vt:lpstr>
      <vt:lpstr>CONTINUOUS IMPROVEMENT OF THE RESULTS ARCHITECTURE</vt:lpstr>
      <vt:lpstr>BETTER CAPTURE OF RESULTS FOR HIGHER AMBITION</vt:lpstr>
      <vt:lpstr>GEF7 Programming Framework</vt:lpstr>
      <vt:lpstr>HOW WILL WE CAPTURE THE BENEFITS?</vt:lpstr>
      <vt:lpstr>GEF-7 CORE INDICATORS AND ASSOCIATED TARGETS</vt:lpstr>
      <vt:lpstr>GEF-7 CORE INDICATOR GUIDELINES</vt:lpstr>
      <vt:lpstr>GEF-7 SUB-INDICATOR TYPES</vt:lpstr>
      <vt:lpstr>GEF-7 SUB-INDICATOR TYPES</vt:lpstr>
      <vt:lpstr>GEF-7 SUB-INDICATOR TYPES</vt:lpstr>
      <vt:lpstr>PORTAL EXAMPLE</vt:lpstr>
      <vt:lpstr>PORTAL EXAMPLE</vt:lpstr>
      <vt:lpstr>PowerPoint Presentation</vt:lpstr>
      <vt:lpstr>PowerPoint Presentation</vt:lpstr>
      <vt:lpstr>PowerPoint Presentation</vt:lpstr>
      <vt:lpstr>PowerPoint Presentation</vt:lpstr>
      <vt:lpstr>NEXT STEPS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GEF-7 Results framework</dc:title>
  <dc:creator>Minna Maria Kononen</dc:creator>
  <cp:lastModifiedBy>Sonja Sabita Teelucksingh</cp:lastModifiedBy>
  <cp:revision>94</cp:revision>
  <cp:lastPrinted>2019-01-23T12:55:49Z</cp:lastPrinted>
  <dcterms:created xsi:type="dcterms:W3CDTF">2018-03-09T16:30:40Z</dcterms:created>
  <dcterms:modified xsi:type="dcterms:W3CDTF">2019-01-23T12:57:14Z</dcterms:modified>
</cp:coreProperties>
</file>