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69" r:id="rId2"/>
    <p:sldId id="318" r:id="rId3"/>
    <p:sldId id="299" r:id="rId4"/>
    <p:sldId id="374" r:id="rId5"/>
    <p:sldId id="344" r:id="rId6"/>
    <p:sldId id="346" r:id="rId7"/>
    <p:sldId id="345" r:id="rId8"/>
    <p:sldId id="310" r:id="rId9"/>
    <p:sldId id="347" r:id="rId10"/>
    <p:sldId id="301" r:id="rId11"/>
    <p:sldId id="377" r:id="rId12"/>
    <p:sldId id="371" r:id="rId13"/>
    <p:sldId id="372" r:id="rId14"/>
    <p:sldId id="369" r:id="rId15"/>
    <p:sldId id="373" r:id="rId16"/>
    <p:sldId id="338" r:id="rId17"/>
    <p:sldId id="348" r:id="rId18"/>
    <p:sldId id="350" r:id="rId19"/>
    <p:sldId id="349" r:id="rId20"/>
    <p:sldId id="379" r:id="rId21"/>
    <p:sldId id="380" r:id="rId22"/>
    <p:sldId id="381" r:id="rId23"/>
    <p:sldId id="382" r:id="rId24"/>
    <p:sldId id="352" r:id="rId25"/>
    <p:sldId id="375" r:id="rId26"/>
    <p:sldId id="356" r:id="rId27"/>
    <p:sldId id="358" r:id="rId28"/>
    <p:sldId id="357" r:id="rId29"/>
    <p:sldId id="359" r:id="rId30"/>
    <p:sldId id="361" r:id="rId31"/>
    <p:sldId id="362" r:id="rId32"/>
    <p:sldId id="364" r:id="rId33"/>
    <p:sldId id="363" r:id="rId34"/>
    <p:sldId id="366" r:id="rId35"/>
    <p:sldId id="378" r:id="rId36"/>
    <p:sldId id="321" r:id="rId37"/>
    <p:sldId id="376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N Environment ROLAC" initials="ML" lastIdx="2" clrIdx="0">
    <p:extLst>
      <p:ext uri="{19B8F6BF-5375-455C-9EA6-DF929625EA0E}">
        <p15:presenceInfo xmlns:p15="http://schemas.microsoft.com/office/powerpoint/2012/main" userId="UN Environment ROLA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3C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06" autoAdjust="0"/>
    <p:restoredTop sz="96010" autoAdjust="0"/>
  </p:normalViewPr>
  <p:slideViewPr>
    <p:cSldViewPr snapToGrid="0">
      <p:cViewPr varScale="1">
        <p:scale>
          <a:sx n="33" d="100"/>
          <a:sy n="33" d="100"/>
        </p:scale>
        <p:origin x="66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9065AD-61BA-40C6-B66E-ABFA6A47419C}" type="datetimeFigureOut">
              <a:rPr lang="es-PA" smtClean="0"/>
              <a:t>11/27/2018</a:t>
            </a:fld>
            <a:endParaRPr lang="es-P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P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E1DE54-B07E-4CBF-95EF-56180363849F}" type="slidenum">
              <a:rPr lang="es-PA" smtClean="0"/>
              <a:t>‹#›</a:t>
            </a:fld>
            <a:endParaRPr lang="es-PA"/>
          </a:p>
        </p:txBody>
      </p:sp>
    </p:spTree>
    <p:extLst>
      <p:ext uri="{BB962C8B-B14F-4D97-AF65-F5344CB8AC3E}">
        <p14:creationId xmlns:p14="http://schemas.microsoft.com/office/powerpoint/2010/main" val="2306094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1DE54-B07E-4CBF-95EF-56180363849F}" type="slidenum">
              <a:rPr lang="es-PA" smtClean="0"/>
              <a:t>4</a:t>
            </a:fld>
            <a:endParaRPr lang="es-PA"/>
          </a:p>
        </p:txBody>
      </p:sp>
    </p:spTree>
    <p:extLst>
      <p:ext uri="{BB962C8B-B14F-4D97-AF65-F5344CB8AC3E}">
        <p14:creationId xmlns:p14="http://schemas.microsoft.com/office/powerpoint/2010/main" val="18748472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s-A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Proyecto ‘Smart </a:t>
            </a:r>
            <a:r>
              <a:rPr lang="es-A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Lightning</a:t>
            </a:r>
            <a:r>
              <a:rPr lang="es-A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’: (1) aumentar la intensidad lumínica para reducir criminalidad, (2) integrar espacios públicos en el diseño macro del sistema de alumbrado, (3) aumentar la luminosidad y mejorar estratégicamente los colores en atractivos turísticos, (4) generar eficiencia energética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1DE54-B07E-4CBF-95EF-56180363849F}" type="slidenum">
              <a:rPr lang="es-PA" smtClean="0"/>
              <a:t>21</a:t>
            </a:fld>
            <a:endParaRPr lang="es-PA"/>
          </a:p>
        </p:txBody>
      </p:sp>
    </p:spTree>
    <p:extLst>
      <p:ext uri="{BB962C8B-B14F-4D97-AF65-F5344CB8AC3E}">
        <p14:creationId xmlns:p14="http://schemas.microsoft.com/office/powerpoint/2010/main" val="12445690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s-A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Proyecto ‘Smart </a:t>
            </a:r>
            <a:r>
              <a:rPr lang="es-A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Lightning</a:t>
            </a:r>
            <a:r>
              <a:rPr lang="es-A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’: (1) aumentar la intensidad lumínica para reducir criminalidad, (2) integrar espacios públicos en el diseño macro del sistema de alumbrado, (3) aumentar la luminosidad y mejorar estratégicamente los colores en atractivos turísticos, (4) generar eficiencia energética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1DE54-B07E-4CBF-95EF-56180363849F}" type="slidenum">
              <a:rPr lang="es-PA" smtClean="0"/>
              <a:t>22</a:t>
            </a:fld>
            <a:endParaRPr lang="es-PA"/>
          </a:p>
        </p:txBody>
      </p:sp>
    </p:spTree>
    <p:extLst>
      <p:ext uri="{BB962C8B-B14F-4D97-AF65-F5344CB8AC3E}">
        <p14:creationId xmlns:p14="http://schemas.microsoft.com/office/powerpoint/2010/main" val="29085076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s-A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Proyecto ‘Smart </a:t>
            </a:r>
            <a:r>
              <a:rPr lang="es-A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Lightning</a:t>
            </a:r>
            <a:r>
              <a:rPr lang="es-A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’: (1) aumentar la intensidad lumínica para reducir criminalidad, (2) integrar espacios públicos en el diseño macro del sistema de alumbrado, (3) aumentar la luminosidad y mejorar estratégicamente los colores en atractivos turísticos, (4) generar eficiencia energética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1DE54-B07E-4CBF-95EF-56180363849F}" type="slidenum">
              <a:rPr lang="es-PA" smtClean="0"/>
              <a:t>23</a:t>
            </a:fld>
            <a:endParaRPr lang="es-PA"/>
          </a:p>
        </p:txBody>
      </p:sp>
    </p:spTree>
    <p:extLst>
      <p:ext uri="{BB962C8B-B14F-4D97-AF65-F5344CB8AC3E}">
        <p14:creationId xmlns:p14="http://schemas.microsoft.com/office/powerpoint/2010/main" val="35889460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36533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A" dirty="0"/>
              <a:t>Algunas de las causas son que </a:t>
            </a:r>
            <a:r>
              <a:rPr lang="es-AR" dirty="0"/>
              <a:t>la matriz energética está basada por completo en combustibles fósiles. Además de </a:t>
            </a:r>
            <a:r>
              <a:rPr lang="es-PA" dirty="0"/>
              <a:t>la des</a:t>
            </a:r>
            <a:r>
              <a:rPr lang="es-AR" dirty="0"/>
              <a:t>conexión del tendido nacional y de las ciudades de </a:t>
            </a:r>
            <a:r>
              <a:rPr lang="es-AR" dirty="0" err="1"/>
              <a:t>TdF</a:t>
            </a:r>
            <a:r>
              <a:rPr lang="es-AR" dirty="0"/>
              <a:t> entre sí y de los precios altos y cortes en el servicio. </a:t>
            </a:r>
          </a:p>
          <a:p>
            <a:endParaRPr lang="es-AR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1DE54-B07E-4CBF-95EF-56180363849F}" type="slidenum">
              <a:rPr lang="es-PA" smtClean="0"/>
              <a:t>27</a:t>
            </a:fld>
            <a:endParaRPr lang="es-PA"/>
          </a:p>
        </p:txBody>
      </p:sp>
    </p:spTree>
    <p:extLst>
      <p:ext uri="{BB962C8B-B14F-4D97-AF65-F5344CB8AC3E}">
        <p14:creationId xmlns:p14="http://schemas.microsoft.com/office/powerpoint/2010/main" val="11053088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s-AR" dirty="0"/>
              <a:t>Desarrollo de Plan Estratégico 2035</a:t>
            </a:r>
          </a:p>
          <a:p>
            <a:pPr lvl="1"/>
            <a:r>
              <a:rPr lang="es-AR" dirty="0"/>
              <a:t>Guía/hoja de ruta Clima 2027</a:t>
            </a:r>
          </a:p>
          <a:p>
            <a:pPr lvl="1"/>
            <a:r>
              <a:rPr lang="es-AR" dirty="0"/>
              <a:t>Plan de </a:t>
            </a:r>
            <a:r>
              <a:rPr lang="es-AR" dirty="0" err="1"/>
              <a:t>Accion</a:t>
            </a:r>
            <a:r>
              <a:rPr lang="es-AR" dirty="0"/>
              <a:t> para el Cambio Climático</a:t>
            </a:r>
          </a:p>
          <a:p>
            <a:endParaRPr lang="es-AR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1DE54-B07E-4CBF-95EF-56180363849F}" type="slidenum">
              <a:rPr lang="es-PA" smtClean="0"/>
              <a:t>33</a:t>
            </a:fld>
            <a:endParaRPr lang="es-PA"/>
          </a:p>
        </p:txBody>
      </p:sp>
    </p:spTree>
    <p:extLst>
      <p:ext uri="{BB962C8B-B14F-4D97-AF65-F5344CB8AC3E}">
        <p14:creationId xmlns:p14="http://schemas.microsoft.com/office/powerpoint/2010/main" val="1517295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1DE54-B07E-4CBF-95EF-56180363849F}" type="slidenum">
              <a:rPr lang="es-PA" smtClean="0"/>
              <a:t>5</a:t>
            </a:fld>
            <a:endParaRPr lang="es-PA"/>
          </a:p>
        </p:txBody>
      </p:sp>
    </p:spTree>
    <p:extLst>
      <p:ext uri="{BB962C8B-B14F-4D97-AF65-F5344CB8AC3E}">
        <p14:creationId xmlns:p14="http://schemas.microsoft.com/office/powerpoint/2010/main" val="26075927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34493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E1DE54-B07E-4CBF-95EF-56180363849F}" type="slidenum">
              <a:rPr lang="es-PA" smtClean="0"/>
              <a:t>7</a:t>
            </a:fld>
            <a:endParaRPr lang="es-PA"/>
          </a:p>
        </p:txBody>
      </p:sp>
    </p:spTree>
    <p:extLst>
      <p:ext uri="{BB962C8B-B14F-4D97-AF65-F5344CB8AC3E}">
        <p14:creationId xmlns:p14="http://schemas.microsoft.com/office/powerpoint/2010/main" val="10513602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4564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22424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0885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s-A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Proyecto ‘Smart </a:t>
            </a:r>
            <a:r>
              <a:rPr lang="es-A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Lightning</a:t>
            </a:r>
            <a:r>
              <a:rPr lang="es-A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’: (1) aumentar la intensidad lumínica para reducir criminalidad, (2) integrar espacios públicos en el diseño macro del sistema de alumbrado, (3) aumentar la luminosidad y mejorar estratégicamente los colores en atractivos turísticos, (4) generar eficiencia energética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1DE54-B07E-4CBF-95EF-56180363849F}" type="slidenum">
              <a:rPr lang="es-PA" smtClean="0"/>
              <a:t>19</a:t>
            </a:fld>
            <a:endParaRPr lang="es-PA"/>
          </a:p>
        </p:txBody>
      </p:sp>
    </p:spTree>
    <p:extLst>
      <p:ext uri="{BB962C8B-B14F-4D97-AF65-F5344CB8AC3E}">
        <p14:creationId xmlns:p14="http://schemas.microsoft.com/office/powerpoint/2010/main" val="29167905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s-A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Proyecto ‘Smart </a:t>
            </a:r>
            <a:r>
              <a:rPr lang="es-A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Lightning</a:t>
            </a:r>
            <a:r>
              <a:rPr lang="es-A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’: (1) aumentar la intensidad lumínica para reducir criminalidad, (2) integrar espacios públicos en el diseño macro del sistema de alumbrado, (3) aumentar la luminosidad y mejorar estratégicamente los colores en atractivos turísticos, (4) generar eficiencia energética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1DE54-B07E-4CBF-95EF-56180363849F}" type="slidenum">
              <a:rPr lang="es-PA" smtClean="0"/>
              <a:t>20</a:t>
            </a:fld>
            <a:endParaRPr lang="es-PA"/>
          </a:p>
        </p:txBody>
      </p:sp>
    </p:spTree>
    <p:extLst>
      <p:ext uri="{BB962C8B-B14F-4D97-AF65-F5344CB8AC3E}">
        <p14:creationId xmlns:p14="http://schemas.microsoft.com/office/powerpoint/2010/main" val="2704652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FD930B-5773-4DC5-A321-B1B2B0F099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D1CD7-8709-4B65-AD9B-FCCA0867EC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BAA0EB-B853-4E4A-A005-88299368A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0B5A1-9F03-42A3-BA9A-E4ED4BA36FF5}" type="datetimeFigureOut">
              <a:rPr lang="en-GB" smtClean="0"/>
              <a:t>27/11/2018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29CEC6-84EA-465A-8011-5BC7092B1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6E206E-B4E4-4693-8E39-B7AFCB0DD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4101-1539-46EA-A5BA-E1DF90404B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5006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689744-5FE7-4A61-8F2C-189045934A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862B59-A3E2-46CB-AD27-B98AFB75B0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E081D-BE93-4BEE-9480-64D4614D2D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0B5A1-9F03-42A3-BA9A-E4ED4BA36FF5}" type="datetimeFigureOut">
              <a:rPr lang="en-GB" smtClean="0"/>
              <a:t>27/11/2018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05B7AA-58C9-46BF-AD1D-CF8785089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613763-06D3-44AA-9E44-8D49DD4BE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4101-1539-46EA-A5BA-E1DF90404B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018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430EC54-C277-4941-B449-C00A175C32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960A97-A04C-4E97-A54E-0C80E6D74D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E1A26D-2B37-4412-89A4-8F2C21F3EB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0B5A1-9F03-42A3-BA9A-E4ED4BA36FF5}" type="datetimeFigureOut">
              <a:rPr lang="en-GB" smtClean="0"/>
              <a:t>27/11/2018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D8A6A6-E345-4D60-AC1C-DCA1C3D21A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62D6B8-F383-48A4-99E8-3C34F9B24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4101-1539-46EA-A5BA-E1DF90404B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1374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8F2B44-1E83-4C5B-943C-47CC35E89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04A63F-EF2E-43BE-BCFA-311DAB2DF6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EE4BD7-4D48-487F-BDBA-8900E9CCBC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0B5A1-9F03-42A3-BA9A-E4ED4BA36FF5}" type="datetimeFigureOut">
              <a:rPr lang="en-GB" smtClean="0"/>
              <a:t>27/11/2018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6BEFD4-81EA-49AA-9E92-44DECECA2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62F79C-161C-41E2-AF23-2E8DDDD0B9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4101-1539-46EA-A5BA-E1DF90404B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98605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54B39F-C34B-4CE9-A50E-3E054E193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15ABFC-8E31-41A8-A747-45ADA827C2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270149-7E93-413C-A220-241EA4B4DE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0B5A1-9F03-42A3-BA9A-E4ED4BA36FF5}" type="datetimeFigureOut">
              <a:rPr lang="en-GB" smtClean="0"/>
              <a:t>27/11/2018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19701D-705C-48C6-9A75-C1098DFD79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AA73DE-11A5-4AEA-874B-64B6E9DD0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4101-1539-46EA-A5BA-E1DF90404B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4230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7BE7D9-2DF4-4121-8D82-A0CE9BF5A8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B11AA6-CEE4-4505-867D-73A6FA8C99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D67F9B-4CAE-41A5-A90F-F09DFD4E07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A1BAC8-A2AF-4C90-B6B5-6322E0618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0B5A1-9F03-42A3-BA9A-E4ED4BA36FF5}" type="datetimeFigureOut">
              <a:rPr lang="en-GB" smtClean="0"/>
              <a:t>27/11/2018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5D7B95-A704-458A-9E51-60EE44DC0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A821E3-FA1B-4580-9595-8F91371EF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4101-1539-46EA-A5BA-E1DF90404B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8333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A410EE-B0FE-47D5-A25F-3878024E3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608261-FCD6-47B3-ADBA-3D176AF556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660808-EA64-4B29-9B50-23E6A08F17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6E3827-9DE7-4E85-B329-CF513B6E31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9F4B28-F27E-48EA-8564-D5059AE14E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EBFEA8A-CAAD-4D7A-9ADE-ACA50B8DBC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0B5A1-9F03-42A3-BA9A-E4ED4BA36FF5}" type="datetimeFigureOut">
              <a:rPr lang="en-GB" smtClean="0"/>
              <a:t>27/11/2018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BD0BD42-11C6-4E39-B26F-278F748AAE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92A9E94-019F-4891-BAD2-64C25DBEC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4101-1539-46EA-A5BA-E1DF90404B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1424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D3A805-685C-4725-B41D-04F29CFA73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195F246-ED8E-4645-8D3A-D9A235BAF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0B5A1-9F03-42A3-BA9A-E4ED4BA36FF5}" type="datetimeFigureOut">
              <a:rPr lang="en-GB" smtClean="0"/>
              <a:t>27/11/2018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009F74-0558-4052-A843-471EAC8C5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A377C9-FE69-4987-81D8-11FDC159D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4101-1539-46EA-A5BA-E1DF90404B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3202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F751505-BEDD-45E3-8F89-4057200412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0B5A1-9F03-42A3-BA9A-E4ED4BA36FF5}" type="datetimeFigureOut">
              <a:rPr lang="en-GB" smtClean="0"/>
              <a:t>27/11/2018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AA7A34-4249-4079-98BB-307EE481E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4158C5-7B64-4838-994D-E3110C5928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4101-1539-46EA-A5BA-E1DF90404B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573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CB1E63-5475-4E3B-A1C5-B6FF4FC905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E8FF5C-4A0F-4E12-AEFD-2E97163CE4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0E5A3A-7CE2-47CD-A768-F67646950C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906333-5251-4866-8818-306CE541F6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0B5A1-9F03-42A3-BA9A-E4ED4BA36FF5}" type="datetimeFigureOut">
              <a:rPr lang="en-GB" smtClean="0"/>
              <a:t>27/11/2018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C55E0F-B58C-4C07-97DE-A73657E6E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5AE75D-EEB0-44F2-8E48-E5FBE8C07E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4101-1539-46EA-A5BA-E1DF90404B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8088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2591A4-6836-44F5-90F6-ED7D96643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569FE4-5978-428E-ACB0-39472405439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67A3C8-3EF6-47ED-9569-C9D400E589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A34B5B-5478-439E-8AFE-38051F975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0B5A1-9F03-42A3-BA9A-E4ED4BA36FF5}" type="datetimeFigureOut">
              <a:rPr lang="en-GB" smtClean="0"/>
              <a:t>27/11/2018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827B35-EC19-407C-A889-24C8999AD2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5E8713-CBB5-41BE-A087-451ABEAFB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4101-1539-46EA-A5BA-E1DF90404B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004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0543086-9006-427B-85CB-B5ACEF820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76E927-3461-4DD6-A796-F73964CAE9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1F4AA4-5681-4834-9E69-E9C840F200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0B5A1-9F03-42A3-BA9A-E4ED4BA36FF5}" type="datetimeFigureOut">
              <a:rPr lang="en-GB" smtClean="0"/>
              <a:t>27/11/2018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0CBCB0-023A-4999-9065-42CBFA77C4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A2DEA6-7544-46E5-AA06-2E4C8CD7E2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174101-1539-46EA-A5BA-E1DF90404B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4089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tif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tiff"/><Relationship Id="rId4" Type="http://schemas.openxmlformats.org/officeDocument/2006/relationships/image" Target="../media/image5.tif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8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tif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tiff"/><Relationship Id="rId3" Type="http://schemas.openxmlformats.org/officeDocument/2006/relationships/image" Target="../media/image5.tiff"/><Relationship Id="rId7" Type="http://schemas.openxmlformats.org/officeDocument/2006/relationships/image" Target="../media/image10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tiff"/><Relationship Id="rId5" Type="http://schemas.openxmlformats.org/officeDocument/2006/relationships/image" Target="../media/image8.tiff"/><Relationship Id="rId4" Type="http://schemas.openxmlformats.org/officeDocument/2006/relationships/image" Target="../media/image7.tif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tiff"/><Relationship Id="rId3" Type="http://schemas.openxmlformats.org/officeDocument/2006/relationships/image" Target="../media/image5.tiff"/><Relationship Id="rId7" Type="http://schemas.openxmlformats.org/officeDocument/2006/relationships/image" Target="../media/image10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tiff"/><Relationship Id="rId5" Type="http://schemas.openxmlformats.org/officeDocument/2006/relationships/image" Target="../media/image8.tiff"/><Relationship Id="rId4" Type="http://schemas.openxmlformats.org/officeDocument/2006/relationships/image" Target="../media/image7.tif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emf"/><Relationship Id="rId5" Type="http://schemas.openxmlformats.org/officeDocument/2006/relationships/image" Target="../media/image2.pn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7D2589DD-9D59-4E48-859C-F5320D765C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51"/>
            <a:ext cx="12192000" cy="6856697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2B6C1DED-F568-CE46-BBFA-3B070BEB9469}"/>
              </a:ext>
            </a:extLst>
          </p:cNvPr>
          <p:cNvSpPr/>
          <p:nvPr/>
        </p:nvSpPr>
        <p:spPr>
          <a:xfrm>
            <a:off x="7470859" y="2737727"/>
            <a:ext cx="5083444" cy="4726983"/>
          </a:xfrm>
          <a:prstGeom prst="ellipse">
            <a:avLst/>
          </a:prstGeom>
          <a:solidFill>
            <a:schemeClr val="bg1">
              <a:alpha val="73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D934C8EF-DAF3-7C4F-AE3D-B590519FF27A}"/>
              </a:ext>
            </a:extLst>
          </p:cNvPr>
          <p:cNvSpPr txBox="1">
            <a:spLocks/>
          </p:cNvSpPr>
          <p:nvPr/>
        </p:nvSpPr>
        <p:spPr>
          <a:xfrm>
            <a:off x="7993572" y="3359592"/>
            <a:ext cx="3852041" cy="2325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Planificación Urbana Integrada en Argentina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</a:t>
            </a:r>
          </a:p>
        </p:txBody>
      </p:sp>
      <p:pic>
        <p:nvPicPr>
          <p:cNvPr id="11" name="Picture 2" descr="See original image">
            <a:extLst>
              <a:ext uri="{FF2B5EF4-FFF2-40B4-BE49-F238E27FC236}">
                <a16:creationId xmlns:a16="http://schemas.microsoft.com/office/drawing/2014/main" id="{1CC8934D-8251-3E41-81C8-D594BF633F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740"/>
          <a:stretch/>
        </p:blipFill>
        <p:spPr bwMode="auto">
          <a:xfrm>
            <a:off x="8825442" y="5735150"/>
            <a:ext cx="2606675" cy="100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F26D9FA4-9464-684C-8203-F89EA82571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3393440" cy="917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1181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575B87F-2CF0-4FD4-BA15-B02CF142A6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5061" y="3894466"/>
            <a:ext cx="5212521" cy="293204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A48B70D-2C18-5F40-B2E5-B336853187BF}"/>
              </a:ext>
            </a:extLst>
          </p:cNvPr>
          <p:cNvSpPr/>
          <p:nvPr/>
        </p:nvSpPr>
        <p:spPr>
          <a:xfrm>
            <a:off x="-1" y="331138"/>
            <a:ext cx="10499272" cy="410613"/>
          </a:xfrm>
          <a:prstGeom prst="rect">
            <a:avLst/>
          </a:prstGeom>
          <a:solidFill>
            <a:srgbClr val="2B3C5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See original image">
            <a:extLst>
              <a:ext uri="{FF2B5EF4-FFF2-40B4-BE49-F238E27FC236}">
                <a16:creationId xmlns:a16="http://schemas.microsoft.com/office/drawing/2014/main" id="{8E764D43-5CD3-734A-BC1D-088719225E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4" r="37789" b="26740"/>
          <a:stretch/>
        </p:blipFill>
        <p:spPr bwMode="auto">
          <a:xfrm>
            <a:off x="11173698" y="67849"/>
            <a:ext cx="967519" cy="100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E40E9F-C5CD-4CD8-9E0E-39958E638B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631" y="226200"/>
            <a:ext cx="4898576" cy="555172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rgbClr val="FFC000"/>
                </a:solidFill>
                <a:latin typeface="+mn-lt"/>
              </a:rPr>
              <a:t>Salta </a:t>
            </a:r>
            <a:endParaRPr lang="en-GB" sz="28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106A532-F0AE-7346-A039-835E8D4C018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1650" t="644" r="13204" b="-644"/>
          <a:stretch/>
        </p:blipFill>
        <p:spPr>
          <a:xfrm>
            <a:off x="-1" y="741751"/>
            <a:ext cx="1897382" cy="608475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CCA471D-0A0E-44D0-9867-715F1347483C}"/>
              </a:ext>
            </a:extLst>
          </p:cNvPr>
          <p:cNvSpPr txBox="1"/>
          <p:nvPr/>
        </p:nvSpPr>
        <p:spPr>
          <a:xfrm>
            <a:off x="2098655" y="886310"/>
            <a:ext cx="9772503" cy="4785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A" sz="2400" b="1" i="1" dirty="0">
                <a:solidFill>
                  <a:srgbClr val="FFC000"/>
                </a:solidFill>
                <a:ea typeface="+mj-ea"/>
                <a:cs typeface="+mj-cs"/>
              </a:rPr>
              <a:t>Población: </a:t>
            </a:r>
            <a:r>
              <a:rPr lang="en-US" sz="2400" dirty="0"/>
              <a:t>1,214,441 </a:t>
            </a:r>
            <a:r>
              <a:rPr lang="es-PA" sz="2400" dirty="0"/>
              <a:t>habitantes (Área Metropolitana del Valle de Lerma – 8 Municipios); 551.295 (Ciudad de Salta)</a:t>
            </a:r>
          </a:p>
          <a:p>
            <a:endParaRPr lang="es-PA" sz="2400" dirty="0"/>
          </a:p>
          <a:p>
            <a:r>
              <a:rPr lang="es-PA" sz="2400" b="1" i="1" dirty="0">
                <a:solidFill>
                  <a:srgbClr val="FFC000"/>
                </a:solidFill>
              </a:rPr>
              <a:t>Principales características </a:t>
            </a:r>
          </a:p>
          <a:p>
            <a:endParaRPr lang="es-PA" sz="500" b="1" i="1" dirty="0">
              <a:solidFill>
                <a:srgbClr val="FFC000"/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PA" sz="2400" i="1" dirty="0"/>
              <a:t>El Área Metropolitana es el </a:t>
            </a:r>
            <a:r>
              <a:rPr lang="es-PA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centro económico</a:t>
            </a:r>
            <a:r>
              <a:rPr lang="es-PA" sz="2400" i="1" dirty="0"/>
              <a:t> más importante del norte del país. El </a:t>
            </a:r>
            <a:r>
              <a:rPr lang="es-PA" sz="2400" b="1" i="1" dirty="0"/>
              <a:t>turismo</a:t>
            </a:r>
            <a:r>
              <a:rPr lang="es-PA" sz="2400" i="1" dirty="0"/>
              <a:t> es una de las principales actividades económicas.</a:t>
            </a:r>
          </a:p>
          <a:p>
            <a:endParaRPr lang="es-PA" sz="2400" dirty="0"/>
          </a:p>
          <a:p>
            <a:r>
              <a:rPr lang="es-PA" sz="2400" b="1" i="1" dirty="0">
                <a:solidFill>
                  <a:srgbClr val="FFC000"/>
                </a:solidFill>
              </a:rPr>
              <a:t>Emisiones de GEI: </a:t>
            </a:r>
          </a:p>
          <a:p>
            <a:endParaRPr lang="es-PA" sz="400" dirty="0"/>
          </a:p>
          <a:p>
            <a:r>
              <a:rPr lang="es-PA" sz="2400" dirty="0"/>
              <a:t>2.007.558 tCO2eq en 2014 </a:t>
            </a:r>
            <a:r>
              <a:rPr lang="es-PA" sz="1600" dirty="0"/>
              <a:t>(Ciudad de Salta) </a:t>
            </a:r>
          </a:p>
          <a:p>
            <a:endParaRPr lang="es-PA" sz="1600" b="1" i="1" dirty="0">
              <a:solidFill>
                <a:srgbClr val="FFC000"/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PA" sz="2400" i="1" dirty="0"/>
          </a:p>
          <a:p>
            <a:endParaRPr lang="es-PA" sz="2400" b="1" i="1" dirty="0">
              <a:solidFill>
                <a:srgbClr val="FFC000"/>
              </a:solidFill>
            </a:endParaRPr>
          </a:p>
          <a:p>
            <a:endParaRPr lang="es-PA" sz="500" b="1" i="1" dirty="0">
              <a:solidFill>
                <a:srgbClr val="FFC000"/>
              </a:solidFill>
            </a:endParaRPr>
          </a:p>
          <a:p>
            <a:r>
              <a:rPr lang="es-PA" sz="500" b="1" i="1" dirty="0">
                <a:solidFill>
                  <a:srgbClr val="FFC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558981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889356-4F3C-4F16-BE21-2C69AF27E4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PA"/>
          </a:p>
        </p:txBody>
      </p:sp>
      <p:pic>
        <p:nvPicPr>
          <p:cNvPr id="5" name="Content Placeholder 4" descr="A close up of a valley&#10;&#10;Description automatically generated">
            <a:extLst>
              <a:ext uri="{FF2B5EF4-FFF2-40B4-BE49-F238E27FC236}">
                <a16:creationId xmlns:a16="http://schemas.microsoft.com/office/drawing/2014/main" id="{55F06888-FC66-4FB1-BF12-0DC5AF1E7B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0"/>
            <a:ext cx="11823700" cy="6854794"/>
          </a:xfrm>
        </p:spPr>
      </p:pic>
    </p:spTree>
    <p:extLst>
      <p:ext uri="{BB962C8B-B14F-4D97-AF65-F5344CB8AC3E}">
        <p14:creationId xmlns:p14="http://schemas.microsoft.com/office/powerpoint/2010/main" val="8269943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A48B70D-2C18-5F40-B2E5-B336853187BF}"/>
              </a:ext>
            </a:extLst>
          </p:cNvPr>
          <p:cNvSpPr/>
          <p:nvPr/>
        </p:nvSpPr>
        <p:spPr>
          <a:xfrm>
            <a:off x="0" y="370759"/>
            <a:ext cx="10499272" cy="410613"/>
          </a:xfrm>
          <a:prstGeom prst="rect">
            <a:avLst/>
          </a:prstGeom>
          <a:solidFill>
            <a:srgbClr val="2B3C5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E40E9F-C5CD-4CD8-9E0E-39958E638B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631" y="311394"/>
            <a:ext cx="7883816" cy="555172"/>
          </a:xfrm>
        </p:spPr>
        <p:txBody>
          <a:bodyPr>
            <a:normAutofit/>
          </a:bodyPr>
          <a:lstStyle/>
          <a:p>
            <a:pPr algn="l"/>
            <a:r>
              <a:rPr lang="es-PA" sz="2800" b="1" dirty="0">
                <a:solidFill>
                  <a:srgbClr val="FFC000"/>
                </a:solidFill>
                <a:latin typeface="+mn-lt"/>
              </a:rPr>
              <a:t>Salta – </a:t>
            </a:r>
            <a:r>
              <a:rPr lang="es-PA" sz="2800" b="1" dirty="0">
                <a:solidFill>
                  <a:schemeClr val="bg1"/>
                </a:solidFill>
                <a:latin typeface="+mn-lt"/>
              </a:rPr>
              <a:t>Desafíos</a:t>
            </a:r>
          </a:p>
        </p:txBody>
      </p:sp>
      <p:sp>
        <p:nvSpPr>
          <p:cNvPr id="12" name="TextBox 8">
            <a:extLst>
              <a:ext uri="{FF2B5EF4-FFF2-40B4-BE49-F238E27FC236}">
                <a16:creationId xmlns:a16="http://schemas.microsoft.com/office/drawing/2014/main" id="{5FB8C976-BBB3-4113-BB6E-A8EEFDB685BA}"/>
              </a:ext>
            </a:extLst>
          </p:cNvPr>
          <p:cNvSpPr txBox="1"/>
          <p:nvPr/>
        </p:nvSpPr>
        <p:spPr>
          <a:xfrm>
            <a:off x="-130632" y="1143163"/>
            <a:ext cx="11858673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s-ES" dirty="0"/>
              <a:t>El Área Metropolitana del Valle de Lerma </a:t>
            </a:r>
            <a:r>
              <a:rPr lang="es-E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 crecido en extensión alrededor de 37%</a:t>
            </a:r>
            <a:r>
              <a:rPr lang="es-ES" dirty="0"/>
              <a:t>, incrementando la presión sobre la economía y las infraestructuras (provisión de agua, drenaje, y movilidad). 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s-ES" dirty="0"/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s-ES" dirty="0"/>
              <a:t>Urge la aplicación de arreglos </a:t>
            </a:r>
            <a:r>
              <a:rPr lang="es-E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institucionales para la gestión del agua</a:t>
            </a:r>
            <a:r>
              <a:rPr lang="es-ES" dirty="0"/>
              <a:t>, a fin de desplegar la implementación de </a:t>
            </a:r>
            <a:r>
              <a:rPr lang="es-E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infraestructura verde</a:t>
            </a:r>
            <a:r>
              <a:rPr lang="es-ES" b="1" dirty="0"/>
              <a:t> </a:t>
            </a:r>
            <a:r>
              <a:rPr lang="es-ES" dirty="0"/>
              <a:t>y fortalecer los sistemas de drenaje, manejo de inundaciones, conservar el agua y recuperar espacios urbanos. 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s-ES" dirty="0"/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s-ES" dirty="0"/>
              <a:t>La ciudad tiene un </a:t>
            </a:r>
            <a:r>
              <a:rPr lang="es-E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déficit de espacios públicos </a:t>
            </a:r>
            <a:r>
              <a:rPr lang="es-ES" dirty="0"/>
              <a:t>por habitante según estándares internacionales (5,4 m2/</a:t>
            </a:r>
            <a:r>
              <a:rPr lang="es-ES" dirty="0" err="1"/>
              <a:t>hab</a:t>
            </a:r>
            <a:r>
              <a:rPr lang="es-ES" dirty="0"/>
              <a:t>)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s-ES" dirty="0"/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s-ES" dirty="0"/>
              <a:t>La Provincia del Salta alberga el </a:t>
            </a:r>
            <a:r>
              <a:rPr lang="es-E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50% de la biodiversidad nacional</a:t>
            </a:r>
            <a:r>
              <a:rPr lang="es-ES" dirty="0"/>
              <a:t>. 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s-ES" dirty="0"/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s-ES" dirty="0"/>
              <a:t>A pesar de los esfuerzos del DAMI, los avances de la Autoridad Metropolitana de Transporte, aún </a:t>
            </a:r>
            <a:r>
              <a:rPr lang="es-E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existe una plataforma de planificación metropolitana. 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s-E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s-ES" dirty="0"/>
              <a:t>Existe un </a:t>
            </a:r>
            <a:r>
              <a:rPr lang="es-E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déficit de vivienda</a:t>
            </a:r>
            <a:r>
              <a:rPr lang="es-ES" dirty="0"/>
              <a:t> y un alto nivel de asentamientos informales. 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s-ES" dirty="0"/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s-ES" dirty="0"/>
              <a:t>La Provincia de Salta registra el mayor crecimiento turístico del país. Esto incrementa los niveles de degradación del suelo y presión sobre los ecosistemas. </a:t>
            </a:r>
          </a:p>
          <a:p>
            <a:pPr lvl="1"/>
            <a:endParaRPr lang="es-ES" dirty="0"/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s-E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s-E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s-E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s-E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DFE8E38E-84FA-4EA6-83FB-5AB03B74D6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30631" y="2731700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altLang="es-P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" name="Picture 2" descr="See original image">
            <a:extLst>
              <a:ext uri="{FF2B5EF4-FFF2-40B4-BE49-F238E27FC236}">
                <a16:creationId xmlns:a16="http://schemas.microsoft.com/office/drawing/2014/main" id="{E4963973-633D-414D-805B-1432AFDDFC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4" r="37789" b="26740"/>
          <a:stretch/>
        </p:blipFill>
        <p:spPr bwMode="auto">
          <a:xfrm>
            <a:off x="11383146" y="127491"/>
            <a:ext cx="678223" cy="702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D9AB858-7868-4092-9816-C73DBCC740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402927"/>
            <a:ext cx="973209" cy="371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2609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A48B70D-2C18-5F40-B2E5-B336853187BF}"/>
              </a:ext>
            </a:extLst>
          </p:cNvPr>
          <p:cNvSpPr/>
          <p:nvPr/>
        </p:nvSpPr>
        <p:spPr>
          <a:xfrm>
            <a:off x="0" y="370759"/>
            <a:ext cx="10499272" cy="410613"/>
          </a:xfrm>
          <a:prstGeom prst="rect">
            <a:avLst/>
          </a:prstGeom>
          <a:solidFill>
            <a:srgbClr val="2B3C5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E40E9F-C5CD-4CD8-9E0E-39958E638B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631" y="291516"/>
            <a:ext cx="7883816" cy="555172"/>
          </a:xfrm>
        </p:spPr>
        <p:txBody>
          <a:bodyPr>
            <a:normAutofit/>
          </a:bodyPr>
          <a:lstStyle/>
          <a:p>
            <a:pPr algn="l"/>
            <a:r>
              <a:rPr lang="es-PA" sz="2800" b="1" dirty="0">
                <a:solidFill>
                  <a:srgbClr val="FFC000"/>
                </a:solidFill>
                <a:latin typeface="+mn-lt"/>
              </a:rPr>
              <a:t>Salta – </a:t>
            </a:r>
            <a:r>
              <a:rPr lang="es-PA" sz="2800" b="1" dirty="0">
                <a:solidFill>
                  <a:schemeClr val="bg1"/>
                </a:solidFill>
                <a:latin typeface="+mn-lt"/>
              </a:rPr>
              <a:t>Desafíos</a:t>
            </a:r>
          </a:p>
        </p:txBody>
      </p:sp>
      <p:sp>
        <p:nvSpPr>
          <p:cNvPr id="12" name="TextBox 8">
            <a:extLst>
              <a:ext uri="{FF2B5EF4-FFF2-40B4-BE49-F238E27FC236}">
                <a16:creationId xmlns:a16="http://schemas.microsoft.com/office/drawing/2014/main" id="{5FB8C976-BBB3-4113-BB6E-A8EEFDB685BA}"/>
              </a:ext>
            </a:extLst>
          </p:cNvPr>
          <p:cNvSpPr txBox="1"/>
          <p:nvPr/>
        </p:nvSpPr>
        <p:spPr>
          <a:xfrm>
            <a:off x="0" y="1247413"/>
            <a:ext cx="1188707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s-E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Aumento en las tasas de motorización</a:t>
            </a:r>
            <a:r>
              <a:rPr lang="es-ES" sz="2000" dirty="0"/>
              <a:t>, la baja calidad de la infraestructura de transporte público y no-motorizado está incrementando los niveles de congestión, especialmente en el eje Norte-Sur. 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s-ES" sz="2000" dirty="0"/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s-ES" sz="2000" dirty="0"/>
              <a:t>El sistema de transporte público actual </a:t>
            </a:r>
            <a:r>
              <a:rPr lang="es-E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está abasteciendo la demanda. 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s-ES" sz="2000" dirty="0"/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s-ES" sz="2000" dirty="0"/>
              <a:t>Altas tasas de generación de residuos y los </a:t>
            </a:r>
            <a:r>
              <a:rPr lang="es-E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esquemas de separación solo alcanzan el 0,5% de separación</a:t>
            </a:r>
            <a:r>
              <a:rPr lang="es-ES" sz="2000" dirty="0"/>
              <a:t>. Gran cantidad es dispuesto en micro-basurales a cielo abierto.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s-ES" sz="2000" dirty="0"/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s-ES" sz="2000" dirty="0"/>
              <a:t>La </a:t>
            </a:r>
            <a:r>
              <a:rPr lang="es-E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fracción orgánica </a:t>
            </a:r>
            <a:r>
              <a:rPr lang="es-ES" sz="2000" dirty="0"/>
              <a:t>del total de residuos generados es del 60% y </a:t>
            </a:r>
            <a:r>
              <a:rPr lang="es-E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está siendo aprovechada</a:t>
            </a:r>
            <a:r>
              <a:rPr lang="es-ES" sz="2000" dirty="0"/>
              <a:t>. 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s-ES" sz="2000" dirty="0"/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s-ES" sz="2000" dirty="0"/>
              <a:t>El </a:t>
            </a:r>
            <a:r>
              <a:rPr lang="es-E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18% del territorio corresponde a áreas protegidas </a:t>
            </a:r>
            <a:r>
              <a:rPr lang="es-ES" sz="2000" dirty="0"/>
              <a:t>(ej. Reserva Finca de las Costas y Reserva de Biosfera Las Yungas).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s-ES" sz="2000" dirty="0"/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s-ES" sz="2000" dirty="0"/>
              <a:t>Los </a:t>
            </a:r>
            <a:r>
              <a:rPr lang="es-E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suelos altamente erosivos</a:t>
            </a:r>
            <a:r>
              <a:rPr lang="es-ES" sz="2000" dirty="0"/>
              <a:t>,  gracias a su composición arenosa y rocosa, y el bajo contenido de materia orgánica. 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s-ES" sz="2000" dirty="0"/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s-ES" sz="2000" dirty="0"/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s-E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DFE8E38E-84FA-4EA6-83FB-5AB03B74D6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30631" y="2731700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altLang="es-P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" name="Picture 2" descr="See original image">
            <a:extLst>
              <a:ext uri="{FF2B5EF4-FFF2-40B4-BE49-F238E27FC236}">
                <a16:creationId xmlns:a16="http://schemas.microsoft.com/office/drawing/2014/main" id="{E4963973-633D-414D-805B-1432AFDDFC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4" r="37789" b="26740"/>
          <a:stretch/>
        </p:blipFill>
        <p:spPr bwMode="auto">
          <a:xfrm>
            <a:off x="11383146" y="127491"/>
            <a:ext cx="678223" cy="702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D6CA397-A878-4B96-8584-9EC5B9FFC1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402927"/>
            <a:ext cx="973209" cy="371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3419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A48B70D-2C18-5F40-B2E5-B336853187BF}"/>
              </a:ext>
            </a:extLst>
          </p:cNvPr>
          <p:cNvSpPr/>
          <p:nvPr/>
        </p:nvSpPr>
        <p:spPr>
          <a:xfrm>
            <a:off x="-1" y="331138"/>
            <a:ext cx="10499272" cy="410613"/>
          </a:xfrm>
          <a:prstGeom prst="rect">
            <a:avLst/>
          </a:prstGeom>
          <a:solidFill>
            <a:srgbClr val="2B3C5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See original image">
            <a:extLst>
              <a:ext uri="{FF2B5EF4-FFF2-40B4-BE49-F238E27FC236}">
                <a16:creationId xmlns:a16="http://schemas.microsoft.com/office/drawing/2014/main" id="{8E764D43-5CD3-734A-BC1D-088719225E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4" r="37789" b="26740"/>
          <a:stretch/>
        </p:blipFill>
        <p:spPr bwMode="auto">
          <a:xfrm>
            <a:off x="11173698" y="67849"/>
            <a:ext cx="967519" cy="100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Plus 10">
            <a:extLst>
              <a:ext uri="{FF2B5EF4-FFF2-40B4-BE49-F238E27FC236}">
                <a16:creationId xmlns:a16="http://schemas.microsoft.com/office/drawing/2014/main" id="{1D206545-1493-E04F-9891-BFEC6014A9DF}"/>
              </a:ext>
            </a:extLst>
          </p:cNvPr>
          <p:cNvSpPr/>
          <p:nvPr/>
        </p:nvSpPr>
        <p:spPr>
          <a:xfrm>
            <a:off x="270464" y="985836"/>
            <a:ext cx="792480" cy="780288"/>
          </a:xfrm>
          <a:prstGeom prst="mathPlus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4FF2644-B346-4340-B3B0-B149F0A542D4}"/>
              </a:ext>
            </a:extLst>
          </p:cNvPr>
          <p:cNvSpPr txBox="1"/>
          <p:nvPr/>
        </p:nvSpPr>
        <p:spPr>
          <a:xfrm>
            <a:off x="130631" y="1766124"/>
            <a:ext cx="1162823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endParaRPr lang="es-PA" sz="24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s-P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 Integral de Desarrollo Urbano Ambiental </a:t>
            </a:r>
            <a:r>
              <a:rPr lang="es-PA" sz="2400" dirty="0"/>
              <a:t>– (PIDUA II) que promueve un modelo policéntrico de ciudad.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s-PA" sz="24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s-P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Cooperación</a:t>
            </a:r>
            <a:r>
              <a:rPr lang="es-PA" sz="2400" dirty="0"/>
              <a:t> entre las autoridades provinciales y la municipalidad para </a:t>
            </a:r>
            <a:r>
              <a:rPr lang="es-P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promover movilidad eléctrica.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s-PA" sz="2400" dirty="0"/>
              <a:t>Esfuerzos para promover </a:t>
            </a:r>
            <a:r>
              <a:rPr lang="es-P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turismo de conservación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s-PA" sz="2400" dirty="0"/>
              <a:t>Avances sustantivos en materia de </a:t>
            </a:r>
            <a:r>
              <a:rPr lang="es-P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gestión de residuos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s-PA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s-PA" sz="2400" dirty="0"/>
              <a:t>Avances del </a:t>
            </a:r>
            <a:r>
              <a:rPr lang="es-P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 de Forestación 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31A4FB3-F418-4FFE-AA89-560FB98050FB}"/>
              </a:ext>
            </a:extLst>
          </p:cNvPr>
          <p:cNvSpPr txBox="1">
            <a:spLocks/>
          </p:cNvSpPr>
          <p:nvPr/>
        </p:nvSpPr>
        <p:spPr>
          <a:xfrm>
            <a:off x="130631" y="231882"/>
            <a:ext cx="7883816" cy="5551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PA" sz="2800" b="1" dirty="0">
                <a:solidFill>
                  <a:srgbClr val="FFC000"/>
                </a:solidFill>
                <a:latin typeface="+mn-lt"/>
              </a:rPr>
              <a:t>Salta – </a:t>
            </a:r>
            <a:r>
              <a:rPr lang="es-PA" sz="2800" b="1" dirty="0">
                <a:solidFill>
                  <a:schemeClr val="bg1"/>
                </a:solidFill>
                <a:latin typeface="+mn-lt"/>
              </a:rPr>
              <a:t>Compromiso con la sostenibilidad </a:t>
            </a:r>
          </a:p>
        </p:txBody>
      </p:sp>
    </p:spTree>
    <p:extLst>
      <p:ext uri="{BB962C8B-B14F-4D97-AF65-F5344CB8AC3E}">
        <p14:creationId xmlns:p14="http://schemas.microsoft.com/office/powerpoint/2010/main" val="16066007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A48B70D-2C18-5F40-B2E5-B336853187BF}"/>
              </a:ext>
            </a:extLst>
          </p:cNvPr>
          <p:cNvSpPr/>
          <p:nvPr/>
        </p:nvSpPr>
        <p:spPr>
          <a:xfrm>
            <a:off x="-1" y="331138"/>
            <a:ext cx="10499272" cy="410613"/>
          </a:xfrm>
          <a:prstGeom prst="rect">
            <a:avLst/>
          </a:prstGeom>
          <a:solidFill>
            <a:srgbClr val="2B3C5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See original image">
            <a:extLst>
              <a:ext uri="{FF2B5EF4-FFF2-40B4-BE49-F238E27FC236}">
                <a16:creationId xmlns:a16="http://schemas.microsoft.com/office/drawing/2014/main" id="{8E764D43-5CD3-734A-BC1D-088719225E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4" r="37789" b="26740"/>
          <a:stretch/>
        </p:blipFill>
        <p:spPr bwMode="auto">
          <a:xfrm>
            <a:off x="11173698" y="67849"/>
            <a:ext cx="967519" cy="100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E40E9F-C5CD-4CD8-9E0E-39958E638B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630" y="226200"/>
            <a:ext cx="9173389" cy="555172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rgbClr val="FFC000"/>
                </a:solidFill>
                <a:latin typeface="+mn-lt"/>
              </a:rPr>
              <a:t>Salta – </a:t>
            </a:r>
            <a:r>
              <a:rPr lang="es-PA" sz="2800" b="1" dirty="0">
                <a:solidFill>
                  <a:schemeClr val="bg1"/>
                </a:solidFill>
                <a:latin typeface="+mn-lt"/>
              </a:rPr>
              <a:t>Áreas para la implementación de pilotos </a:t>
            </a:r>
            <a:endParaRPr lang="en-GB" sz="2800" b="1" dirty="0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C589797-701E-3C4F-A012-145ED3F4096D}"/>
              </a:ext>
            </a:extLst>
          </p:cNvPr>
          <p:cNvGrpSpPr/>
          <p:nvPr/>
        </p:nvGrpSpPr>
        <p:grpSpPr>
          <a:xfrm>
            <a:off x="2316305" y="830004"/>
            <a:ext cx="8180251" cy="5797519"/>
            <a:chOff x="1603829" y="420915"/>
            <a:chExt cx="9185607" cy="6262914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177A65B-7A71-D44E-9C02-AB5481AD2E4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03829" y="420915"/>
              <a:ext cx="9185607" cy="6262914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614EF558-6D4D-F045-BFE2-28B3F0EBBA2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60800" y="4617396"/>
              <a:ext cx="172936" cy="1826948"/>
            </a:xfrm>
            <a:prstGeom prst="line">
              <a:avLst/>
            </a:prstGeom>
            <a:ln w="38100" cap="flat" cmpd="sng" algn="ctr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BE19DE0-164E-6349-85AD-77C2D78F5B8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033736" y="4092102"/>
              <a:ext cx="609600" cy="525294"/>
            </a:xfrm>
            <a:prstGeom prst="line">
              <a:avLst/>
            </a:prstGeom>
            <a:ln w="38100" cap="flat" cmpd="sng" algn="ctr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34FF8651-AA98-6D46-9761-78310D47199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30366" y="3955915"/>
              <a:ext cx="123217" cy="136187"/>
            </a:xfrm>
            <a:prstGeom prst="line">
              <a:avLst/>
            </a:prstGeom>
            <a:ln w="38100" cap="flat" cmpd="sng" algn="ctr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486EA8CA-DCA2-1941-8459-47BE4A689D3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44936" y="3741906"/>
              <a:ext cx="54043" cy="214010"/>
            </a:xfrm>
            <a:prstGeom prst="line">
              <a:avLst/>
            </a:prstGeom>
            <a:ln w="38100" cap="flat" cmpd="sng" algn="ctr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6ECE89A-DB02-A84D-90FB-15116EA62CE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8979" y="3482502"/>
              <a:ext cx="0" cy="230223"/>
            </a:xfrm>
            <a:prstGeom prst="line">
              <a:avLst/>
            </a:prstGeom>
            <a:ln w="38100" cap="flat" cmpd="sng" algn="ctr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E39F91F-3BA3-D544-86A1-84DE3E6D79D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8979" y="3197157"/>
              <a:ext cx="84306" cy="256165"/>
            </a:xfrm>
            <a:prstGeom prst="line">
              <a:avLst/>
            </a:prstGeom>
            <a:ln w="38100" cap="flat" cmpd="sng" algn="ctr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A13D03C0-0EBB-344C-A062-554B93C145E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883285" y="2931268"/>
              <a:ext cx="132944" cy="265889"/>
            </a:xfrm>
            <a:prstGeom prst="line">
              <a:avLst/>
            </a:prstGeom>
            <a:ln w="38100" cap="flat" cmpd="sng" algn="ctr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1C08DA1A-E2CC-9C43-9892-D91B0F6D6C5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16229" y="2782111"/>
              <a:ext cx="256162" cy="149158"/>
            </a:xfrm>
            <a:prstGeom prst="line">
              <a:avLst/>
            </a:prstGeom>
            <a:ln w="38100" cap="flat" cmpd="sng" algn="ctr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2ECAE015-02A3-4B45-84C2-52860B2DAA3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08058" y="2684834"/>
              <a:ext cx="275619" cy="97277"/>
            </a:xfrm>
            <a:prstGeom prst="line">
              <a:avLst/>
            </a:prstGeom>
            <a:ln w="38100" cap="flat" cmpd="sng" algn="ctr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A673DBC8-1994-A442-BAA0-77DB7E686BB6}"/>
                </a:ext>
              </a:extLst>
            </p:cNvPr>
            <p:cNvCxnSpPr>
              <a:cxnSpLocks/>
            </p:cNvCxnSpPr>
            <p:nvPr/>
          </p:nvCxnSpPr>
          <p:spPr>
            <a:xfrm>
              <a:off x="5583677" y="2697805"/>
              <a:ext cx="272374" cy="84306"/>
            </a:xfrm>
            <a:prstGeom prst="line">
              <a:avLst/>
            </a:prstGeom>
            <a:ln w="38100" cap="flat" cmpd="sng" algn="ctr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AF3F8D6-9A86-704C-804C-83424C493E71}"/>
                </a:ext>
              </a:extLst>
            </p:cNvPr>
            <p:cNvCxnSpPr>
              <a:cxnSpLocks/>
            </p:cNvCxnSpPr>
            <p:nvPr/>
          </p:nvCxnSpPr>
          <p:spPr>
            <a:xfrm>
              <a:off x="5859296" y="2782111"/>
              <a:ext cx="337336" cy="12971"/>
            </a:xfrm>
            <a:prstGeom prst="line">
              <a:avLst/>
            </a:prstGeom>
            <a:ln w="38100" cap="flat" cmpd="sng" algn="ctr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1F845203-41AD-2642-9B32-A5C9F00EE85F}"/>
                </a:ext>
              </a:extLst>
            </p:cNvPr>
            <p:cNvCxnSpPr>
              <a:cxnSpLocks/>
            </p:cNvCxnSpPr>
            <p:nvPr/>
          </p:nvCxnSpPr>
          <p:spPr>
            <a:xfrm>
              <a:off x="6196632" y="2801567"/>
              <a:ext cx="337336" cy="12971"/>
            </a:xfrm>
            <a:prstGeom prst="line">
              <a:avLst/>
            </a:prstGeom>
            <a:ln w="38100" cap="flat" cmpd="sng" algn="ctr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8B375EF3-21D2-1C47-8374-8A4A2A76B4B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533968" y="2055779"/>
              <a:ext cx="64851" cy="745788"/>
            </a:xfrm>
            <a:prstGeom prst="line">
              <a:avLst/>
            </a:prstGeom>
            <a:ln w="38100" cap="flat" cmpd="sng" algn="ctr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9FD19D83-8339-FF47-9766-F30B4444C9D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33970" y="1736388"/>
              <a:ext cx="32423" cy="306420"/>
            </a:xfrm>
            <a:prstGeom prst="line">
              <a:avLst/>
            </a:prstGeom>
            <a:ln w="38100" cap="flat" cmpd="sng" algn="ctr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B5861AD9-974C-A44E-ADDF-052F5F95DC9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98819" y="1439694"/>
              <a:ext cx="0" cy="296695"/>
            </a:xfrm>
            <a:prstGeom prst="line">
              <a:avLst/>
            </a:prstGeom>
            <a:ln w="38100" cap="flat" cmpd="sng" algn="ctr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25" name="100 Rectángulo redondeado">
              <a:extLst>
                <a:ext uri="{FF2B5EF4-FFF2-40B4-BE49-F238E27FC236}">
                  <a16:creationId xmlns:a16="http://schemas.microsoft.com/office/drawing/2014/main" id="{26DF5D59-3CBD-694B-A7E3-6771EDE0FDD6}"/>
                </a:ext>
              </a:extLst>
            </p:cNvPr>
            <p:cNvSpPr/>
            <p:nvPr/>
          </p:nvSpPr>
          <p:spPr>
            <a:xfrm rot="1842968">
              <a:off x="4624205" y="2647237"/>
              <a:ext cx="435569" cy="501197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  <a:alpha val="37000"/>
              </a:schemeClr>
            </a:solidFill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</p:grpSp>
      <p:sp>
        <p:nvSpPr>
          <p:cNvPr id="26" name="Rectángulo 20">
            <a:extLst>
              <a:ext uri="{FF2B5EF4-FFF2-40B4-BE49-F238E27FC236}">
                <a16:creationId xmlns:a16="http://schemas.microsoft.com/office/drawing/2014/main" id="{56093FC4-19A0-9943-BD09-CAEB6116C587}"/>
              </a:ext>
            </a:extLst>
          </p:cNvPr>
          <p:cNvSpPr/>
          <p:nvPr/>
        </p:nvSpPr>
        <p:spPr>
          <a:xfrm>
            <a:off x="3554744" y="2880885"/>
            <a:ext cx="1215715" cy="37667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900" b="1" dirty="0">
                <a:solidFill>
                  <a:schemeClr val="tx1"/>
                </a:solidFill>
              </a:rPr>
              <a:t>LAS COSTAS CONSERVATION AR.</a:t>
            </a:r>
          </a:p>
        </p:txBody>
      </p:sp>
      <p:sp>
        <p:nvSpPr>
          <p:cNvPr id="27" name="78 Triángulo isósceles">
            <a:extLst>
              <a:ext uri="{FF2B5EF4-FFF2-40B4-BE49-F238E27FC236}">
                <a16:creationId xmlns:a16="http://schemas.microsoft.com/office/drawing/2014/main" id="{0BEE3521-3B70-3C43-BB14-58C38C22FED5}"/>
              </a:ext>
            </a:extLst>
          </p:cNvPr>
          <p:cNvSpPr/>
          <p:nvPr/>
        </p:nvSpPr>
        <p:spPr>
          <a:xfrm rot="5400000">
            <a:off x="4719735" y="2927519"/>
            <a:ext cx="213285" cy="120017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FB69DC9-571D-794B-A04D-BE3DEA94EF6D}"/>
              </a:ext>
            </a:extLst>
          </p:cNvPr>
          <p:cNvCxnSpPr>
            <a:cxnSpLocks/>
          </p:cNvCxnSpPr>
          <p:nvPr/>
        </p:nvCxnSpPr>
        <p:spPr>
          <a:xfrm flipV="1">
            <a:off x="5388318" y="2887867"/>
            <a:ext cx="190733" cy="138555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1" name="100 Rectángulo redondeado">
            <a:extLst>
              <a:ext uri="{FF2B5EF4-FFF2-40B4-BE49-F238E27FC236}">
                <a16:creationId xmlns:a16="http://schemas.microsoft.com/office/drawing/2014/main" id="{B00C1FD4-2479-7D4F-96A7-69A68D903E24}"/>
              </a:ext>
            </a:extLst>
          </p:cNvPr>
          <p:cNvSpPr/>
          <p:nvPr/>
        </p:nvSpPr>
        <p:spPr>
          <a:xfrm>
            <a:off x="7124080" y="886310"/>
            <a:ext cx="1542842" cy="877614"/>
          </a:xfrm>
          <a:prstGeom prst="roundRect">
            <a:avLst/>
          </a:prstGeom>
          <a:solidFill>
            <a:schemeClr val="accent4">
              <a:lumMod val="60000"/>
              <a:lumOff val="40000"/>
              <a:alpha val="37000"/>
            </a:schemeClr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32" name="Rectángulo 20">
            <a:extLst>
              <a:ext uri="{FF2B5EF4-FFF2-40B4-BE49-F238E27FC236}">
                <a16:creationId xmlns:a16="http://schemas.microsoft.com/office/drawing/2014/main" id="{50BBB6EC-177E-C443-8FDF-C2E0F4F7CD51}"/>
              </a:ext>
            </a:extLst>
          </p:cNvPr>
          <p:cNvSpPr/>
          <p:nvPr/>
        </p:nvSpPr>
        <p:spPr>
          <a:xfrm>
            <a:off x="5740551" y="916192"/>
            <a:ext cx="1215715" cy="37667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900" b="1" dirty="0">
                <a:solidFill>
                  <a:schemeClr val="tx1"/>
                </a:solidFill>
              </a:rPr>
              <a:t>PARQUE NORTE.</a:t>
            </a:r>
          </a:p>
        </p:txBody>
      </p:sp>
      <p:sp>
        <p:nvSpPr>
          <p:cNvPr id="33" name="78 Triángulo isósceles">
            <a:extLst>
              <a:ext uri="{FF2B5EF4-FFF2-40B4-BE49-F238E27FC236}">
                <a16:creationId xmlns:a16="http://schemas.microsoft.com/office/drawing/2014/main" id="{D238E0BD-0D53-A64D-B9DF-027D0CEFD5BC}"/>
              </a:ext>
            </a:extLst>
          </p:cNvPr>
          <p:cNvSpPr/>
          <p:nvPr/>
        </p:nvSpPr>
        <p:spPr>
          <a:xfrm rot="5400000">
            <a:off x="6933530" y="962826"/>
            <a:ext cx="213285" cy="120017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34" name="Rectángulo 20">
            <a:extLst>
              <a:ext uri="{FF2B5EF4-FFF2-40B4-BE49-F238E27FC236}">
                <a16:creationId xmlns:a16="http://schemas.microsoft.com/office/drawing/2014/main" id="{ECD10739-DBE9-2C44-8E43-B6DE80EB536D}"/>
              </a:ext>
            </a:extLst>
          </p:cNvPr>
          <p:cNvSpPr/>
          <p:nvPr/>
        </p:nvSpPr>
        <p:spPr>
          <a:xfrm>
            <a:off x="2716137" y="5670143"/>
            <a:ext cx="1215715" cy="4922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900" b="1" dirty="0">
                <a:solidFill>
                  <a:schemeClr val="tx1"/>
                </a:solidFill>
              </a:rPr>
              <a:t>AV. CIRCUNVALACION - E-MOBILITY PILOT </a:t>
            </a:r>
          </a:p>
        </p:txBody>
      </p:sp>
      <p:sp>
        <p:nvSpPr>
          <p:cNvPr id="35" name="78 Triángulo isósceles">
            <a:extLst>
              <a:ext uri="{FF2B5EF4-FFF2-40B4-BE49-F238E27FC236}">
                <a16:creationId xmlns:a16="http://schemas.microsoft.com/office/drawing/2014/main" id="{0967D46C-4474-844D-9CD5-DE85E90AF648}"/>
              </a:ext>
            </a:extLst>
          </p:cNvPr>
          <p:cNvSpPr/>
          <p:nvPr/>
        </p:nvSpPr>
        <p:spPr>
          <a:xfrm rot="5400000">
            <a:off x="3921945" y="5664092"/>
            <a:ext cx="213285" cy="120017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 b="1"/>
          </a:p>
        </p:txBody>
      </p:sp>
      <p:sp>
        <p:nvSpPr>
          <p:cNvPr id="36" name="100 Rectángulo redondeado">
            <a:extLst>
              <a:ext uri="{FF2B5EF4-FFF2-40B4-BE49-F238E27FC236}">
                <a16:creationId xmlns:a16="http://schemas.microsoft.com/office/drawing/2014/main" id="{53FDF53B-5A33-DC41-AF46-A5A7DCEB4649}"/>
              </a:ext>
            </a:extLst>
          </p:cNvPr>
          <p:cNvSpPr/>
          <p:nvPr/>
        </p:nvSpPr>
        <p:spPr>
          <a:xfrm>
            <a:off x="5352339" y="1866152"/>
            <a:ext cx="1215714" cy="933462"/>
          </a:xfrm>
          <a:prstGeom prst="roundRect">
            <a:avLst/>
          </a:prstGeom>
          <a:solidFill>
            <a:schemeClr val="accent4">
              <a:lumMod val="60000"/>
              <a:lumOff val="40000"/>
              <a:alpha val="37000"/>
            </a:schemeClr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 dirty="0"/>
          </a:p>
        </p:txBody>
      </p:sp>
      <p:sp>
        <p:nvSpPr>
          <p:cNvPr id="38" name="Rectángulo 20">
            <a:extLst>
              <a:ext uri="{FF2B5EF4-FFF2-40B4-BE49-F238E27FC236}">
                <a16:creationId xmlns:a16="http://schemas.microsoft.com/office/drawing/2014/main" id="{8AFBE978-D500-874B-88A3-FFFD1CB08DF1}"/>
              </a:ext>
            </a:extLst>
          </p:cNvPr>
          <p:cNvSpPr/>
          <p:nvPr/>
        </p:nvSpPr>
        <p:spPr>
          <a:xfrm>
            <a:off x="4021113" y="1622590"/>
            <a:ext cx="1215715" cy="37667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900" b="1" dirty="0">
                <a:solidFill>
                  <a:schemeClr val="tx1"/>
                </a:solidFill>
              </a:rPr>
              <a:t>PREDIO ARMADA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20735789-7980-42C7-9130-A3662316F3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402927"/>
            <a:ext cx="973209" cy="371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176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A48B70D-2C18-5F40-B2E5-B336853187BF}"/>
              </a:ext>
            </a:extLst>
          </p:cNvPr>
          <p:cNvSpPr/>
          <p:nvPr/>
        </p:nvSpPr>
        <p:spPr>
          <a:xfrm>
            <a:off x="-1" y="331138"/>
            <a:ext cx="10499272" cy="410613"/>
          </a:xfrm>
          <a:prstGeom prst="rect">
            <a:avLst/>
          </a:prstGeom>
          <a:solidFill>
            <a:srgbClr val="2B3C5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2" descr="See original image">
            <a:extLst>
              <a:ext uri="{FF2B5EF4-FFF2-40B4-BE49-F238E27FC236}">
                <a16:creationId xmlns:a16="http://schemas.microsoft.com/office/drawing/2014/main" id="{8E764D43-5CD3-734A-BC1D-088719225E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4" r="37789" b="26740"/>
          <a:stretch/>
        </p:blipFill>
        <p:spPr bwMode="auto">
          <a:xfrm>
            <a:off x="11173698" y="67849"/>
            <a:ext cx="967519" cy="100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E40E9F-C5CD-4CD8-9E0E-39958E638B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630" y="226200"/>
            <a:ext cx="6782233" cy="555172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rgbClr val="FFC000"/>
                </a:solidFill>
                <a:latin typeface="+mn-lt"/>
              </a:rPr>
              <a:t>Salta – </a:t>
            </a:r>
            <a:r>
              <a:rPr lang="es-PA" sz="2800" b="1" dirty="0">
                <a:solidFill>
                  <a:schemeClr val="bg1"/>
                </a:solidFill>
                <a:latin typeface="+mn-lt"/>
              </a:rPr>
              <a:t>Propuesta de intervención del GEF</a:t>
            </a:r>
            <a:endParaRPr lang="en-GB" sz="2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03E91F1-034A-4844-83F9-D1B05D52D39A}"/>
              </a:ext>
            </a:extLst>
          </p:cNvPr>
          <p:cNvSpPr txBox="1"/>
          <p:nvPr/>
        </p:nvSpPr>
        <p:spPr>
          <a:xfrm>
            <a:off x="327990" y="833059"/>
            <a:ext cx="109429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C000"/>
                </a:solidFill>
                <a:ea typeface="+mj-ea"/>
                <a:cs typeface="+mj-cs"/>
              </a:rPr>
              <a:t>Resultado esperado. </a:t>
            </a:r>
            <a:r>
              <a:rPr lang="es-BO" sz="2000" dirty="0"/>
              <a:t>La planificación metropolitana en Salta promueve un modelo policéntrico y de uso mixto del suelo, e inversiones bajas en carbono, en corredores verdes, cadenas de valor turística y manejo de cuencas hidrográficas</a:t>
            </a:r>
            <a:endParaRPr lang="en-US" sz="2000" dirty="0"/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12ABA3C9-B32B-944A-96E0-504492134BBF}"/>
              </a:ext>
            </a:extLst>
          </p:cNvPr>
          <p:cNvSpPr/>
          <p:nvPr/>
        </p:nvSpPr>
        <p:spPr>
          <a:xfrm>
            <a:off x="762000" y="1940030"/>
            <a:ext cx="10508973" cy="4370427"/>
          </a:xfrm>
          <a:prstGeom prst="rect">
            <a:avLst/>
          </a:prstGeom>
          <a:noFill/>
          <a:ln w="9525">
            <a:noFill/>
            <a:prstDash val="sysDot"/>
          </a:ln>
        </p:spPr>
        <p:txBody>
          <a:bodyPr wrap="square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i="1" dirty="0"/>
              <a:t>Diseño de </a:t>
            </a:r>
            <a:r>
              <a:rPr lang="es-BO" i="1" dirty="0"/>
              <a:t>la </a:t>
            </a:r>
            <a:r>
              <a:rPr lang="es-BO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plataforma digital metropolitana</a:t>
            </a:r>
            <a:r>
              <a:rPr lang="es-BO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BO" i="1" dirty="0"/>
              <a:t>para apoyar la planificación urbana integrada incluyendo criterios de biodiversidad, cambio climático y degradación del suelo.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BO" sz="1100" i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i="1" dirty="0"/>
              <a:t>Diseño de </a:t>
            </a:r>
            <a:r>
              <a:rPr lang="es-ES_tradnl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planes metropolitanos geo-referenciados y un sistema de monitoreo</a:t>
            </a:r>
            <a:r>
              <a:rPr lang="es-ES_tradnl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i="1" dirty="0"/>
              <a:t>para medir el impacto indicadores prioritarios de de biodiversidad, cambio climático y degradación del suelo.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BO" sz="1100" i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BO" i="1" dirty="0"/>
              <a:t>Implementación de pilotos en mecanismos de inversión para </a:t>
            </a:r>
            <a:r>
              <a:rPr lang="es-BO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manejo y conservación de cuencas hidrográficas</a:t>
            </a:r>
            <a:r>
              <a:rPr lang="es-BO" i="1" dirty="0"/>
              <a:t>, así como corredores verdes para promover TOD, prevenir la expansión de la mancha urbana y reducir el riesgo por incendios.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BO" sz="1100" i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BO" i="1" dirty="0"/>
              <a:t>Promoción </a:t>
            </a:r>
            <a:r>
              <a:rPr lang="es-BO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cadenas de valor sostenible en el sector turístico</a:t>
            </a:r>
            <a:r>
              <a:rPr lang="es-BO" i="1" dirty="0"/>
              <a:t>, mediante el fortalecimiento de certificaciones para promover turismo de conservación, y la creación de incentivos para la </a:t>
            </a:r>
            <a:r>
              <a:rPr lang="es-BO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instalación de tecnologías solares</a:t>
            </a:r>
            <a:r>
              <a:rPr lang="es-BO" i="1" dirty="0"/>
              <a:t>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BO" sz="1100" i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BO" i="1" dirty="0"/>
              <a:t>Implementación de pilotos de </a:t>
            </a:r>
            <a:r>
              <a:rPr lang="es-BO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gestión de residuos </a:t>
            </a:r>
            <a:r>
              <a:rPr lang="es-BO" i="1" dirty="0"/>
              <a:t>para promover la separación en la fuente y el reciclaje.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BO" sz="1100" i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BO" i="1" dirty="0"/>
              <a:t>Implementación de un piloto de </a:t>
            </a:r>
            <a:r>
              <a:rPr lang="es-BO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movilidad eléctrica </a:t>
            </a:r>
            <a:r>
              <a:rPr lang="es-BO" i="1" dirty="0"/>
              <a:t>para promover la conectividad del norte y sur.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A0B4680-B013-4A83-8F21-E16C3BD9C2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02927"/>
            <a:ext cx="973209" cy="371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7843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A48B70D-2C18-5F40-B2E5-B336853187BF}"/>
              </a:ext>
            </a:extLst>
          </p:cNvPr>
          <p:cNvSpPr/>
          <p:nvPr/>
        </p:nvSpPr>
        <p:spPr>
          <a:xfrm>
            <a:off x="-1" y="331138"/>
            <a:ext cx="10499272" cy="410613"/>
          </a:xfrm>
          <a:prstGeom prst="rect">
            <a:avLst/>
          </a:prstGeom>
          <a:solidFill>
            <a:srgbClr val="2B3C5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See original image">
            <a:extLst>
              <a:ext uri="{FF2B5EF4-FFF2-40B4-BE49-F238E27FC236}">
                <a16:creationId xmlns:a16="http://schemas.microsoft.com/office/drawing/2014/main" id="{8E764D43-5CD3-734A-BC1D-088719225E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4" r="37789" b="26740"/>
          <a:stretch/>
        </p:blipFill>
        <p:spPr bwMode="auto">
          <a:xfrm>
            <a:off x="11173698" y="67849"/>
            <a:ext cx="967519" cy="100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E40E9F-C5CD-4CD8-9E0E-39958E638B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631" y="226200"/>
            <a:ext cx="4898576" cy="555172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rgbClr val="FFC000"/>
                </a:solidFill>
                <a:latin typeface="+mn-lt"/>
              </a:rPr>
              <a:t>Mar del Plata  </a:t>
            </a:r>
            <a:endParaRPr lang="en-GB" sz="2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203ACD-FED7-B245-AC87-616B2AF813C0}"/>
              </a:ext>
            </a:extLst>
          </p:cNvPr>
          <p:cNvSpPr txBox="1"/>
          <p:nvPr/>
        </p:nvSpPr>
        <p:spPr>
          <a:xfrm>
            <a:off x="2270235" y="962988"/>
            <a:ext cx="9734400" cy="5516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400" b="1" i="1" dirty="0">
                <a:solidFill>
                  <a:srgbClr val="FFC000"/>
                </a:solidFill>
                <a:ea typeface="+mj-ea"/>
                <a:cs typeface="+mj-cs"/>
              </a:rPr>
              <a:t>Población:</a:t>
            </a:r>
          </a:p>
          <a:p>
            <a:pPr marL="0" lvl="1"/>
            <a:r>
              <a:rPr lang="es-AR" sz="2400" dirty="0"/>
              <a:t>593.337 habitantes</a:t>
            </a:r>
          </a:p>
          <a:p>
            <a:endParaRPr lang="es-AR" sz="2400" b="1" i="1" dirty="0">
              <a:solidFill>
                <a:srgbClr val="FFC000"/>
              </a:solidFill>
            </a:endParaRPr>
          </a:p>
          <a:p>
            <a:r>
              <a:rPr lang="es-AR" sz="2400" b="1" i="1" dirty="0">
                <a:solidFill>
                  <a:srgbClr val="FFC000"/>
                </a:solidFill>
              </a:rPr>
              <a:t>Emisiones:</a:t>
            </a:r>
          </a:p>
          <a:p>
            <a:endParaRPr lang="es-AR" sz="500" b="1" i="1" dirty="0">
              <a:solidFill>
                <a:srgbClr val="FFC000"/>
              </a:solidFill>
            </a:endParaRPr>
          </a:p>
          <a:p>
            <a:r>
              <a:rPr lang="es-AR" sz="2400" dirty="0"/>
              <a:t>2.745.715 T de CO2eq en 2010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AR" sz="2400" b="1" i="1" dirty="0"/>
              <a:t>30% - </a:t>
            </a:r>
            <a:r>
              <a:rPr lang="es-AR" sz="2400" i="1" dirty="0"/>
              <a:t>transporte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AR" sz="2400" i="1" dirty="0"/>
              <a:t>Lo siguen la generación eléctrica, viviendas y residuos</a:t>
            </a:r>
          </a:p>
          <a:p>
            <a:endParaRPr lang="es-AR" sz="2000" dirty="0"/>
          </a:p>
          <a:p>
            <a:r>
              <a:rPr lang="es-AR" sz="2400" b="1" i="1" dirty="0">
                <a:solidFill>
                  <a:srgbClr val="FFC000"/>
                </a:solidFill>
                <a:ea typeface="+mj-ea"/>
                <a:cs typeface="+mj-cs"/>
              </a:rPr>
              <a:t>Principales características:</a:t>
            </a:r>
          </a:p>
          <a:p>
            <a:endParaRPr lang="es-AR" sz="500" b="1" i="1" dirty="0">
              <a:solidFill>
                <a:srgbClr val="FFC000"/>
              </a:solidFill>
              <a:ea typeface="+mj-ea"/>
              <a:cs typeface="+mj-cs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AR" sz="2400" i="1" dirty="0"/>
              <a:t>Es el </a:t>
            </a:r>
            <a:r>
              <a:rPr lang="es-AR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mayor centro turístico </a:t>
            </a:r>
            <a:r>
              <a:rPr lang="es-AR" sz="2400" i="1" dirty="0"/>
              <a:t>de verano del país. La </a:t>
            </a:r>
            <a:r>
              <a:rPr lang="es-AR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población se duplica </a:t>
            </a:r>
            <a:r>
              <a:rPr lang="es-AR" sz="2400" i="1" dirty="0"/>
              <a:t>en temporada alta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AR" sz="1050" i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AR" sz="2400" i="1" dirty="0"/>
              <a:t>Tiene un </a:t>
            </a:r>
            <a:r>
              <a:rPr lang="es-AR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área importante para aves </a:t>
            </a:r>
            <a:r>
              <a:rPr lang="es-AR" sz="2400" i="1" dirty="0"/>
              <a:t>comprendida entre la Playa Punta Mogotes y Puerto de Mar del Plata. Es una zona de descanso para aves costeras y marinas. Entre 1992 y 2003 se registraron </a:t>
            </a:r>
            <a:r>
              <a:rPr lang="es-AR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62 especies</a:t>
            </a:r>
            <a:r>
              <a:rPr lang="es-AR" sz="2400" i="1" dirty="0"/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05B9BE-5801-3D4F-B425-CF01335AFC9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7624" t="576" r="13293" b="-576"/>
          <a:stretch/>
        </p:blipFill>
        <p:spPr>
          <a:xfrm>
            <a:off x="-2" y="741752"/>
            <a:ext cx="2072350" cy="6155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6428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A48B70D-2C18-5F40-B2E5-B336853187BF}"/>
              </a:ext>
            </a:extLst>
          </p:cNvPr>
          <p:cNvSpPr/>
          <p:nvPr/>
        </p:nvSpPr>
        <p:spPr>
          <a:xfrm>
            <a:off x="-1" y="331138"/>
            <a:ext cx="10499272" cy="410613"/>
          </a:xfrm>
          <a:prstGeom prst="rect">
            <a:avLst/>
          </a:prstGeom>
          <a:solidFill>
            <a:srgbClr val="2B3C5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See original image">
            <a:extLst>
              <a:ext uri="{FF2B5EF4-FFF2-40B4-BE49-F238E27FC236}">
                <a16:creationId xmlns:a16="http://schemas.microsoft.com/office/drawing/2014/main" id="{8E764D43-5CD3-734A-BC1D-088719225E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4" r="37789" b="26740"/>
          <a:stretch/>
        </p:blipFill>
        <p:spPr bwMode="auto">
          <a:xfrm>
            <a:off x="11173698" y="67849"/>
            <a:ext cx="967519" cy="100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E40E9F-C5CD-4CD8-9E0E-39958E638B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631" y="226200"/>
            <a:ext cx="5988815" cy="555172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rgbClr val="FFC000"/>
                </a:solidFill>
                <a:latin typeface="+mn-lt"/>
              </a:rPr>
              <a:t>Mar del Plata – </a:t>
            </a:r>
            <a:r>
              <a:rPr lang="es-PA" sz="2800" b="1" dirty="0">
                <a:solidFill>
                  <a:schemeClr val="bg1"/>
                </a:solidFill>
                <a:latin typeface="+mn-lt"/>
              </a:rPr>
              <a:t>Desafíos </a:t>
            </a:r>
            <a:endParaRPr lang="en-GB" sz="2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50783" y="1070355"/>
            <a:ext cx="11702748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s-P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existe </a:t>
            </a:r>
            <a:r>
              <a:rPr lang="es-PA" sz="2000" dirty="0"/>
              <a:t>un </a:t>
            </a:r>
            <a:r>
              <a:rPr lang="es-P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Departamento Ambiental </a:t>
            </a:r>
            <a:r>
              <a:rPr lang="es-PA" sz="2000" dirty="0"/>
              <a:t>dentro de la Municipalidad</a:t>
            </a:r>
          </a:p>
          <a:p>
            <a:pPr lvl="1"/>
            <a:endParaRPr lang="es-PA" sz="2000" dirty="0"/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s-AR" sz="2000" dirty="0"/>
              <a:t>El </a:t>
            </a:r>
            <a:r>
              <a:rPr lang="es-A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sistema de transporte público es obsoleto. </a:t>
            </a:r>
            <a:r>
              <a:rPr lang="es-AR" sz="2000" dirty="0"/>
              <a:t>Las líneas de transporte público fueron diseñadas hace 20 años. Aumento en un 10% de </a:t>
            </a:r>
            <a:r>
              <a:rPr lang="es-A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tasa de motorización privada </a:t>
            </a:r>
            <a:r>
              <a:rPr lang="es-AR" sz="2000" dirty="0"/>
              <a:t>y en la congestión vehicular.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s-A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s-A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 </a:t>
            </a:r>
            <a:r>
              <a:rPr lang="es-A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turismo </a:t>
            </a:r>
            <a:r>
              <a:rPr lang="es-AR" sz="2000" dirty="0"/>
              <a:t>es</a:t>
            </a:r>
            <a:r>
              <a:rPr lang="es-A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exclusivamente costero. </a:t>
            </a:r>
            <a:r>
              <a:rPr lang="es-AR" sz="2000" dirty="0"/>
              <a:t>Además, el turismo estacional genera una gran </a:t>
            </a:r>
            <a:r>
              <a:rPr lang="es-A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presión sobre la biodiversidad </a:t>
            </a:r>
            <a:r>
              <a:rPr lang="es-AR" sz="2000" dirty="0"/>
              <a:t>(especialmente algunas especies de aves) </a:t>
            </a:r>
            <a:r>
              <a:rPr lang="es-A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 aumento de la generación de residuos.</a:t>
            </a:r>
            <a:r>
              <a:rPr lang="es-AR" sz="2000" dirty="0"/>
              <a:t> 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s-AR" sz="2000" dirty="0"/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s-AR" sz="2000" dirty="0"/>
              <a:t>La demanda estacional causa un </a:t>
            </a:r>
            <a:r>
              <a:rPr lang="es-A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deterioro en la provisión energética. </a:t>
            </a:r>
            <a:r>
              <a:rPr lang="es-AR" sz="2000" dirty="0"/>
              <a:t>Los</a:t>
            </a:r>
            <a:r>
              <a:rPr lang="es-A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AR" sz="2000" dirty="0"/>
              <a:t>picos de demanda son cubiertos por</a:t>
            </a:r>
            <a:r>
              <a:rPr lang="es-A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unidades de generación costo ineficientes </a:t>
            </a:r>
            <a:r>
              <a:rPr lang="es-AR" sz="2000" dirty="0"/>
              <a:t>con</a:t>
            </a:r>
            <a:r>
              <a:rPr lang="es-A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altas emisiones de GEI.</a:t>
            </a:r>
          </a:p>
          <a:p>
            <a:pPr lvl="1"/>
            <a:endParaRPr lang="es-A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s-AR" sz="2000" dirty="0"/>
              <a:t>El alto nivel de consumo y los picos de demanda estacionales generan un impacto negativo en la </a:t>
            </a:r>
            <a:r>
              <a:rPr lang="es-A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provisión de agua potable, presión sobre los acuíferos. 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s-A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s-AR" sz="2000" dirty="0"/>
              <a:t>El aumento del nivel del mar causa problemas de </a:t>
            </a:r>
            <a:r>
              <a:rPr lang="es-A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salinización en los acuíferos. </a:t>
            </a:r>
            <a:r>
              <a:rPr lang="es-AR" sz="2000" dirty="0"/>
              <a:t>Generando una alta demanda energética por el bombeo de agua.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s-AR" sz="2000" dirty="0"/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s-AR" sz="2000" dirty="0"/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s-AR" sz="2000" dirty="0"/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s-AR" sz="2000" dirty="0"/>
          </a:p>
        </p:txBody>
      </p:sp>
    </p:spTree>
    <p:extLst>
      <p:ext uri="{BB962C8B-B14F-4D97-AF65-F5344CB8AC3E}">
        <p14:creationId xmlns:p14="http://schemas.microsoft.com/office/powerpoint/2010/main" val="15449985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A48B70D-2C18-5F40-B2E5-B336853187BF}"/>
              </a:ext>
            </a:extLst>
          </p:cNvPr>
          <p:cNvSpPr/>
          <p:nvPr/>
        </p:nvSpPr>
        <p:spPr>
          <a:xfrm>
            <a:off x="-1" y="331138"/>
            <a:ext cx="10499272" cy="410613"/>
          </a:xfrm>
          <a:prstGeom prst="rect">
            <a:avLst/>
          </a:prstGeom>
          <a:solidFill>
            <a:srgbClr val="2B3C5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See original image">
            <a:extLst>
              <a:ext uri="{FF2B5EF4-FFF2-40B4-BE49-F238E27FC236}">
                <a16:creationId xmlns:a16="http://schemas.microsoft.com/office/drawing/2014/main" id="{8E764D43-5CD3-734A-BC1D-088719225E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4" r="37789" b="26740"/>
          <a:stretch/>
        </p:blipFill>
        <p:spPr bwMode="auto">
          <a:xfrm>
            <a:off x="11173698" y="67849"/>
            <a:ext cx="967519" cy="100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E40E9F-C5CD-4CD8-9E0E-39958E638B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630" y="226200"/>
            <a:ext cx="7694523" cy="555172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rgbClr val="FFC000"/>
                </a:solidFill>
                <a:latin typeface="+mn-lt"/>
              </a:rPr>
              <a:t>Mar del Plata – </a:t>
            </a:r>
            <a:r>
              <a:rPr lang="es-AR" sz="2800" b="1" dirty="0">
                <a:solidFill>
                  <a:schemeClr val="bg1"/>
                </a:solidFill>
                <a:latin typeface="+mn-lt"/>
              </a:rPr>
              <a:t>Compromiso con la sostenibilidad</a:t>
            </a:r>
            <a:r>
              <a:rPr lang="en-US" sz="2800" b="1" dirty="0">
                <a:solidFill>
                  <a:schemeClr val="bg1"/>
                </a:solidFill>
                <a:latin typeface="+mn-lt"/>
              </a:rPr>
              <a:t> </a:t>
            </a:r>
            <a:endParaRPr lang="en-GB" sz="31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Plus 10">
            <a:extLst>
              <a:ext uri="{FF2B5EF4-FFF2-40B4-BE49-F238E27FC236}">
                <a16:creationId xmlns:a16="http://schemas.microsoft.com/office/drawing/2014/main" id="{1D206545-1493-E04F-9891-BFEC6014A9DF}"/>
              </a:ext>
            </a:extLst>
          </p:cNvPr>
          <p:cNvSpPr/>
          <p:nvPr/>
        </p:nvSpPr>
        <p:spPr>
          <a:xfrm>
            <a:off x="269769" y="846689"/>
            <a:ext cx="792480" cy="780288"/>
          </a:xfrm>
          <a:prstGeom prst="mathPlus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FD826EB-75AA-FA44-A01A-FE3E1D0C2B01}"/>
              </a:ext>
            </a:extLst>
          </p:cNvPr>
          <p:cNvSpPr txBox="1"/>
          <p:nvPr/>
        </p:nvSpPr>
        <p:spPr>
          <a:xfrm>
            <a:off x="281947" y="1479735"/>
            <a:ext cx="1158761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Wingdings" pitchFamily="2" charset="2"/>
              <a:buChar char="ü"/>
            </a:pPr>
            <a:r>
              <a:rPr lang="es-AR" sz="2000" dirty="0"/>
              <a:t>Plan de Acción Mar del Plata Sostenible y Plan Estratégico Mar del Plata 2013-2030</a:t>
            </a:r>
          </a:p>
          <a:p>
            <a:pPr marL="914400" lvl="1" indent="-457200">
              <a:buFont typeface="Wingdings" pitchFamily="2" charset="2"/>
              <a:buChar char="ü"/>
            </a:pPr>
            <a:endParaRPr lang="es-AR" sz="2000" dirty="0"/>
          </a:p>
          <a:p>
            <a:pPr marL="914400" lvl="1" indent="-457200">
              <a:buFont typeface="Wingdings" pitchFamily="2" charset="2"/>
              <a:buChar char="ü"/>
            </a:pPr>
            <a:r>
              <a:rPr lang="es-AR" sz="2000" dirty="0"/>
              <a:t>Inversiones en marcha en </a:t>
            </a:r>
            <a:r>
              <a:rPr lang="es-A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soluciones inteligentes para espacios públicos </a:t>
            </a:r>
            <a:r>
              <a:rPr lang="es-AR" sz="2000" dirty="0"/>
              <a:t>(ej. Proyecto ‘</a:t>
            </a:r>
            <a:r>
              <a:rPr lang="es-AR" sz="2000" i="1" dirty="0"/>
              <a:t>Smart </a:t>
            </a:r>
            <a:r>
              <a:rPr lang="en-US" sz="2000" i="1" dirty="0"/>
              <a:t>Lighting</a:t>
            </a:r>
            <a:r>
              <a:rPr lang="en-US" sz="2000" dirty="0"/>
              <a:t>’)</a:t>
            </a:r>
          </a:p>
          <a:p>
            <a:pPr lvl="1"/>
            <a:endParaRPr lang="es-AR" sz="2000" dirty="0"/>
          </a:p>
          <a:p>
            <a:pPr marL="914400" lvl="1" indent="-457200">
              <a:buFont typeface="Wingdings" pitchFamily="2" charset="2"/>
              <a:buChar char="ü"/>
            </a:pPr>
            <a:r>
              <a:rPr lang="es-AR" sz="2000" dirty="0"/>
              <a:t>Diseño del </a:t>
            </a:r>
            <a:r>
              <a:rPr lang="es-A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Corredor Verde de Mar del Plata </a:t>
            </a:r>
            <a:r>
              <a:rPr lang="es-AR" sz="2000" dirty="0"/>
              <a:t>“Parque de la Vía”</a:t>
            </a:r>
          </a:p>
          <a:p>
            <a:pPr marL="914400" lvl="1" indent="-457200">
              <a:buFont typeface="Wingdings" pitchFamily="2" charset="2"/>
              <a:buChar char="ü"/>
            </a:pPr>
            <a:endParaRPr lang="es-AR" sz="2000" dirty="0"/>
          </a:p>
          <a:p>
            <a:pPr marL="914400" lvl="1" indent="-457200">
              <a:buFont typeface="Wingdings" pitchFamily="2" charset="2"/>
              <a:buChar char="ü"/>
            </a:pPr>
            <a:r>
              <a:rPr lang="es-AR" sz="2000" dirty="0"/>
              <a:t>Interés en </a:t>
            </a:r>
            <a:r>
              <a:rPr lang="es-A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diversificar la oferta turística. </a:t>
            </a:r>
            <a:r>
              <a:rPr lang="es-AR" sz="2000" dirty="0"/>
              <a:t>Promoción del circuito Mar y Sierra (conexión con Reserva Natural Mar Chiquita) </a:t>
            </a:r>
          </a:p>
          <a:p>
            <a:pPr marL="914400" lvl="1" indent="-457200">
              <a:buFont typeface="Wingdings" pitchFamily="2" charset="2"/>
              <a:buChar char="ü"/>
            </a:pPr>
            <a:endParaRPr lang="es-AR" sz="2000" dirty="0"/>
          </a:p>
          <a:p>
            <a:pPr marL="914400" lvl="1" indent="-457200">
              <a:buFont typeface="Wingdings" pitchFamily="2" charset="2"/>
              <a:buChar char="ü"/>
            </a:pPr>
            <a:r>
              <a:rPr lang="es-AR" sz="2000" dirty="0"/>
              <a:t>Disposición política para </a:t>
            </a:r>
            <a:r>
              <a:rPr lang="es-A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pilotear estándares de eficiencia energética </a:t>
            </a:r>
            <a:r>
              <a:rPr lang="es-AR" sz="2000" dirty="0"/>
              <a:t>en el sector residencial y de turismo.</a:t>
            </a:r>
          </a:p>
          <a:p>
            <a:pPr marL="914400" lvl="1" indent="-457200">
              <a:buFont typeface="Wingdings" pitchFamily="2" charset="2"/>
              <a:buChar char="ü"/>
            </a:pPr>
            <a:endParaRPr lang="es-AR" sz="2000" dirty="0"/>
          </a:p>
          <a:p>
            <a:pPr marL="914400" lvl="1" indent="-457200">
              <a:buFont typeface="Wingdings" pitchFamily="2" charset="2"/>
              <a:buChar char="ü"/>
            </a:pPr>
            <a:r>
              <a:rPr lang="es-AR" sz="2000" dirty="0"/>
              <a:t>Planificación del transporte es responsabilidad de la municipalidad (oportunidad para promover </a:t>
            </a:r>
            <a:r>
              <a:rPr lang="es-P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Desarrollo Orientado al Tránsito – TOD</a:t>
            </a:r>
            <a:r>
              <a:rPr lang="es-PA" sz="2000" dirty="0"/>
              <a:t>)</a:t>
            </a:r>
            <a:endParaRPr lang="en-US" sz="2400" dirty="0"/>
          </a:p>
          <a:p>
            <a:pPr marL="914400" lvl="1" indent="-457200">
              <a:buFont typeface="Wingdings" pitchFamily="2" charset="2"/>
              <a:buChar char="ü"/>
            </a:pPr>
            <a:endParaRPr lang="en-US" sz="2400" dirty="0"/>
          </a:p>
          <a:p>
            <a:pPr marL="914400" lvl="1" indent="-457200">
              <a:buFont typeface="Wingdings" pitchFamily="2" charset="2"/>
              <a:buChar char="ü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7885598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A48B70D-2C18-5F40-B2E5-B336853187BF}"/>
              </a:ext>
            </a:extLst>
          </p:cNvPr>
          <p:cNvSpPr/>
          <p:nvPr/>
        </p:nvSpPr>
        <p:spPr>
          <a:xfrm>
            <a:off x="-1" y="331138"/>
            <a:ext cx="10499272" cy="410613"/>
          </a:xfrm>
          <a:prstGeom prst="rect">
            <a:avLst/>
          </a:prstGeom>
          <a:solidFill>
            <a:srgbClr val="2B3C5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See original image">
            <a:extLst>
              <a:ext uri="{FF2B5EF4-FFF2-40B4-BE49-F238E27FC236}">
                <a16:creationId xmlns:a16="http://schemas.microsoft.com/office/drawing/2014/main" id="{8E764D43-5CD3-734A-BC1D-088719225E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4" r="37789" b="26740"/>
          <a:stretch/>
        </p:blipFill>
        <p:spPr bwMode="auto">
          <a:xfrm>
            <a:off x="11173698" y="67849"/>
            <a:ext cx="967519" cy="100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E40E9F-C5CD-4CD8-9E0E-39958E638B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631" y="226200"/>
            <a:ext cx="9542758" cy="555172"/>
          </a:xfrm>
        </p:spPr>
        <p:txBody>
          <a:bodyPr>
            <a:normAutofit/>
          </a:bodyPr>
          <a:lstStyle/>
          <a:p>
            <a:pPr algn="l"/>
            <a:r>
              <a:rPr lang="en-GB" sz="2800" b="1" dirty="0">
                <a:solidFill>
                  <a:srgbClr val="FFC000"/>
                </a:solidFill>
                <a:latin typeface="+mn-lt"/>
              </a:rPr>
              <a:t>GEF7 – </a:t>
            </a:r>
            <a:r>
              <a:rPr lang="en-GB" sz="2800" b="1" dirty="0" err="1">
                <a:solidFill>
                  <a:schemeClr val="bg1"/>
                </a:solidFill>
                <a:latin typeface="+mn-lt"/>
              </a:rPr>
              <a:t>Planificación</a:t>
            </a:r>
            <a:r>
              <a:rPr lang="en-GB" sz="2800" b="1" dirty="0">
                <a:solidFill>
                  <a:schemeClr val="bg1"/>
                </a:solidFill>
                <a:latin typeface="+mn-lt"/>
              </a:rPr>
              <a:t> Urbana </a:t>
            </a:r>
            <a:r>
              <a:rPr lang="en-GB" sz="2800" b="1" dirty="0" err="1">
                <a:solidFill>
                  <a:schemeClr val="bg1"/>
                </a:solidFill>
                <a:latin typeface="+mn-lt"/>
              </a:rPr>
              <a:t>Integrada</a:t>
            </a:r>
            <a:r>
              <a:rPr lang="en-GB" sz="28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GB" sz="2800" b="1" dirty="0" err="1">
                <a:solidFill>
                  <a:schemeClr val="bg1"/>
                </a:solidFill>
                <a:latin typeface="+mn-lt"/>
              </a:rPr>
              <a:t>en</a:t>
            </a:r>
            <a:r>
              <a:rPr lang="en-GB" sz="2800" b="1" dirty="0">
                <a:solidFill>
                  <a:schemeClr val="bg1"/>
                </a:solidFill>
                <a:latin typeface="+mn-lt"/>
              </a:rPr>
              <a:t> Argentina </a:t>
            </a:r>
          </a:p>
        </p:txBody>
      </p:sp>
      <p:grpSp>
        <p:nvGrpSpPr>
          <p:cNvPr id="17" name="组合 73">
            <a:extLst>
              <a:ext uri="{FF2B5EF4-FFF2-40B4-BE49-F238E27FC236}">
                <a16:creationId xmlns:a16="http://schemas.microsoft.com/office/drawing/2014/main" id="{608BB11A-64C1-2D45-9124-6615521465C5}"/>
              </a:ext>
            </a:extLst>
          </p:cNvPr>
          <p:cNvGrpSpPr/>
          <p:nvPr/>
        </p:nvGrpSpPr>
        <p:grpSpPr>
          <a:xfrm>
            <a:off x="424546" y="1716785"/>
            <a:ext cx="6220833" cy="4676038"/>
            <a:chOff x="1024447" y="1429500"/>
            <a:chExt cx="6930920" cy="5023836"/>
          </a:xfrm>
        </p:grpSpPr>
        <p:sp>
          <p:nvSpPr>
            <p:cNvPr id="18" name="Freeform 139">
              <a:extLst>
                <a:ext uri="{FF2B5EF4-FFF2-40B4-BE49-F238E27FC236}">
                  <a16:creationId xmlns:a16="http://schemas.microsoft.com/office/drawing/2014/main" id="{AEC82370-6619-9648-BAB0-5D1B57A04F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7114" y="4462611"/>
              <a:ext cx="930275" cy="631825"/>
            </a:xfrm>
            <a:custGeom>
              <a:avLst/>
              <a:gdLst/>
              <a:ahLst/>
              <a:cxnLst>
                <a:cxn ang="0">
                  <a:pos x="159" y="181"/>
                </a:cxn>
                <a:cxn ang="0">
                  <a:pos x="35" y="296"/>
                </a:cxn>
                <a:cxn ang="0">
                  <a:pos x="0" y="536"/>
                </a:cxn>
                <a:cxn ang="0">
                  <a:pos x="35" y="852"/>
                </a:cxn>
                <a:cxn ang="0">
                  <a:pos x="192" y="893"/>
                </a:cxn>
                <a:cxn ang="0">
                  <a:pos x="264" y="968"/>
                </a:cxn>
                <a:cxn ang="0">
                  <a:pos x="137" y="1044"/>
                </a:cxn>
                <a:cxn ang="0">
                  <a:pos x="234" y="1197"/>
                </a:cxn>
                <a:cxn ang="0">
                  <a:pos x="271" y="1358"/>
                </a:cxn>
                <a:cxn ang="0">
                  <a:pos x="222" y="1504"/>
                </a:cxn>
                <a:cxn ang="0">
                  <a:pos x="252" y="1647"/>
                </a:cxn>
                <a:cxn ang="0">
                  <a:pos x="419" y="1643"/>
                </a:cxn>
                <a:cxn ang="0">
                  <a:pos x="534" y="1677"/>
                </a:cxn>
                <a:cxn ang="0">
                  <a:pos x="502" y="1828"/>
                </a:cxn>
                <a:cxn ang="0">
                  <a:pos x="297" y="1928"/>
                </a:cxn>
                <a:cxn ang="0">
                  <a:pos x="167" y="1941"/>
                </a:cxn>
                <a:cxn ang="0">
                  <a:pos x="444" y="2246"/>
                </a:cxn>
                <a:cxn ang="0">
                  <a:pos x="340" y="2420"/>
                </a:cxn>
                <a:cxn ang="0">
                  <a:pos x="374" y="2630"/>
                </a:cxn>
                <a:cxn ang="0">
                  <a:pos x="2101" y="2501"/>
                </a:cxn>
                <a:cxn ang="0">
                  <a:pos x="2234" y="2261"/>
                </a:cxn>
                <a:cxn ang="0">
                  <a:pos x="2397" y="2081"/>
                </a:cxn>
                <a:cxn ang="0">
                  <a:pos x="2737" y="1856"/>
                </a:cxn>
                <a:cxn ang="0">
                  <a:pos x="2913" y="1901"/>
                </a:cxn>
                <a:cxn ang="0">
                  <a:pos x="2983" y="1568"/>
                </a:cxn>
                <a:cxn ang="0">
                  <a:pos x="3105" y="1508"/>
                </a:cxn>
                <a:cxn ang="0">
                  <a:pos x="3062" y="1019"/>
                </a:cxn>
                <a:cxn ang="0">
                  <a:pos x="3278" y="721"/>
                </a:cxn>
                <a:cxn ang="0">
                  <a:pos x="3400" y="721"/>
                </a:cxn>
                <a:cxn ang="0">
                  <a:pos x="3455" y="641"/>
                </a:cxn>
                <a:cxn ang="0">
                  <a:pos x="3253" y="506"/>
                </a:cxn>
                <a:cxn ang="0">
                  <a:pos x="3253" y="406"/>
                </a:cxn>
                <a:cxn ang="0">
                  <a:pos x="3425" y="371"/>
                </a:cxn>
                <a:cxn ang="0">
                  <a:pos x="3504" y="536"/>
                </a:cxn>
                <a:cxn ang="0">
                  <a:pos x="3667" y="541"/>
                </a:cxn>
                <a:cxn ang="0">
                  <a:pos x="3824" y="451"/>
                </a:cxn>
                <a:cxn ang="0">
                  <a:pos x="3794" y="331"/>
                </a:cxn>
                <a:cxn ang="0">
                  <a:pos x="3809" y="182"/>
                </a:cxn>
                <a:cxn ang="0">
                  <a:pos x="3720" y="32"/>
                </a:cxn>
                <a:cxn ang="0">
                  <a:pos x="3489" y="132"/>
                </a:cxn>
                <a:cxn ang="0">
                  <a:pos x="3588" y="242"/>
                </a:cxn>
                <a:cxn ang="0">
                  <a:pos x="3415" y="271"/>
                </a:cxn>
                <a:cxn ang="0">
                  <a:pos x="3367" y="177"/>
                </a:cxn>
                <a:cxn ang="0">
                  <a:pos x="3209" y="92"/>
                </a:cxn>
                <a:cxn ang="0">
                  <a:pos x="3098" y="0"/>
                </a:cxn>
                <a:cxn ang="0">
                  <a:pos x="646" y="143"/>
                </a:cxn>
                <a:cxn ang="0">
                  <a:pos x="159" y="181"/>
                </a:cxn>
              </a:cxnLst>
              <a:rect l="0" t="0" r="r" b="b"/>
              <a:pathLst>
                <a:path w="3824" h="2630">
                  <a:moveTo>
                    <a:pt x="159" y="181"/>
                  </a:moveTo>
                  <a:lnTo>
                    <a:pt x="35" y="296"/>
                  </a:lnTo>
                  <a:lnTo>
                    <a:pt x="0" y="536"/>
                  </a:lnTo>
                  <a:lnTo>
                    <a:pt x="35" y="852"/>
                  </a:lnTo>
                  <a:lnTo>
                    <a:pt x="192" y="893"/>
                  </a:lnTo>
                  <a:lnTo>
                    <a:pt x="264" y="968"/>
                  </a:lnTo>
                  <a:lnTo>
                    <a:pt x="137" y="1044"/>
                  </a:lnTo>
                  <a:lnTo>
                    <a:pt x="234" y="1197"/>
                  </a:lnTo>
                  <a:lnTo>
                    <a:pt x="271" y="1358"/>
                  </a:lnTo>
                  <a:lnTo>
                    <a:pt x="222" y="1504"/>
                  </a:lnTo>
                  <a:lnTo>
                    <a:pt x="252" y="1647"/>
                  </a:lnTo>
                  <a:lnTo>
                    <a:pt x="419" y="1643"/>
                  </a:lnTo>
                  <a:lnTo>
                    <a:pt x="534" y="1677"/>
                  </a:lnTo>
                  <a:lnTo>
                    <a:pt x="502" y="1828"/>
                  </a:lnTo>
                  <a:lnTo>
                    <a:pt x="297" y="1928"/>
                  </a:lnTo>
                  <a:lnTo>
                    <a:pt x="167" y="1941"/>
                  </a:lnTo>
                  <a:lnTo>
                    <a:pt x="444" y="2246"/>
                  </a:lnTo>
                  <a:lnTo>
                    <a:pt x="340" y="2420"/>
                  </a:lnTo>
                  <a:lnTo>
                    <a:pt x="374" y="2630"/>
                  </a:lnTo>
                  <a:lnTo>
                    <a:pt x="2101" y="2501"/>
                  </a:lnTo>
                  <a:lnTo>
                    <a:pt x="2234" y="2261"/>
                  </a:lnTo>
                  <a:lnTo>
                    <a:pt x="2397" y="2081"/>
                  </a:lnTo>
                  <a:lnTo>
                    <a:pt x="2737" y="1856"/>
                  </a:lnTo>
                  <a:lnTo>
                    <a:pt x="2913" y="1901"/>
                  </a:lnTo>
                  <a:lnTo>
                    <a:pt x="2983" y="1568"/>
                  </a:lnTo>
                  <a:lnTo>
                    <a:pt x="3105" y="1508"/>
                  </a:lnTo>
                  <a:lnTo>
                    <a:pt x="3062" y="1019"/>
                  </a:lnTo>
                  <a:lnTo>
                    <a:pt x="3278" y="721"/>
                  </a:lnTo>
                  <a:lnTo>
                    <a:pt x="3400" y="721"/>
                  </a:lnTo>
                  <a:lnTo>
                    <a:pt x="3455" y="641"/>
                  </a:lnTo>
                  <a:lnTo>
                    <a:pt x="3253" y="506"/>
                  </a:lnTo>
                  <a:lnTo>
                    <a:pt x="3253" y="406"/>
                  </a:lnTo>
                  <a:lnTo>
                    <a:pt x="3425" y="371"/>
                  </a:lnTo>
                  <a:lnTo>
                    <a:pt x="3504" y="536"/>
                  </a:lnTo>
                  <a:lnTo>
                    <a:pt x="3667" y="541"/>
                  </a:lnTo>
                  <a:lnTo>
                    <a:pt x="3824" y="451"/>
                  </a:lnTo>
                  <a:lnTo>
                    <a:pt x="3794" y="331"/>
                  </a:lnTo>
                  <a:lnTo>
                    <a:pt x="3809" y="182"/>
                  </a:lnTo>
                  <a:lnTo>
                    <a:pt x="3720" y="32"/>
                  </a:lnTo>
                  <a:lnTo>
                    <a:pt x="3489" y="132"/>
                  </a:lnTo>
                  <a:lnTo>
                    <a:pt x="3588" y="242"/>
                  </a:lnTo>
                  <a:lnTo>
                    <a:pt x="3415" y="271"/>
                  </a:lnTo>
                  <a:lnTo>
                    <a:pt x="3367" y="177"/>
                  </a:lnTo>
                  <a:lnTo>
                    <a:pt x="3209" y="92"/>
                  </a:lnTo>
                  <a:lnTo>
                    <a:pt x="3098" y="0"/>
                  </a:lnTo>
                  <a:lnTo>
                    <a:pt x="646" y="143"/>
                  </a:lnTo>
                  <a:lnTo>
                    <a:pt x="159" y="181"/>
                  </a:lnTo>
                  <a:close/>
                </a:path>
              </a:pathLst>
            </a:custGeom>
            <a:solidFill>
              <a:srgbClr val="C3B996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" name="Freeform 140">
              <a:extLst>
                <a:ext uri="{FF2B5EF4-FFF2-40B4-BE49-F238E27FC236}">
                  <a16:creationId xmlns:a16="http://schemas.microsoft.com/office/drawing/2014/main" id="{B04336F8-B8A4-B841-AB01-30FF759BFF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7426" y="5062686"/>
              <a:ext cx="754063" cy="971550"/>
            </a:xfrm>
            <a:custGeom>
              <a:avLst/>
              <a:gdLst/>
              <a:ahLst/>
              <a:cxnLst>
                <a:cxn ang="0">
                  <a:pos x="429" y="104"/>
                </a:cxn>
                <a:cxn ang="0">
                  <a:pos x="415" y="271"/>
                </a:cxn>
                <a:cxn ang="0">
                  <a:pos x="461" y="419"/>
                </a:cxn>
                <a:cxn ang="0">
                  <a:pos x="391" y="580"/>
                </a:cxn>
                <a:cxn ang="0">
                  <a:pos x="417" y="718"/>
                </a:cxn>
                <a:cxn ang="0">
                  <a:pos x="311" y="906"/>
                </a:cxn>
                <a:cxn ang="0">
                  <a:pos x="272" y="1149"/>
                </a:cxn>
                <a:cxn ang="0">
                  <a:pos x="334" y="1285"/>
                </a:cxn>
                <a:cxn ang="0">
                  <a:pos x="271" y="1414"/>
                </a:cxn>
                <a:cxn ang="0">
                  <a:pos x="274" y="1549"/>
                </a:cxn>
                <a:cxn ang="0">
                  <a:pos x="1" y="1876"/>
                </a:cxn>
                <a:cxn ang="0">
                  <a:pos x="0" y="2083"/>
                </a:cxn>
                <a:cxn ang="0">
                  <a:pos x="52" y="2269"/>
                </a:cxn>
                <a:cxn ang="0">
                  <a:pos x="157" y="2378"/>
                </a:cxn>
                <a:cxn ang="0">
                  <a:pos x="201" y="2534"/>
                </a:cxn>
                <a:cxn ang="0">
                  <a:pos x="346" y="2462"/>
                </a:cxn>
                <a:cxn ang="0">
                  <a:pos x="483" y="2479"/>
                </a:cxn>
                <a:cxn ang="0">
                  <a:pos x="481" y="2770"/>
                </a:cxn>
                <a:cxn ang="0">
                  <a:pos x="463" y="2950"/>
                </a:cxn>
                <a:cxn ang="0">
                  <a:pos x="556" y="3088"/>
                </a:cxn>
                <a:cxn ang="0">
                  <a:pos x="803" y="3109"/>
                </a:cxn>
                <a:cxn ang="0">
                  <a:pos x="1381" y="3053"/>
                </a:cxn>
                <a:cxn ang="0">
                  <a:pos x="1643" y="3225"/>
                </a:cxn>
                <a:cxn ang="0">
                  <a:pos x="1736" y="3232"/>
                </a:cxn>
                <a:cxn ang="0">
                  <a:pos x="1677" y="3136"/>
                </a:cxn>
                <a:cxn ang="0">
                  <a:pos x="1598" y="3036"/>
                </a:cxn>
                <a:cxn ang="0">
                  <a:pos x="1512" y="2897"/>
                </a:cxn>
                <a:cxn ang="0">
                  <a:pos x="1504" y="2705"/>
                </a:cxn>
                <a:cxn ang="0">
                  <a:pos x="1453" y="2526"/>
                </a:cxn>
                <a:cxn ang="0">
                  <a:pos x="1480" y="2390"/>
                </a:cxn>
                <a:cxn ang="0">
                  <a:pos x="1547" y="2226"/>
                </a:cxn>
                <a:cxn ang="0">
                  <a:pos x="1716" y="2119"/>
                </a:cxn>
                <a:cxn ang="0">
                  <a:pos x="1846" y="1995"/>
                </a:cxn>
                <a:cxn ang="0">
                  <a:pos x="1870" y="1748"/>
                </a:cxn>
                <a:cxn ang="0">
                  <a:pos x="1866" y="1568"/>
                </a:cxn>
                <a:cxn ang="0">
                  <a:pos x="2232" y="1181"/>
                </a:cxn>
                <a:cxn ang="0">
                  <a:pos x="2449" y="946"/>
                </a:cxn>
                <a:cxn ang="0">
                  <a:pos x="2425" y="822"/>
                </a:cxn>
                <a:cxn ang="0">
                  <a:pos x="2480" y="642"/>
                </a:cxn>
                <a:cxn ang="0">
                  <a:pos x="2409" y="559"/>
                </a:cxn>
                <a:cxn ang="0">
                  <a:pos x="2279" y="547"/>
                </a:cxn>
                <a:cxn ang="0">
                  <a:pos x="2106" y="535"/>
                </a:cxn>
                <a:cxn ang="0">
                  <a:pos x="1984" y="347"/>
                </a:cxn>
                <a:cxn ang="0">
                  <a:pos x="1811" y="188"/>
                </a:cxn>
                <a:cxn ang="0">
                  <a:pos x="1811" y="0"/>
                </a:cxn>
                <a:cxn ang="0">
                  <a:pos x="429" y="104"/>
                </a:cxn>
              </a:cxnLst>
              <a:rect l="0" t="0" r="r" b="b"/>
              <a:pathLst>
                <a:path w="2480" h="3232">
                  <a:moveTo>
                    <a:pt x="429" y="104"/>
                  </a:moveTo>
                  <a:lnTo>
                    <a:pt x="415" y="271"/>
                  </a:lnTo>
                  <a:lnTo>
                    <a:pt x="461" y="419"/>
                  </a:lnTo>
                  <a:lnTo>
                    <a:pt x="391" y="580"/>
                  </a:lnTo>
                  <a:lnTo>
                    <a:pt x="417" y="718"/>
                  </a:lnTo>
                  <a:lnTo>
                    <a:pt x="311" y="906"/>
                  </a:lnTo>
                  <a:lnTo>
                    <a:pt x="272" y="1149"/>
                  </a:lnTo>
                  <a:lnTo>
                    <a:pt x="334" y="1285"/>
                  </a:lnTo>
                  <a:lnTo>
                    <a:pt x="271" y="1414"/>
                  </a:lnTo>
                  <a:lnTo>
                    <a:pt x="274" y="1549"/>
                  </a:lnTo>
                  <a:lnTo>
                    <a:pt x="1" y="1876"/>
                  </a:lnTo>
                  <a:lnTo>
                    <a:pt x="0" y="2083"/>
                  </a:lnTo>
                  <a:lnTo>
                    <a:pt x="52" y="2269"/>
                  </a:lnTo>
                  <a:lnTo>
                    <a:pt x="157" y="2378"/>
                  </a:lnTo>
                  <a:lnTo>
                    <a:pt x="201" y="2534"/>
                  </a:lnTo>
                  <a:lnTo>
                    <a:pt x="346" y="2462"/>
                  </a:lnTo>
                  <a:lnTo>
                    <a:pt x="483" y="2479"/>
                  </a:lnTo>
                  <a:lnTo>
                    <a:pt x="481" y="2770"/>
                  </a:lnTo>
                  <a:lnTo>
                    <a:pt x="463" y="2950"/>
                  </a:lnTo>
                  <a:lnTo>
                    <a:pt x="556" y="3088"/>
                  </a:lnTo>
                  <a:lnTo>
                    <a:pt x="803" y="3109"/>
                  </a:lnTo>
                  <a:lnTo>
                    <a:pt x="1381" y="3053"/>
                  </a:lnTo>
                  <a:lnTo>
                    <a:pt x="1643" y="3225"/>
                  </a:lnTo>
                  <a:lnTo>
                    <a:pt x="1736" y="3232"/>
                  </a:lnTo>
                  <a:lnTo>
                    <a:pt x="1677" y="3136"/>
                  </a:lnTo>
                  <a:lnTo>
                    <a:pt x="1598" y="3036"/>
                  </a:lnTo>
                  <a:lnTo>
                    <a:pt x="1512" y="2897"/>
                  </a:lnTo>
                  <a:lnTo>
                    <a:pt x="1504" y="2705"/>
                  </a:lnTo>
                  <a:lnTo>
                    <a:pt x="1453" y="2526"/>
                  </a:lnTo>
                  <a:lnTo>
                    <a:pt x="1480" y="2390"/>
                  </a:lnTo>
                  <a:lnTo>
                    <a:pt x="1547" y="2226"/>
                  </a:lnTo>
                  <a:lnTo>
                    <a:pt x="1716" y="2119"/>
                  </a:lnTo>
                  <a:lnTo>
                    <a:pt x="1846" y="1995"/>
                  </a:lnTo>
                  <a:lnTo>
                    <a:pt x="1870" y="1748"/>
                  </a:lnTo>
                  <a:lnTo>
                    <a:pt x="1866" y="1568"/>
                  </a:lnTo>
                  <a:lnTo>
                    <a:pt x="2232" y="1181"/>
                  </a:lnTo>
                  <a:lnTo>
                    <a:pt x="2449" y="946"/>
                  </a:lnTo>
                  <a:lnTo>
                    <a:pt x="2425" y="822"/>
                  </a:lnTo>
                  <a:lnTo>
                    <a:pt x="2480" y="642"/>
                  </a:lnTo>
                  <a:lnTo>
                    <a:pt x="2409" y="559"/>
                  </a:lnTo>
                  <a:lnTo>
                    <a:pt x="2279" y="547"/>
                  </a:lnTo>
                  <a:lnTo>
                    <a:pt x="2106" y="535"/>
                  </a:lnTo>
                  <a:lnTo>
                    <a:pt x="1984" y="347"/>
                  </a:lnTo>
                  <a:lnTo>
                    <a:pt x="1811" y="188"/>
                  </a:lnTo>
                  <a:lnTo>
                    <a:pt x="1811" y="0"/>
                  </a:lnTo>
                  <a:lnTo>
                    <a:pt x="429" y="104"/>
                  </a:lnTo>
                  <a:close/>
                </a:path>
              </a:pathLst>
            </a:custGeom>
            <a:solidFill>
              <a:srgbClr val="C3B996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0" name="Freeform 141">
              <a:extLst>
                <a:ext uri="{FF2B5EF4-FFF2-40B4-BE49-F238E27FC236}">
                  <a16:creationId xmlns:a16="http://schemas.microsoft.com/office/drawing/2014/main" id="{C6964209-1B16-CE42-8947-B3D0D5EC93B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5051" y="3821261"/>
              <a:ext cx="949325" cy="684213"/>
            </a:xfrm>
            <a:custGeom>
              <a:avLst/>
              <a:gdLst/>
              <a:ahLst/>
              <a:cxnLst>
                <a:cxn ang="0">
                  <a:pos x="0" y="2279"/>
                </a:cxn>
                <a:cxn ang="0">
                  <a:pos x="15" y="2533"/>
                </a:cxn>
                <a:cxn ang="0">
                  <a:pos x="124" y="2847"/>
                </a:cxn>
                <a:cxn ang="0">
                  <a:pos x="576" y="2813"/>
                </a:cxn>
                <a:cxn ang="0">
                  <a:pos x="3066" y="2665"/>
                </a:cxn>
                <a:cxn ang="0">
                  <a:pos x="3065" y="1991"/>
                </a:cxn>
                <a:cxn ang="0">
                  <a:pos x="3219" y="1966"/>
                </a:cxn>
                <a:cxn ang="0">
                  <a:pos x="3435" y="2094"/>
                </a:cxn>
                <a:cxn ang="0">
                  <a:pos x="3735" y="2174"/>
                </a:cxn>
                <a:cxn ang="0">
                  <a:pos x="3900" y="2139"/>
                </a:cxn>
                <a:cxn ang="0">
                  <a:pos x="3882" y="1377"/>
                </a:cxn>
                <a:cxn ang="0">
                  <a:pos x="3846" y="1123"/>
                </a:cxn>
                <a:cxn ang="0">
                  <a:pos x="3878" y="991"/>
                </a:cxn>
                <a:cxn ang="0">
                  <a:pos x="3765" y="957"/>
                </a:cxn>
                <a:cxn ang="0">
                  <a:pos x="3671" y="814"/>
                </a:cxn>
                <a:cxn ang="0">
                  <a:pos x="3391" y="704"/>
                </a:cxn>
                <a:cxn ang="0">
                  <a:pos x="2490" y="679"/>
                </a:cxn>
                <a:cxn ang="0">
                  <a:pos x="2328" y="589"/>
                </a:cxn>
                <a:cxn ang="0">
                  <a:pos x="2278" y="439"/>
                </a:cxn>
                <a:cxn ang="0">
                  <a:pos x="1988" y="349"/>
                </a:cxn>
                <a:cxn ang="0">
                  <a:pos x="1899" y="409"/>
                </a:cxn>
                <a:cxn ang="0">
                  <a:pos x="1757" y="349"/>
                </a:cxn>
                <a:cxn ang="0">
                  <a:pos x="1795" y="200"/>
                </a:cxn>
                <a:cxn ang="0">
                  <a:pos x="1767" y="65"/>
                </a:cxn>
                <a:cxn ang="0">
                  <a:pos x="1546" y="0"/>
                </a:cxn>
                <a:cxn ang="0">
                  <a:pos x="1536" y="389"/>
                </a:cxn>
                <a:cxn ang="0">
                  <a:pos x="1609" y="664"/>
                </a:cxn>
                <a:cxn ang="0">
                  <a:pos x="1491" y="962"/>
                </a:cxn>
                <a:cxn ang="0">
                  <a:pos x="1176" y="1262"/>
                </a:cxn>
                <a:cxn ang="0">
                  <a:pos x="1003" y="1377"/>
                </a:cxn>
                <a:cxn ang="0">
                  <a:pos x="792" y="1556"/>
                </a:cxn>
                <a:cxn ang="0">
                  <a:pos x="797" y="1781"/>
                </a:cxn>
                <a:cxn ang="0">
                  <a:pos x="660" y="1856"/>
                </a:cxn>
                <a:cxn ang="0">
                  <a:pos x="482" y="1876"/>
                </a:cxn>
                <a:cxn ang="0">
                  <a:pos x="340" y="2009"/>
                </a:cxn>
                <a:cxn ang="0">
                  <a:pos x="335" y="2154"/>
                </a:cxn>
                <a:cxn ang="0">
                  <a:pos x="231" y="2304"/>
                </a:cxn>
                <a:cxn ang="0">
                  <a:pos x="0" y="2279"/>
                </a:cxn>
              </a:cxnLst>
              <a:rect l="0" t="0" r="r" b="b"/>
              <a:pathLst>
                <a:path w="3900" h="2847">
                  <a:moveTo>
                    <a:pt x="0" y="2279"/>
                  </a:moveTo>
                  <a:lnTo>
                    <a:pt x="15" y="2533"/>
                  </a:lnTo>
                  <a:lnTo>
                    <a:pt x="124" y="2847"/>
                  </a:lnTo>
                  <a:lnTo>
                    <a:pt x="576" y="2813"/>
                  </a:lnTo>
                  <a:lnTo>
                    <a:pt x="3066" y="2665"/>
                  </a:lnTo>
                  <a:lnTo>
                    <a:pt x="3065" y="1991"/>
                  </a:lnTo>
                  <a:lnTo>
                    <a:pt x="3219" y="1966"/>
                  </a:lnTo>
                  <a:lnTo>
                    <a:pt x="3435" y="2094"/>
                  </a:lnTo>
                  <a:lnTo>
                    <a:pt x="3735" y="2174"/>
                  </a:lnTo>
                  <a:lnTo>
                    <a:pt x="3900" y="2139"/>
                  </a:lnTo>
                  <a:lnTo>
                    <a:pt x="3882" y="1377"/>
                  </a:lnTo>
                  <a:lnTo>
                    <a:pt x="3846" y="1123"/>
                  </a:lnTo>
                  <a:lnTo>
                    <a:pt x="3878" y="991"/>
                  </a:lnTo>
                  <a:lnTo>
                    <a:pt x="3765" y="957"/>
                  </a:lnTo>
                  <a:lnTo>
                    <a:pt x="3671" y="814"/>
                  </a:lnTo>
                  <a:lnTo>
                    <a:pt x="3391" y="704"/>
                  </a:lnTo>
                  <a:lnTo>
                    <a:pt x="2490" y="679"/>
                  </a:lnTo>
                  <a:lnTo>
                    <a:pt x="2328" y="589"/>
                  </a:lnTo>
                  <a:lnTo>
                    <a:pt x="2278" y="439"/>
                  </a:lnTo>
                  <a:lnTo>
                    <a:pt x="1988" y="349"/>
                  </a:lnTo>
                  <a:lnTo>
                    <a:pt x="1899" y="409"/>
                  </a:lnTo>
                  <a:lnTo>
                    <a:pt x="1757" y="349"/>
                  </a:lnTo>
                  <a:lnTo>
                    <a:pt x="1795" y="200"/>
                  </a:lnTo>
                  <a:lnTo>
                    <a:pt x="1767" y="65"/>
                  </a:lnTo>
                  <a:lnTo>
                    <a:pt x="1546" y="0"/>
                  </a:lnTo>
                  <a:lnTo>
                    <a:pt x="1536" y="389"/>
                  </a:lnTo>
                  <a:lnTo>
                    <a:pt x="1609" y="664"/>
                  </a:lnTo>
                  <a:lnTo>
                    <a:pt x="1491" y="962"/>
                  </a:lnTo>
                  <a:lnTo>
                    <a:pt x="1176" y="1262"/>
                  </a:lnTo>
                  <a:lnTo>
                    <a:pt x="1003" y="1377"/>
                  </a:lnTo>
                  <a:lnTo>
                    <a:pt x="792" y="1556"/>
                  </a:lnTo>
                  <a:lnTo>
                    <a:pt x="797" y="1781"/>
                  </a:lnTo>
                  <a:lnTo>
                    <a:pt x="660" y="1856"/>
                  </a:lnTo>
                  <a:lnTo>
                    <a:pt x="482" y="1876"/>
                  </a:lnTo>
                  <a:lnTo>
                    <a:pt x="340" y="2009"/>
                  </a:lnTo>
                  <a:lnTo>
                    <a:pt x="335" y="2154"/>
                  </a:lnTo>
                  <a:lnTo>
                    <a:pt x="231" y="2304"/>
                  </a:lnTo>
                  <a:lnTo>
                    <a:pt x="0" y="2279"/>
                  </a:lnTo>
                  <a:close/>
                </a:path>
              </a:pathLst>
            </a:custGeom>
            <a:solidFill>
              <a:srgbClr val="C3B996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" name="Freeform 142">
              <a:extLst>
                <a:ext uri="{FF2B5EF4-FFF2-40B4-BE49-F238E27FC236}">
                  <a16:creationId xmlns:a16="http://schemas.microsoft.com/office/drawing/2014/main" id="{AFF63458-5979-B545-BF9F-4D2D0E8ADF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0289" y="3632349"/>
              <a:ext cx="396875" cy="742950"/>
            </a:xfrm>
            <a:custGeom>
              <a:avLst/>
              <a:gdLst/>
              <a:ahLst/>
              <a:cxnLst>
                <a:cxn ang="0">
                  <a:pos x="404" y="0"/>
                </a:cxn>
                <a:cxn ang="0">
                  <a:pos x="221" y="195"/>
                </a:cxn>
                <a:cxn ang="0">
                  <a:pos x="122" y="369"/>
                </a:cxn>
                <a:cxn ang="0">
                  <a:pos x="119" y="774"/>
                </a:cxn>
                <a:cxn ang="0">
                  <a:pos x="167" y="1331"/>
                </a:cxn>
                <a:cxn ang="0">
                  <a:pos x="119" y="2000"/>
                </a:cxn>
                <a:cxn ang="0">
                  <a:pos x="5" y="2274"/>
                </a:cxn>
                <a:cxn ang="0">
                  <a:pos x="0" y="2723"/>
                </a:cxn>
                <a:cxn ang="0">
                  <a:pos x="20" y="3067"/>
                </a:cxn>
                <a:cxn ang="0">
                  <a:pos x="251" y="3090"/>
                </a:cxn>
                <a:cxn ang="0">
                  <a:pos x="355" y="2941"/>
                </a:cxn>
                <a:cxn ang="0">
                  <a:pos x="360" y="2798"/>
                </a:cxn>
                <a:cxn ang="0">
                  <a:pos x="500" y="2666"/>
                </a:cxn>
                <a:cxn ang="0">
                  <a:pos x="682" y="2643"/>
                </a:cxn>
                <a:cxn ang="0">
                  <a:pos x="815" y="2568"/>
                </a:cxn>
                <a:cxn ang="0">
                  <a:pos x="813" y="2343"/>
                </a:cxn>
                <a:cxn ang="0">
                  <a:pos x="1032" y="2158"/>
                </a:cxn>
                <a:cxn ang="0">
                  <a:pos x="1192" y="2051"/>
                </a:cxn>
                <a:cxn ang="0">
                  <a:pos x="1510" y="1751"/>
                </a:cxn>
                <a:cxn ang="0">
                  <a:pos x="1629" y="1451"/>
                </a:cxn>
                <a:cxn ang="0">
                  <a:pos x="1557" y="1171"/>
                </a:cxn>
                <a:cxn ang="0">
                  <a:pos x="1564" y="789"/>
                </a:cxn>
                <a:cxn ang="0">
                  <a:pos x="1214" y="681"/>
                </a:cxn>
                <a:cxn ang="0">
                  <a:pos x="1159" y="576"/>
                </a:cxn>
                <a:cxn ang="0">
                  <a:pos x="842" y="579"/>
                </a:cxn>
                <a:cxn ang="0">
                  <a:pos x="682" y="324"/>
                </a:cxn>
                <a:cxn ang="0">
                  <a:pos x="404" y="0"/>
                </a:cxn>
              </a:cxnLst>
              <a:rect l="0" t="0" r="r" b="b"/>
              <a:pathLst>
                <a:path w="1629" h="3090">
                  <a:moveTo>
                    <a:pt x="404" y="0"/>
                  </a:moveTo>
                  <a:lnTo>
                    <a:pt x="221" y="195"/>
                  </a:lnTo>
                  <a:lnTo>
                    <a:pt x="122" y="369"/>
                  </a:lnTo>
                  <a:lnTo>
                    <a:pt x="119" y="774"/>
                  </a:lnTo>
                  <a:lnTo>
                    <a:pt x="167" y="1331"/>
                  </a:lnTo>
                  <a:lnTo>
                    <a:pt x="119" y="2000"/>
                  </a:lnTo>
                  <a:lnTo>
                    <a:pt x="5" y="2274"/>
                  </a:lnTo>
                  <a:lnTo>
                    <a:pt x="0" y="2723"/>
                  </a:lnTo>
                  <a:lnTo>
                    <a:pt x="20" y="3067"/>
                  </a:lnTo>
                  <a:lnTo>
                    <a:pt x="251" y="3090"/>
                  </a:lnTo>
                  <a:lnTo>
                    <a:pt x="355" y="2941"/>
                  </a:lnTo>
                  <a:lnTo>
                    <a:pt x="360" y="2798"/>
                  </a:lnTo>
                  <a:lnTo>
                    <a:pt x="500" y="2666"/>
                  </a:lnTo>
                  <a:lnTo>
                    <a:pt x="682" y="2643"/>
                  </a:lnTo>
                  <a:lnTo>
                    <a:pt x="815" y="2568"/>
                  </a:lnTo>
                  <a:lnTo>
                    <a:pt x="813" y="2343"/>
                  </a:lnTo>
                  <a:lnTo>
                    <a:pt x="1032" y="2158"/>
                  </a:lnTo>
                  <a:lnTo>
                    <a:pt x="1192" y="2051"/>
                  </a:lnTo>
                  <a:lnTo>
                    <a:pt x="1510" y="1751"/>
                  </a:lnTo>
                  <a:lnTo>
                    <a:pt x="1629" y="1451"/>
                  </a:lnTo>
                  <a:lnTo>
                    <a:pt x="1557" y="1171"/>
                  </a:lnTo>
                  <a:lnTo>
                    <a:pt x="1564" y="789"/>
                  </a:lnTo>
                  <a:lnTo>
                    <a:pt x="1214" y="681"/>
                  </a:lnTo>
                  <a:lnTo>
                    <a:pt x="1159" y="576"/>
                  </a:lnTo>
                  <a:lnTo>
                    <a:pt x="842" y="579"/>
                  </a:lnTo>
                  <a:lnTo>
                    <a:pt x="682" y="324"/>
                  </a:lnTo>
                  <a:lnTo>
                    <a:pt x="404" y="0"/>
                  </a:lnTo>
                  <a:close/>
                </a:path>
              </a:pathLst>
            </a:custGeom>
            <a:solidFill>
              <a:srgbClr val="C3B996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" name="Freeform 143">
              <a:extLst>
                <a:ext uri="{FF2B5EF4-FFF2-40B4-BE49-F238E27FC236}">
                  <a16:creationId xmlns:a16="http://schemas.microsoft.com/office/drawing/2014/main" id="{5598B6A5-0950-D443-8479-BB8F0A7533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1726" y="2998936"/>
              <a:ext cx="493713" cy="822325"/>
            </a:xfrm>
            <a:custGeom>
              <a:avLst/>
              <a:gdLst/>
              <a:ahLst/>
              <a:cxnLst>
                <a:cxn ang="0">
                  <a:pos x="17" y="278"/>
                </a:cxn>
                <a:cxn ang="0">
                  <a:pos x="183" y="644"/>
                </a:cxn>
                <a:cxn ang="0">
                  <a:pos x="280" y="1042"/>
                </a:cxn>
                <a:cxn ang="0">
                  <a:pos x="285" y="1296"/>
                </a:cxn>
                <a:cxn ang="0">
                  <a:pos x="241" y="1506"/>
                </a:cxn>
                <a:cxn ang="0">
                  <a:pos x="163" y="1795"/>
                </a:cxn>
                <a:cxn ang="0">
                  <a:pos x="118" y="2030"/>
                </a:cxn>
                <a:cxn ang="0">
                  <a:pos x="0" y="2110"/>
                </a:cxn>
                <a:cxn ang="0">
                  <a:pos x="168" y="2344"/>
                </a:cxn>
                <a:cxn ang="0">
                  <a:pos x="109" y="2634"/>
                </a:cxn>
                <a:cxn ang="0">
                  <a:pos x="389" y="2957"/>
                </a:cxn>
                <a:cxn ang="0">
                  <a:pos x="546" y="3211"/>
                </a:cxn>
                <a:cxn ang="0">
                  <a:pos x="865" y="3209"/>
                </a:cxn>
                <a:cxn ang="0">
                  <a:pos x="920" y="3316"/>
                </a:cxn>
                <a:cxn ang="0">
                  <a:pos x="1270" y="3421"/>
                </a:cxn>
                <a:cxn ang="0">
                  <a:pos x="1215" y="2479"/>
                </a:cxn>
                <a:cxn ang="0">
                  <a:pos x="1999" y="2457"/>
                </a:cxn>
                <a:cxn ang="0">
                  <a:pos x="2028" y="1915"/>
                </a:cxn>
                <a:cxn ang="0">
                  <a:pos x="1895" y="1556"/>
                </a:cxn>
                <a:cxn ang="0">
                  <a:pos x="1875" y="1182"/>
                </a:cxn>
                <a:cxn ang="0">
                  <a:pos x="1703" y="927"/>
                </a:cxn>
                <a:cxn ang="0">
                  <a:pos x="1535" y="165"/>
                </a:cxn>
                <a:cxn ang="0">
                  <a:pos x="1364" y="150"/>
                </a:cxn>
                <a:cxn ang="0">
                  <a:pos x="1157" y="40"/>
                </a:cxn>
                <a:cxn ang="0">
                  <a:pos x="935" y="180"/>
                </a:cxn>
                <a:cxn ang="0">
                  <a:pos x="803" y="150"/>
                </a:cxn>
                <a:cxn ang="0">
                  <a:pos x="739" y="75"/>
                </a:cxn>
                <a:cxn ang="0">
                  <a:pos x="581" y="0"/>
                </a:cxn>
                <a:cxn ang="0">
                  <a:pos x="429" y="60"/>
                </a:cxn>
                <a:cxn ang="0">
                  <a:pos x="271" y="145"/>
                </a:cxn>
                <a:cxn ang="0">
                  <a:pos x="211" y="264"/>
                </a:cxn>
                <a:cxn ang="0">
                  <a:pos x="17" y="278"/>
                </a:cxn>
              </a:cxnLst>
              <a:rect l="0" t="0" r="r" b="b"/>
              <a:pathLst>
                <a:path w="2028" h="3421">
                  <a:moveTo>
                    <a:pt x="17" y="278"/>
                  </a:moveTo>
                  <a:lnTo>
                    <a:pt x="183" y="644"/>
                  </a:lnTo>
                  <a:lnTo>
                    <a:pt x="280" y="1042"/>
                  </a:lnTo>
                  <a:lnTo>
                    <a:pt x="285" y="1296"/>
                  </a:lnTo>
                  <a:lnTo>
                    <a:pt x="241" y="1506"/>
                  </a:lnTo>
                  <a:lnTo>
                    <a:pt x="163" y="1795"/>
                  </a:lnTo>
                  <a:lnTo>
                    <a:pt x="118" y="2030"/>
                  </a:lnTo>
                  <a:lnTo>
                    <a:pt x="0" y="2110"/>
                  </a:lnTo>
                  <a:lnTo>
                    <a:pt x="168" y="2344"/>
                  </a:lnTo>
                  <a:lnTo>
                    <a:pt x="109" y="2634"/>
                  </a:lnTo>
                  <a:lnTo>
                    <a:pt x="389" y="2957"/>
                  </a:lnTo>
                  <a:lnTo>
                    <a:pt x="546" y="3211"/>
                  </a:lnTo>
                  <a:lnTo>
                    <a:pt x="865" y="3209"/>
                  </a:lnTo>
                  <a:lnTo>
                    <a:pt x="920" y="3316"/>
                  </a:lnTo>
                  <a:lnTo>
                    <a:pt x="1270" y="3421"/>
                  </a:lnTo>
                  <a:lnTo>
                    <a:pt x="1215" y="2479"/>
                  </a:lnTo>
                  <a:lnTo>
                    <a:pt x="1999" y="2457"/>
                  </a:lnTo>
                  <a:lnTo>
                    <a:pt x="2028" y="1915"/>
                  </a:lnTo>
                  <a:lnTo>
                    <a:pt x="1895" y="1556"/>
                  </a:lnTo>
                  <a:lnTo>
                    <a:pt x="1875" y="1182"/>
                  </a:lnTo>
                  <a:lnTo>
                    <a:pt x="1703" y="927"/>
                  </a:lnTo>
                  <a:lnTo>
                    <a:pt x="1535" y="165"/>
                  </a:lnTo>
                  <a:lnTo>
                    <a:pt x="1364" y="150"/>
                  </a:lnTo>
                  <a:lnTo>
                    <a:pt x="1157" y="40"/>
                  </a:lnTo>
                  <a:lnTo>
                    <a:pt x="935" y="180"/>
                  </a:lnTo>
                  <a:lnTo>
                    <a:pt x="803" y="150"/>
                  </a:lnTo>
                  <a:lnTo>
                    <a:pt x="739" y="75"/>
                  </a:lnTo>
                  <a:lnTo>
                    <a:pt x="581" y="0"/>
                  </a:lnTo>
                  <a:lnTo>
                    <a:pt x="429" y="60"/>
                  </a:lnTo>
                  <a:lnTo>
                    <a:pt x="271" y="145"/>
                  </a:lnTo>
                  <a:lnTo>
                    <a:pt x="211" y="264"/>
                  </a:lnTo>
                  <a:lnTo>
                    <a:pt x="17" y="278"/>
                  </a:lnTo>
                  <a:close/>
                </a:path>
              </a:pathLst>
            </a:custGeom>
            <a:solidFill>
              <a:srgbClr val="0070C0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3" name="Freeform 144">
              <a:extLst>
                <a:ext uri="{FF2B5EF4-FFF2-40B4-BE49-F238E27FC236}">
                  <a16:creationId xmlns:a16="http://schemas.microsoft.com/office/drawing/2014/main" id="{23EEE604-6967-9B4D-9EBC-F05796AB2C3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8589" y="3422799"/>
              <a:ext cx="581025" cy="636588"/>
            </a:xfrm>
            <a:custGeom>
              <a:avLst/>
              <a:gdLst/>
              <a:ahLst/>
              <a:cxnLst>
                <a:cxn ang="0">
                  <a:pos x="787" y="697"/>
                </a:cxn>
                <a:cxn ang="0">
                  <a:pos x="1534" y="679"/>
                </a:cxn>
                <a:cxn ang="0">
                  <a:pos x="1516" y="0"/>
                </a:cxn>
                <a:cxn ang="0">
                  <a:pos x="2357" y="15"/>
                </a:cxn>
                <a:cxn ang="0">
                  <a:pos x="2387" y="2654"/>
                </a:cxn>
                <a:cxn ang="0">
                  <a:pos x="2273" y="2619"/>
                </a:cxn>
                <a:cxn ang="0">
                  <a:pos x="2181" y="2474"/>
                </a:cxn>
                <a:cxn ang="0">
                  <a:pos x="1900" y="2365"/>
                </a:cxn>
                <a:cxn ang="0">
                  <a:pos x="1004" y="2340"/>
                </a:cxn>
                <a:cxn ang="0">
                  <a:pos x="837" y="2250"/>
                </a:cxn>
                <a:cxn ang="0">
                  <a:pos x="789" y="2097"/>
                </a:cxn>
                <a:cxn ang="0">
                  <a:pos x="503" y="2010"/>
                </a:cxn>
                <a:cxn ang="0">
                  <a:pos x="410" y="2070"/>
                </a:cxn>
                <a:cxn ang="0">
                  <a:pos x="267" y="2007"/>
                </a:cxn>
                <a:cxn ang="0">
                  <a:pos x="307" y="1865"/>
                </a:cxn>
                <a:cxn ang="0">
                  <a:pos x="277" y="1726"/>
                </a:cxn>
                <a:cxn ang="0">
                  <a:pos x="55" y="1661"/>
                </a:cxn>
                <a:cxn ang="0">
                  <a:pos x="0" y="719"/>
                </a:cxn>
                <a:cxn ang="0">
                  <a:pos x="787" y="697"/>
                </a:cxn>
              </a:cxnLst>
              <a:rect l="0" t="0" r="r" b="b"/>
              <a:pathLst>
                <a:path w="2387" h="2654">
                  <a:moveTo>
                    <a:pt x="787" y="697"/>
                  </a:moveTo>
                  <a:lnTo>
                    <a:pt x="1534" y="679"/>
                  </a:lnTo>
                  <a:lnTo>
                    <a:pt x="1516" y="0"/>
                  </a:lnTo>
                  <a:lnTo>
                    <a:pt x="2357" y="15"/>
                  </a:lnTo>
                  <a:lnTo>
                    <a:pt x="2387" y="2654"/>
                  </a:lnTo>
                  <a:lnTo>
                    <a:pt x="2273" y="2619"/>
                  </a:lnTo>
                  <a:lnTo>
                    <a:pt x="2181" y="2474"/>
                  </a:lnTo>
                  <a:lnTo>
                    <a:pt x="1900" y="2365"/>
                  </a:lnTo>
                  <a:lnTo>
                    <a:pt x="1004" y="2340"/>
                  </a:lnTo>
                  <a:lnTo>
                    <a:pt x="837" y="2250"/>
                  </a:lnTo>
                  <a:lnTo>
                    <a:pt x="789" y="2097"/>
                  </a:lnTo>
                  <a:lnTo>
                    <a:pt x="503" y="2010"/>
                  </a:lnTo>
                  <a:lnTo>
                    <a:pt x="410" y="2070"/>
                  </a:lnTo>
                  <a:lnTo>
                    <a:pt x="267" y="2007"/>
                  </a:lnTo>
                  <a:lnTo>
                    <a:pt x="307" y="1865"/>
                  </a:lnTo>
                  <a:lnTo>
                    <a:pt x="277" y="1726"/>
                  </a:lnTo>
                  <a:lnTo>
                    <a:pt x="55" y="1661"/>
                  </a:lnTo>
                  <a:lnTo>
                    <a:pt x="0" y="719"/>
                  </a:lnTo>
                  <a:lnTo>
                    <a:pt x="787" y="697"/>
                  </a:lnTo>
                  <a:close/>
                </a:path>
              </a:pathLst>
            </a:custGeom>
            <a:solidFill>
              <a:srgbClr val="C3B996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" name="Freeform 145">
              <a:extLst>
                <a:ext uri="{FF2B5EF4-FFF2-40B4-BE49-F238E27FC236}">
                  <a16:creationId xmlns:a16="http://schemas.microsoft.com/office/drawing/2014/main" id="{0723867A-E147-3843-9414-DF43427A158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2089" y="2970361"/>
              <a:ext cx="320675" cy="6191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116"/>
                </a:cxn>
                <a:cxn ang="0">
                  <a:pos x="47" y="223"/>
                </a:cxn>
                <a:cxn ang="0">
                  <a:pos x="180" y="838"/>
                </a:cxn>
                <a:cxn ang="0">
                  <a:pos x="320" y="1044"/>
                </a:cxn>
                <a:cxn ang="0">
                  <a:pos x="335" y="1341"/>
                </a:cxn>
                <a:cxn ang="0">
                  <a:pos x="440" y="1632"/>
                </a:cxn>
                <a:cxn ang="0">
                  <a:pos x="420" y="2060"/>
                </a:cxn>
                <a:cxn ang="0">
                  <a:pos x="1020" y="2047"/>
                </a:cxn>
                <a:cxn ang="0">
                  <a:pos x="1004" y="1508"/>
                </a:cxn>
                <a:cxn ang="0">
                  <a:pos x="980" y="670"/>
                </a:cxn>
                <a:cxn ang="0">
                  <a:pos x="1055" y="295"/>
                </a:cxn>
                <a:cxn ang="0">
                  <a:pos x="906" y="114"/>
                </a:cxn>
                <a:cxn ang="0">
                  <a:pos x="714" y="22"/>
                </a:cxn>
                <a:cxn ang="0">
                  <a:pos x="240" y="0"/>
                </a:cxn>
                <a:cxn ang="0">
                  <a:pos x="0" y="0"/>
                </a:cxn>
              </a:cxnLst>
              <a:rect l="0" t="0" r="r" b="b"/>
              <a:pathLst>
                <a:path w="1055" h="2060">
                  <a:moveTo>
                    <a:pt x="0" y="0"/>
                  </a:moveTo>
                  <a:lnTo>
                    <a:pt x="12" y="116"/>
                  </a:lnTo>
                  <a:lnTo>
                    <a:pt x="47" y="223"/>
                  </a:lnTo>
                  <a:lnTo>
                    <a:pt x="180" y="838"/>
                  </a:lnTo>
                  <a:lnTo>
                    <a:pt x="320" y="1044"/>
                  </a:lnTo>
                  <a:lnTo>
                    <a:pt x="335" y="1341"/>
                  </a:lnTo>
                  <a:lnTo>
                    <a:pt x="440" y="1632"/>
                  </a:lnTo>
                  <a:lnTo>
                    <a:pt x="420" y="2060"/>
                  </a:lnTo>
                  <a:lnTo>
                    <a:pt x="1020" y="2047"/>
                  </a:lnTo>
                  <a:lnTo>
                    <a:pt x="1004" y="1508"/>
                  </a:lnTo>
                  <a:lnTo>
                    <a:pt x="980" y="670"/>
                  </a:lnTo>
                  <a:lnTo>
                    <a:pt x="1055" y="295"/>
                  </a:lnTo>
                  <a:lnTo>
                    <a:pt x="906" y="114"/>
                  </a:lnTo>
                  <a:lnTo>
                    <a:pt x="714" y="22"/>
                  </a:lnTo>
                  <a:lnTo>
                    <a:pt x="2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B996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5" name="Freeform 146">
              <a:extLst>
                <a:ext uri="{FF2B5EF4-FFF2-40B4-BE49-F238E27FC236}">
                  <a16:creationId xmlns:a16="http://schemas.microsoft.com/office/drawing/2014/main" id="{7C8AF51F-5A14-A54F-89D6-2EFB4757B38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0089" y="3184674"/>
              <a:ext cx="796925" cy="1150938"/>
            </a:xfrm>
            <a:custGeom>
              <a:avLst/>
              <a:gdLst/>
              <a:ahLst/>
              <a:cxnLst>
                <a:cxn ang="0">
                  <a:pos x="4" y="1003"/>
                </a:cxn>
                <a:cxn ang="0">
                  <a:pos x="4" y="634"/>
                </a:cxn>
                <a:cxn ang="0">
                  <a:pos x="275" y="619"/>
                </a:cxn>
                <a:cxn ang="0">
                  <a:pos x="850" y="604"/>
                </a:cxn>
                <a:cxn ang="0">
                  <a:pos x="1223" y="136"/>
                </a:cxn>
                <a:cxn ang="0">
                  <a:pos x="1438" y="179"/>
                </a:cxn>
                <a:cxn ang="0">
                  <a:pos x="1520" y="16"/>
                </a:cxn>
                <a:cxn ang="0">
                  <a:pos x="1634" y="0"/>
                </a:cxn>
                <a:cxn ang="0">
                  <a:pos x="1737" y="170"/>
                </a:cxn>
                <a:cxn ang="0">
                  <a:pos x="2505" y="509"/>
                </a:cxn>
                <a:cxn ang="0">
                  <a:pos x="2514" y="619"/>
                </a:cxn>
                <a:cxn ang="0">
                  <a:pos x="2574" y="808"/>
                </a:cxn>
                <a:cxn ang="0">
                  <a:pos x="2663" y="918"/>
                </a:cxn>
                <a:cxn ang="0">
                  <a:pos x="2800" y="993"/>
                </a:cxn>
                <a:cxn ang="0">
                  <a:pos x="2889" y="1138"/>
                </a:cxn>
                <a:cxn ang="0">
                  <a:pos x="3080" y="1362"/>
                </a:cxn>
                <a:cxn ang="0">
                  <a:pos x="2963" y="1517"/>
                </a:cxn>
                <a:cxn ang="0">
                  <a:pos x="2933" y="1726"/>
                </a:cxn>
                <a:cxn ang="0">
                  <a:pos x="3120" y="1951"/>
                </a:cxn>
                <a:cxn ang="0">
                  <a:pos x="3228" y="1921"/>
                </a:cxn>
                <a:cxn ang="0">
                  <a:pos x="3268" y="2280"/>
                </a:cxn>
                <a:cxn ang="0">
                  <a:pos x="3052" y="2625"/>
                </a:cxn>
                <a:cxn ang="0">
                  <a:pos x="2825" y="2804"/>
                </a:cxn>
                <a:cxn ang="0">
                  <a:pos x="2677" y="3127"/>
                </a:cxn>
                <a:cxn ang="0">
                  <a:pos x="1810" y="3458"/>
                </a:cxn>
                <a:cxn ang="0">
                  <a:pos x="1407" y="3493"/>
                </a:cxn>
                <a:cxn ang="0">
                  <a:pos x="850" y="3533"/>
                </a:cxn>
                <a:cxn ang="0">
                  <a:pos x="600" y="3831"/>
                </a:cxn>
                <a:cxn ang="0">
                  <a:pos x="497" y="4016"/>
                </a:cxn>
                <a:cxn ang="0">
                  <a:pos x="467" y="4310"/>
                </a:cxn>
                <a:cxn ang="0">
                  <a:pos x="550" y="4569"/>
                </a:cxn>
                <a:cxn ang="0">
                  <a:pos x="359" y="4704"/>
                </a:cxn>
                <a:cxn ang="0">
                  <a:pos x="55" y="4788"/>
                </a:cxn>
                <a:cxn ang="0">
                  <a:pos x="39" y="4016"/>
                </a:cxn>
                <a:cxn ang="0">
                  <a:pos x="0" y="3771"/>
                </a:cxn>
                <a:cxn ang="0">
                  <a:pos x="35" y="3638"/>
                </a:cxn>
                <a:cxn ang="0">
                  <a:pos x="4" y="1003"/>
                </a:cxn>
              </a:cxnLst>
              <a:rect l="0" t="0" r="r" b="b"/>
              <a:pathLst>
                <a:path w="3268" h="4788">
                  <a:moveTo>
                    <a:pt x="4" y="1003"/>
                  </a:moveTo>
                  <a:lnTo>
                    <a:pt x="4" y="634"/>
                  </a:lnTo>
                  <a:lnTo>
                    <a:pt x="275" y="619"/>
                  </a:lnTo>
                  <a:lnTo>
                    <a:pt x="850" y="604"/>
                  </a:lnTo>
                  <a:lnTo>
                    <a:pt x="1223" y="136"/>
                  </a:lnTo>
                  <a:lnTo>
                    <a:pt x="1438" y="179"/>
                  </a:lnTo>
                  <a:lnTo>
                    <a:pt x="1520" y="16"/>
                  </a:lnTo>
                  <a:lnTo>
                    <a:pt x="1634" y="0"/>
                  </a:lnTo>
                  <a:lnTo>
                    <a:pt x="1737" y="170"/>
                  </a:lnTo>
                  <a:lnTo>
                    <a:pt x="2505" y="509"/>
                  </a:lnTo>
                  <a:lnTo>
                    <a:pt x="2514" y="619"/>
                  </a:lnTo>
                  <a:lnTo>
                    <a:pt x="2574" y="808"/>
                  </a:lnTo>
                  <a:lnTo>
                    <a:pt x="2663" y="918"/>
                  </a:lnTo>
                  <a:lnTo>
                    <a:pt x="2800" y="993"/>
                  </a:lnTo>
                  <a:lnTo>
                    <a:pt x="2889" y="1138"/>
                  </a:lnTo>
                  <a:lnTo>
                    <a:pt x="3080" y="1362"/>
                  </a:lnTo>
                  <a:lnTo>
                    <a:pt x="2963" y="1517"/>
                  </a:lnTo>
                  <a:lnTo>
                    <a:pt x="2933" y="1726"/>
                  </a:lnTo>
                  <a:lnTo>
                    <a:pt x="3120" y="1951"/>
                  </a:lnTo>
                  <a:lnTo>
                    <a:pt x="3228" y="1921"/>
                  </a:lnTo>
                  <a:lnTo>
                    <a:pt x="3268" y="2280"/>
                  </a:lnTo>
                  <a:lnTo>
                    <a:pt x="3052" y="2625"/>
                  </a:lnTo>
                  <a:lnTo>
                    <a:pt x="2825" y="2804"/>
                  </a:lnTo>
                  <a:lnTo>
                    <a:pt x="2677" y="3127"/>
                  </a:lnTo>
                  <a:lnTo>
                    <a:pt x="1810" y="3458"/>
                  </a:lnTo>
                  <a:lnTo>
                    <a:pt x="1407" y="3493"/>
                  </a:lnTo>
                  <a:lnTo>
                    <a:pt x="850" y="3533"/>
                  </a:lnTo>
                  <a:lnTo>
                    <a:pt x="600" y="3831"/>
                  </a:lnTo>
                  <a:lnTo>
                    <a:pt x="497" y="4016"/>
                  </a:lnTo>
                  <a:lnTo>
                    <a:pt x="467" y="4310"/>
                  </a:lnTo>
                  <a:lnTo>
                    <a:pt x="550" y="4569"/>
                  </a:lnTo>
                  <a:lnTo>
                    <a:pt x="359" y="4704"/>
                  </a:lnTo>
                  <a:lnTo>
                    <a:pt x="55" y="4788"/>
                  </a:lnTo>
                  <a:lnTo>
                    <a:pt x="39" y="4016"/>
                  </a:lnTo>
                  <a:lnTo>
                    <a:pt x="0" y="3771"/>
                  </a:lnTo>
                  <a:lnTo>
                    <a:pt x="35" y="3638"/>
                  </a:lnTo>
                  <a:lnTo>
                    <a:pt x="4" y="1003"/>
                  </a:lnTo>
                  <a:close/>
                </a:path>
              </a:pathLst>
            </a:custGeom>
            <a:solidFill>
              <a:srgbClr val="F5B90F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6" name="Freeform 147">
              <a:extLst>
                <a:ext uri="{FF2B5EF4-FFF2-40B4-BE49-F238E27FC236}">
                  <a16:creationId xmlns:a16="http://schemas.microsoft.com/office/drawing/2014/main" id="{F42B9205-B7BA-9742-9F05-D9AD1ABAD2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2589" y="2600474"/>
              <a:ext cx="522288" cy="825500"/>
            </a:xfrm>
            <a:custGeom>
              <a:avLst/>
              <a:gdLst/>
              <a:ahLst/>
              <a:cxnLst>
                <a:cxn ang="0">
                  <a:pos x="84" y="1254"/>
                </a:cxn>
                <a:cxn ang="0">
                  <a:pos x="59" y="898"/>
                </a:cxn>
                <a:cxn ang="0">
                  <a:pos x="0" y="714"/>
                </a:cxn>
                <a:cxn ang="0">
                  <a:pos x="87" y="610"/>
                </a:cxn>
                <a:cxn ang="0">
                  <a:pos x="204" y="354"/>
                </a:cxn>
                <a:cxn ang="0">
                  <a:pos x="300" y="278"/>
                </a:cxn>
                <a:cxn ang="0">
                  <a:pos x="398" y="100"/>
                </a:cxn>
                <a:cxn ang="0">
                  <a:pos x="532" y="24"/>
                </a:cxn>
                <a:cxn ang="0">
                  <a:pos x="677" y="0"/>
                </a:cxn>
                <a:cxn ang="0">
                  <a:pos x="840" y="116"/>
                </a:cxn>
                <a:cxn ang="0">
                  <a:pos x="1018" y="94"/>
                </a:cxn>
                <a:cxn ang="0">
                  <a:pos x="1162" y="180"/>
                </a:cxn>
                <a:cxn ang="0">
                  <a:pos x="1618" y="192"/>
                </a:cxn>
                <a:cxn ang="0">
                  <a:pos x="1588" y="420"/>
                </a:cxn>
                <a:cxn ang="0">
                  <a:pos x="1622" y="551"/>
                </a:cxn>
                <a:cxn ang="0">
                  <a:pos x="1692" y="682"/>
                </a:cxn>
                <a:cxn ang="0">
                  <a:pos x="1552" y="918"/>
                </a:cxn>
                <a:cxn ang="0">
                  <a:pos x="1500" y="1168"/>
                </a:cxn>
                <a:cxn ang="0">
                  <a:pos x="1646" y="1480"/>
                </a:cxn>
                <a:cxn ang="0">
                  <a:pos x="1717" y="1700"/>
                </a:cxn>
                <a:cxn ang="0">
                  <a:pos x="1276" y="2442"/>
                </a:cxn>
                <a:cxn ang="0">
                  <a:pos x="1050" y="2454"/>
                </a:cxn>
                <a:cxn ang="0">
                  <a:pos x="1051" y="2749"/>
                </a:cxn>
                <a:cxn ang="0">
                  <a:pos x="378" y="2736"/>
                </a:cxn>
                <a:cxn ang="0">
                  <a:pos x="354" y="1908"/>
                </a:cxn>
                <a:cxn ang="0">
                  <a:pos x="430" y="1528"/>
                </a:cxn>
                <a:cxn ang="0">
                  <a:pos x="284" y="1349"/>
                </a:cxn>
                <a:cxn ang="0">
                  <a:pos x="84" y="1254"/>
                </a:cxn>
              </a:cxnLst>
              <a:rect l="0" t="0" r="r" b="b"/>
              <a:pathLst>
                <a:path w="1717" h="2749">
                  <a:moveTo>
                    <a:pt x="84" y="1254"/>
                  </a:moveTo>
                  <a:lnTo>
                    <a:pt x="59" y="898"/>
                  </a:lnTo>
                  <a:lnTo>
                    <a:pt x="0" y="714"/>
                  </a:lnTo>
                  <a:lnTo>
                    <a:pt x="87" y="610"/>
                  </a:lnTo>
                  <a:lnTo>
                    <a:pt x="204" y="354"/>
                  </a:lnTo>
                  <a:lnTo>
                    <a:pt x="300" y="278"/>
                  </a:lnTo>
                  <a:lnTo>
                    <a:pt x="398" y="100"/>
                  </a:lnTo>
                  <a:lnTo>
                    <a:pt x="532" y="24"/>
                  </a:lnTo>
                  <a:lnTo>
                    <a:pt x="677" y="0"/>
                  </a:lnTo>
                  <a:lnTo>
                    <a:pt x="840" y="116"/>
                  </a:lnTo>
                  <a:lnTo>
                    <a:pt x="1018" y="94"/>
                  </a:lnTo>
                  <a:lnTo>
                    <a:pt x="1162" y="180"/>
                  </a:lnTo>
                  <a:lnTo>
                    <a:pt x="1618" y="192"/>
                  </a:lnTo>
                  <a:lnTo>
                    <a:pt x="1588" y="420"/>
                  </a:lnTo>
                  <a:lnTo>
                    <a:pt x="1622" y="551"/>
                  </a:lnTo>
                  <a:lnTo>
                    <a:pt x="1692" y="682"/>
                  </a:lnTo>
                  <a:lnTo>
                    <a:pt x="1552" y="918"/>
                  </a:lnTo>
                  <a:lnTo>
                    <a:pt x="1500" y="1168"/>
                  </a:lnTo>
                  <a:lnTo>
                    <a:pt x="1646" y="1480"/>
                  </a:lnTo>
                  <a:lnTo>
                    <a:pt x="1717" y="1700"/>
                  </a:lnTo>
                  <a:lnTo>
                    <a:pt x="1276" y="2442"/>
                  </a:lnTo>
                  <a:lnTo>
                    <a:pt x="1050" y="2454"/>
                  </a:lnTo>
                  <a:lnTo>
                    <a:pt x="1051" y="2749"/>
                  </a:lnTo>
                  <a:lnTo>
                    <a:pt x="378" y="2736"/>
                  </a:lnTo>
                  <a:lnTo>
                    <a:pt x="354" y="1908"/>
                  </a:lnTo>
                  <a:lnTo>
                    <a:pt x="430" y="1528"/>
                  </a:lnTo>
                  <a:lnTo>
                    <a:pt x="284" y="1349"/>
                  </a:lnTo>
                  <a:lnTo>
                    <a:pt x="84" y="1254"/>
                  </a:lnTo>
                  <a:close/>
                </a:path>
              </a:pathLst>
            </a:custGeom>
            <a:solidFill>
              <a:srgbClr val="C3B996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7" name="Freeform 148">
              <a:extLst>
                <a:ext uri="{FF2B5EF4-FFF2-40B4-BE49-F238E27FC236}">
                  <a16:creationId xmlns:a16="http://schemas.microsoft.com/office/drawing/2014/main" id="{4E3DA9A6-08BE-FA45-8C7B-868A99C6E87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9939" y="2379811"/>
              <a:ext cx="527050" cy="954088"/>
            </a:xfrm>
            <a:custGeom>
              <a:avLst/>
              <a:gdLst/>
              <a:ahLst/>
              <a:cxnLst>
                <a:cxn ang="0">
                  <a:pos x="528" y="0"/>
                </a:cxn>
                <a:cxn ang="0">
                  <a:pos x="441" y="220"/>
                </a:cxn>
                <a:cxn ang="0">
                  <a:pos x="425" y="484"/>
                </a:cxn>
                <a:cxn ang="0">
                  <a:pos x="331" y="771"/>
                </a:cxn>
                <a:cxn ang="0">
                  <a:pos x="342" y="935"/>
                </a:cxn>
                <a:cxn ang="0">
                  <a:pos x="311" y="1162"/>
                </a:cxn>
                <a:cxn ang="0">
                  <a:pos x="354" y="1306"/>
                </a:cxn>
                <a:cxn ang="0">
                  <a:pos x="417" y="1417"/>
                </a:cxn>
                <a:cxn ang="0">
                  <a:pos x="276" y="1653"/>
                </a:cxn>
                <a:cxn ang="0">
                  <a:pos x="224" y="1908"/>
                </a:cxn>
                <a:cxn ang="0">
                  <a:pos x="370" y="2215"/>
                </a:cxn>
                <a:cxn ang="0">
                  <a:pos x="441" y="2435"/>
                </a:cxn>
                <a:cxn ang="0">
                  <a:pos x="0" y="3178"/>
                </a:cxn>
                <a:cxn ang="0">
                  <a:pos x="454" y="3164"/>
                </a:cxn>
                <a:cxn ang="0">
                  <a:pos x="748" y="2792"/>
                </a:cxn>
                <a:cxn ang="0">
                  <a:pos x="921" y="2826"/>
                </a:cxn>
                <a:cxn ang="0">
                  <a:pos x="992" y="2694"/>
                </a:cxn>
                <a:cxn ang="0">
                  <a:pos x="1078" y="2682"/>
                </a:cxn>
                <a:cxn ang="0">
                  <a:pos x="980" y="2586"/>
                </a:cxn>
                <a:cxn ang="0">
                  <a:pos x="901" y="2491"/>
                </a:cxn>
                <a:cxn ang="0">
                  <a:pos x="874" y="2227"/>
                </a:cxn>
                <a:cxn ang="0">
                  <a:pos x="866" y="2012"/>
                </a:cxn>
                <a:cxn ang="0">
                  <a:pos x="968" y="1928"/>
                </a:cxn>
                <a:cxn ang="0">
                  <a:pos x="1019" y="1808"/>
                </a:cxn>
                <a:cxn ang="0">
                  <a:pos x="1134" y="1681"/>
                </a:cxn>
                <a:cxn ang="0">
                  <a:pos x="1275" y="1513"/>
                </a:cxn>
                <a:cxn ang="0">
                  <a:pos x="1362" y="1346"/>
                </a:cxn>
                <a:cxn ang="0">
                  <a:pos x="1362" y="1190"/>
                </a:cxn>
                <a:cxn ang="0">
                  <a:pos x="1393" y="1078"/>
                </a:cxn>
                <a:cxn ang="0">
                  <a:pos x="1370" y="887"/>
                </a:cxn>
                <a:cxn ang="0">
                  <a:pos x="1559" y="603"/>
                </a:cxn>
                <a:cxn ang="0">
                  <a:pos x="1693" y="384"/>
                </a:cxn>
                <a:cxn ang="0">
                  <a:pos x="1645" y="300"/>
                </a:cxn>
                <a:cxn ang="0">
                  <a:pos x="1653" y="185"/>
                </a:cxn>
                <a:cxn ang="0">
                  <a:pos x="1728" y="149"/>
                </a:cxn>
                <a:cxn ang="0">
                  <a:pos x="1704" y="77"/>
                </a:cxn>
                <a:cxn ang="0">
                  <a:pos x="1287" y="37"/>
                </a:cxn>
                <a:cxn ang="0">
                  <a:pos x="791" y="37"/>
                </a:cxn>
                <a:cxn ang="0">
                  <a:pos x="528" y="0"/>
                </a:cxn>
              </a:cxnLst>
              <a:rect l="0" t="0" r="r" b="b"/>
              <a:pathLst>
                <a:path w="1728" h="3178">
                  <a:moveTo>
                    <a:pt x="528" y="0"/>
                  </a:moveTo>
                  <a:lnTo>
                    <a:pt x="441" y="220"/>
                  </a:lnTo>
                  <a:lnTo>
                    <a:pt x="425" y="484"/>
                  </a:lnTo>
                  <a:lnTo>
                    <a:pt x="331" y="771"/>
                  </a:lnTo>
                  <a:lnTo>
                    <a:pt x="342" y="935"/>
                  </a:lnTo>
                  <a:lnTo>
                    <a:pt x="311" y="1162"/>
                  </a:lnTo>
                  <a:lnTo>
                    <a:pt x="354" y="1306"/>
                  </a:lnTo>
                  <a:lnTo>
                    <a:pt x="417" y="1417"/>
                  </a:lnTo>
                  <a:lnTo>
                    <a:pt x="276" y="1653"/>
                  </a:lnTo>
                  <a:lnTo>
                    <a:pt x="224" y="1908"/>
                  </a:lnTo>
                  <a:lnTo>
                    <a:pt x="370" y="2215"/>
                  </a:lnTo>
                  <a:lnTo>
                    <a:pt x="441" y="2435"/>
                  </a:lnTo>
                  <a:lnTo>
                    <a:pt x="0" y="3178"/>
                  </a:lnTo>
                  <a:lnTo>
                    <a:pt x="454" y="3164"/>
                  </a:lnTo>
                  <a:lnTo>
                    <a:pt x="748" y="2792"/>
                  </a:lnTo>
                  <a:lnTo>
                    <a:pt x="921" y="2826"/>
                  </a:lnTo>
                  <a:lnTo>
                    <a:pt x="992" y="2694"/>
                  </a:lnTo>
                  <a:lnTo>
                    <a:pt x="1078" y="2682"/>
                  </a:lnTo>
                  <a:lnTo>
                    <a:pt x="980" y="2586"/>
                  </a:lnTo>
                  <a:lnTo>
                    <a:pt x="901" y="2491"/>
                  </a:lnTo>
                  <a:lnTo>
                    <a:pt x="874" y="2227"/>
                  </a:lnTo>
                  <a:lnTo>
                    <a:pt x="866" y="2012"/>
                  </a:lnTo>
                  <a:lnTo>
                    <a:pt x="968" y="1928"/>
                  </a:lnTo>
                  <a:lnTo>
                    <a:pt x="1019" y="1808"/>
                  </a:lnTo>
                  <a:lnTo>
                    <a:pt x="1134" y="1681"/>
                  </a:lnTo>
                  <a:lnTo>
                    <a:pt x="1275" y="1513"/>
                  </a:lnTo>
                  <a:lnTo>
                    <a:pt x="1362" y="1346"/>
                  </a:lnTo>
                  <a:lnTo>
                    <a:pt x="1362" y="1190"/>
                  </a:lnTo>
                  <a:lnTo>
                    <a:pt x="1393" y="1078"/>
                  </a:lnTo>
                  <a:lnTo>
                    <a:pt x="1370" y="887"/>
                  </a:lnTo>
                  <a:lnTo>
                    <a:pt x="1559" y="603"/>
                  </a:lnTo>
                  <a:lnTo>
                    <a:pt x="1693" y="384"/>
                  </a:lnTo>
                  <a:lnTo>
                    <a:pt x="1645" y="300"/>
                  </a:lnTo>
                  <a:lnTo>
                    <a:pt x="1653" y="185"/>
                  </a:lnTo>
                  <a:lnTo>
                    <a:pt x="1728" y="149"/>
                  </a:lnTo>
                  <a:lnTo>
                    <a:pt x="1704" y="77"/>
                  </a:lnTo>
                  <a:lnTo>
                    <a:pt x="1287" y="37"/>
                  </a:lnTo>
                  <a:lnTo>
                    <a:pt x="791" y="37"/>
                  </a:lnTo>
                  <a:lnTo>
                    <a:pt x="528" y="0"/>
                  </a:lnTo>
                  <a:close/>
                </a:path>
              </a:pathLst>
            </a:custGeom>
            <a:solidFill>
              <a:srgbClr val="C3B996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8" name="Freeform 149">
              <a:extLst>
                <a:ext uri="{FF2B5EF4-FFF2-40B4-BE49-F238E27FC236}">
                  <a16:creationId xmlns:a16="http://schemas.microsoft.com/office/drawing/2014/main" id="{BEDBDFFE-F068-8C42-8F5C-7BF7450FAA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8789" y="2024211"/>
              <a:ext cx="471488" cy="633413"/>
            </a:xfrm>
            <a:custGeom>
              <a:avLst/>
              <a:gdLst/>
              <a:ahLst/>
              <a:cxnLst>
                <a:cxn ang="0">
                  <a:pos x="547" y="0"/>
                </a:cxn>
                <a:cxn ang="0">
                  <a:pos x="473" y="170"/>
                </a:cxn>
                <a:cxn ang="0">
                  <a:pos x="414" y="454"/>
                </a:cxn>
                <a:cxn ang="0">
                  <a:pos x="354" y="694"/>
                </a:cxn>
                <a:cxn ang="0">
                  <a:pos x="221" y="993"/>
                </a:cxn>
                <a:cxn ang="0">
                  <a:pos x="59" y="1183"/>
                </a:cxn>
                <a:cxn ang="0">
                  <a:pos x="128" y="1466"/>
                </a:cxn>
                <a:cxn ang="0">
                  <a:pos x="25" y="1496"/>
                </a:cxn>
                <a:cxn ang="0">
                  <a:pos x="0" y="1766"/>
                </a:cxn>
                <a:cxn ang="0">
                  <a:pos x="39" y="2055"/>
                </a:cxn>
                <a:cxn ang="0">
                  <a:pos x="133" y="2295"/>
                </a:cxn>
                <a:cxn ang="0">
                  <a:pos x="178" y="2527"/>
                </a:cxn>
                <a:cxn ang="0">
                  <a:pos x="354" y="2429"/>
                </a:cxn>
                <a:cxn ang="0">
                  <a:pos x="532" y="2399"/>
                </a:cxn>
                <a:cxn ang="0">
                  <a:pos x="734" y="2544"/>
                </a:cxn>
                <a:cxn ang="0">
                  <a:pos x="961" y="2519"/>
                </a:cxn>
                <a:cxn ang="0">
                  <a:pos x="1132" y="2624"/>
                </a:cxn>
                <a:cxn ang="0">
                  <a:pos x="1709" y="2639"/>
                </a:cxn>
                <a:cxn ang="0">
                  <a:pos x="1694" y="2440"/>
                </a:cxn>
                <a:cxn ang="0">
                  <a:pos x="1814" y="2078"/>
                </a:cxn>
                <a:cxn ang="0">
                  <a:pos x="1831" y="1756"/>
                </a:cxn>
                <a:cxn ang="0">
                  <a:pos x="1939" y="1478"/>
                </a:cxn>
                <a:cxn ang="0">
                  <a:pos x="1900" y="1293"/>
                </a:cxn>
                <a:cxn ang="0">
                  <a:pos x="1920" y="529"/>
                </a:cxn>
                <a:cxn ang="0">
                  <a:pos x="1915" y="60"/>
                </a:cxn>
                <a:cxn ang="0">
                  <a:pos x="1015" y="60"/>
                </a:cxn>
                <a:cxn ang="0">
                  <a:pos x="694" y="60"/>
                </a:cxn>
                <a:cxn ang="0">
                  <a:pos x="547" y="0"/>
                </a:cxn>
              </a:cxnLst>
              <a:rect l="0" t="0" r="r" b="b"/>
              <a:pathLst>
                <a:path w="1939" h="2639">
                  <a:moveTo>
                    <a:pt x="547" y="0"/>
                  </a:moveTo>
                  <a:lnTo>
                    <a:pt x="473" y="170"/>
                  </a:lnTo>
                  <a:lnTo>
                    <a:pt x="414" y="454"/>
                  </a:lnTo>
                  <a:lnTo>
                    <a:pt x="354" y="694"/>
                  </a:lnTo>
                  <a:lnTo>
                    <a:pt x="221" y="993"/>
                  </a:lnTo>
                  <a:lnTo>
                    <a:pt x="59" y="1183"/>
                  </a:lnTo>
                  <a:lnTo>
                    <a:pt x="128" y="1466"/>
                  </a:lnTo>
                  <a:lnTo>
                    <a:pt x="25" y="1496"/>
                  </a:lnTo>
                  <a:lnTo>
                    <a:pt x="0" y="1766"/>
                  </a:lnTo>
                  <a:lnTo>
                    <a:pt x="39" y="2055"/>
                  </a:lnTo>
                  <a:lnTo>
                    <a:pt x="133" y="2295"/>
                  </a:lnTo>
                  <a:lnTo>
                    <a:pt x="178" y="2527"/>
                  </a:lnTo>
                  <a:lnTo>
                    <a:pt x="354" y="2429"/>
                  </a:lnTo>
                  <a:lnTo>
                    <a:pt x="532" y="2399"/>
                  </a:lnTo>
                  <a:lnTo>
                    <a:pt x="734" y="2544"/>
                  </a:lnTo>
                  <a:lnTo>
                    <a:pt x="961" y="2519"/>
                  </a:lnTo>
                  <a:lnTo>
                    <a:pt x="1132" y="2624"/>
                  </a:lnTo>
                  <a:lnTo>
                    <a:pt x="1709" y="2639"/>
                  </a:lnTo>
                  <a:lnTo>
                    <a:pt x="1694" y="2440"/>
                  </a:lnTo>
                  <a:lnTo>
                    <a:pt x="1814" y="2078"/>
                  </a:lnTo>
                  <a:lnTo>
                    <a:pt x="1831" y="1756"/>
                  </a:lnTo>
                  <a:lnTo>
                    <a:pt x="1939" y="1478"/>
                  </a:lnTo>
                  <a:lnTo>
                    <a:pt x="1900" y="1293"/>
                  </a:lnTo>
                  <a:lnTo>
                    <a:pt x="1920" y="529"/>
                  </a:lnTo>
                  <a:lnTo>
                    <a:pt x="1915" y="60"/>
                  </a:lnTo>
                  <a:lnTo>
                    <a:pt x="1015" y="60"/>
                  </a:lnTo>
                  <a:lnTo>
                    <a:pt x="694" y="60"/>
                  </a:lnTo>
                  <a:lnTo>
                    <a:pt x="547" y="0"/>
                  </a:lnTo>
                  <a:close/>
                </a:path>
              </a:pathLst>
            </a:custGeom>
            <a:solidFill>
              <a:srgbClr val="C3B996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9" name="Freeform 150">
              <a:extLst>
                <a:ext uri="{FF2B5EF4-FFF2-40B4-BE49-F238E27FC236}">
                  <a16:creationId xmlns:a16="http://schemas.microsoft.com/office/drawing/2014/main" id="{88CF3866-9754-3149-B34C-1281C010857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5689" y="2476649"/>
              <a:ext cx="479425" cy="590550"/>
            </a:xfrm>
            <a:custGeom>
              <a:avLst/>
              <a:gdLst/>
              <a:ahLst/>
              <a:cxnLst>
                <a:cxn ang="0">
                  <a:pos x="380" y="0"/>
                </a:cxn>
                <a:cxn ang="0">
                  <a:pos x="305" y="170"/>
                </a:cxn>
                <a:cxn ang="0">
                  <a:pos x="296" y="438"/>
                </a:cxn>
                <a:cxn ang="0">
                  <a:pos x="185" y="680"/>
                </a:cxn>
                <a:cxn ang="0">
                  <a:pos x="337" y="993"/>
                </a:cxn>
                <a:cxn ang="0">
                  <a:pos x="337" y="1196"/>
                </a:cxn>
                <a:cxn ang="0">
                  <a:pos x="195" y="1311"/>
                </a:cxn>
                <a:cxn ang="0">
                  <a:pos x="125" y="1523"/>
                </a:cxn>
                <a:cxn ang="0">
                  <a:pos x="0" y="2042"/>
                </a:cxn>
                <a:cxn ang="0">
                  <a:pos x="217" y="2244"/>
                </a:cxn>
                <a:cxn ang="0">
                  <a:pos x="147" y="2318"/>
                </a:cxn>
                <a:cxn ang="0">
                  <a:pos x="207" y="2454"/>
                </a:cxn>
                <a:cxn ang="0">
                  <a:pos x="400" y="2439"/>
                </a:cxn>
                <a:cxn ang="0">
                  <a:pos x="455" y="2321"/>
                </a:cxn>
                <a:cxn ang="0">
                  <a:pos x="608" y="2239"/>
                </a:cxn>
                <a:cxn ang="0">
                  <a:pos x="767" y="2176"/>
                </a:cxn>
                <a:cxn ang="0">
                  <a:pos x="926" y="2249"/>
                </a:cxn>
                <a:cxn ang="0">
                  <a:pos x="992" y="2324"/>
                </a:cxn>
                <a:cxn ang="0">
                  <a:pos x="1122" y="2354"/>
                </a:cxn>
                <a:cxn ang="0">
                  <a:pos x="1344" y="2213"/>
                </a:cxn>
                <a:cxn ang="0">
                  <a:pos x="1552" y="2324"/>
                </a:cxn>
                <a:cxn ang="0">
                  <a:pos x="1724" y="2339"/>
                </a:cxn>
                <a:cxn ang="0">
                  <a:pos x="1677" y="2189"/>
                </a:cxn>
                <a:cxn ang="0">
                  <a:pos x="1667" y="2056"/>
                </a:cxn>
                <a:cxn ang="0">
                  <a:pos x="1965" y="2053"/>
                </a:cxn>
                <a:cxn ang="0">
                  <a:pos x="1800" y="1861"/>
                </a:cxn>
                <a:cxn ang="0">
                  <a:pos x="1812" y="1576"/>
                </a:cxn>
                <a:cxn ang="0">
                  <a:pos x="1748" y="1281"/>
                </a:cxn>
                <a:cxn ang="0">
                  <a:pos x="1517" y="1092"/>
                </a:cxn>
                <a:cxn ang="0">
                  <a:pos x="1266" y="867"/>
                </a:cxn>
                <a:cxn ang="0">
                  <a:pos x="999" y="733"/>
                </a:cxn>
                <a:cxn ang="0">
                  <a:pos x="877" y="783"/>
                </a:cxn>
                <a:cxn ang="0">
                  <a:pos x="752" y="765"/>
                </a:cxn>
                <a:cxn ang="0">
                  <a:pos x="753" y="358"/>
                </a:cxn>
                <a:cxn ang="0">
                  <a:pos x="557" y="74"/>
                </a:cxn>
                <a:cxn ang="0">
                  <a:pos x="380" y="0"/>
                </a:cxn>
              </a:cxnLst>
              <a:rect l="0" t="0" r="r" b="b"/>
              <a:pathLst>
                <a:path w="1965" h="2454">
                  <a:moveTo>
                    <a:pt x="380" y="0"/>
                  </a:moveTo>
                  <a:lnTo>
                    <a:pt x="305" y="170"/>
                  </a:lnTo>
                  <a:lnTo>
                    <a:pt x="296" y="438"/>
                  </a:lnTo>
                  <a:lnTo>
                    <a:pt x="185" y="680"/>
                  </a:lnTo>
                  <a:lnTo>
                    <a:pt x="337" y="993"/>
                  </a:lnTo>
                  <a:lnTo>
                    <a:pt x="337" y="1196"/>
                  </a:lnTo>
                  <a:lnTo>
                    <a:pt x="195" y="1311"/>
                  </a:lnTo>
                  <a:lnTo>
                    <a:pt x="125" y="1523"/>
                  </a:lnTo>
                  <a:lnTo>
                    <a:pt x="0" y="2042"/>
                  </a:lnTo>
                  <a:lnTo>
                    <a:pt x="217" y="2244"/>
                  </a:lnTo>
                  <a:lnTo>
                    <a:pt x="147" y="2318"/>
                  </a:lnTo>
                  <a:lnTo>
                    <a:pt x="207" y="2454"/>
                  </a:lnTo>
                  <a:lnTo>
                    <a:pt x="400" y="2439"/>
                  </a:lnTo>
                  <a:lnTo>
                    <a:pt x="455" y="2321"/>
                  </a:lnTo>
                  <a:lnTo>
                    <a:pt x="608" y="2239"/>
                  </a:lnTo>
                  <a:lnTo>
                    <a:pt x="767" y="2176"/>
                  </a:lnTo>
                  <a:lnTo>
                    <a:pt x="926" y="2249"/>
                  </a:lnTo>
                  <a:lnTo>
                    <a:pt x="992" y="2324"/>
                  </a:lnTo>
                  <a:lnTo>
                    <a:pt x="1122" y="2354"/>
                  </a:lnTo>
                  <a:lnTo>
                    <a:pt x="1344" y="2213"/>
                  </a:lnTo>
                  <a:lnTo>
                    <a:pt x="1552" y="2324"/>
                  </a:lnTo>
                  <a:lnTo>
                    <a:pt x="1724" y="2339"/>
                  </a:lnTo>
                  <a:lnTo>
                    <a:pt x="1677" y="2189"/>
                  </a:lnTo>
                  <a:lnTo>
                    <a:pt x="1667" y="2056"/>
                  </a:lnTo>
                  <a:lnTo>
                    <a:pt x="1965" y="2053"/>
                  </a:lnTo>
                  <a:lnTo>
                    <a:pt x="1800" y="1861"/>
                  </a:lnTo>
                  <a:lnTo>
                    <a:pt x="1812" y="1576"/>
                  </a:lnTo>
                  <a:lnTo>
                    <a:pt x="1748" y="1281"/>
                  </a:lnTo>
                  <a:lnTo>
                    <a:pt x="1517" y="1092"/>
                  </a:lnTo>
                  <a:lnTo>
                    <a:pt x="1266" y="867"/>
                  </a:lnTo>
                  <a:lnTo>
                    <a:pt x="999" y="733"/>
                  </a:lnTo>
                  <a:lnTo>
                    <a:pt x="877" y="783"/>
                  </a:lnTo>
                  <a:lnTo>
                    <a:pt x="752" y="765"/>
                  </a:lnTo>
                  <a:lnTo>
                    <a:pt x="753" y="358"/>
                  </a:lnTo>
                  <a:lnTo>
                    <a:pt x="557" y="74"/>
                  </a:lnTo>
                  <a:lnTo>
                    <a:pt x="380" y="0"/>
                  </a:lnTo>
                  <a:close/>
                </a:path>
              </a:pathLst>
            </a:custGeom>
            <a:solidFill>
              <a:srgbClr val="C3B996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0" name="Freeform 151">
              <a:extLst>
                <a:ext uri="{FF2B5EF4-FFF2-40B4-BE49-F238E27FC236}">
                  <a16:creationId xmlns:a16="http://schemas.microsoft.com/office/drawing/2014/main" id="{E2B0F6BC-3F1F-4340-9E9E-AC058FBA35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9351" y="2378224"/>
              <a:ext cx="563563" cy="598488"/>
            </a:xfrm>
            <a:custGeom>
              <a:avLst/>
              <a:gdLst/>
              <a:ahLst/>
              <a:cxnLst>
                <a:cxn ang="0">
                  <a:pos x="2320" y="1368"/>
                </a:cxn>
                <a:cxn ang="0">
                  <a:pos x="2097" y="840"/>
                </a:cxn>
                <a:cxn ang="0">
                  <a:pos x="1713" y="467"/>
                </a:cxn>
                <a:cxn ang="0">
                  <a:pos x="1609" y="307"/>
                </a:cxn>
                <a:cxn ang="0">
                  <a:pos x="1452" y="248"/>
                </a:cxn>
                <a:cxn ang="0">
                  <a:pos x="1201" y="317"/>
                </a:cxn>
                <a:cxn ang="0">
                  <a:pos x="1003" y="306"/>
                </a:cxn>
                <a:cxn ang="0">
                  <a:pos x="269" y="0"/>
                </a:cxn>
                <a:cxn ang="0">
                  <a:pos x="134" y="85"/>
                </a:cxn>
                <a:cxn ang="0">
                  <a:pos x="119" y="243"/>
                </a:cxn>
                <a:cxn ang="0">
                  <a:pos x="0" y="407"/>
                </a:cxn>
                <a:cxn ang="0">
                  <a:pos x="176" y="481"/>
                </a:cxn>
                <a:cxn ang="0">
                  <a:pos x="374" y="766"/>
                </a:cxn>
                <a:cxn ang="0">
                  <a:pos x="374" y="1174"/>
                </a:cxn>
                <a:cxn ang="0">
                  <a:pos x="502" y="1189"/>
                </a:cxn>
                <a:cxn ang="0">
                  <a:pos x="620" y="1142"/>
                </a:cxn>
                <a:cxn ang="0">
                  <a:pos x="886" y="1275"/>
                </a:cxn>
                <a:cxn ang="0">
                  <a:pos x="1147" y="1507"/>
                </a:cxn>
                <a:cxn ang="0">
                  <a:pos x="1367" y="1689"/>
                </a:cxn>
                <a:cxn ang="0">
                  <a:pos x="1432" y="1984"/>
                </a:cxn>
                <a:cxn ang="0">
                  <a:pos x="1422" y="2269"/>
                </a:cxn>
                <a:cxn ang="0">
                  <a:pos x="1588" y="2461"/>
                </a:cxn>
                <a:cxn ang="0">
                  <a:pos x="2171" y="2487"/>
                </a:cxn>
                <a:cxn ang="0">
                  <a:pos x="2142" y="2042"/>
                </a:cxn>
                <a:cxn ang="0">
                  <a:pos x="2067" y="1813"/>
                </a:cxn>
                <a:cxn ang="0">
                  <a:pos x="2184" y="1672"/>
                </a:cxn>
                <a:cxn ang="0">
                  <a:pos x="2320" y="1368"/>
                </a:cxn>
              </a:cxnLst>
              <a:rect l="0" t="0" r="r" b="b"/>
              <a:pathLst>
                <a:path w="2320" h="2487">
                  <a:moveTo>
                    <a:pt x="2320" y="1368"/>
                  </a:moveTo>
                  <a:lnTo>
                    <a:pt x="2097" y="840"/>
                  </a:lnTo>
                  <a:lnTo>
                    <a:pt x="1713" y="467"/>
                  </a:lnTo>
                  <a:lnTo>
                    <a:pt x="1609" y="307"/>
                  </a:lnTo>
                  <a:lnTo>
                    <a:pt x="1452" y="248"/>
                  </a:lnTo>
                  <a:lnTo>
                    <a:pt x="1201" y="317"/>
                  </a:lnTo>
                  <a:lnTo>
                    <a:pt x="1003" y="306"/>
                  </a:lnTo>
                  <a:lnTo>
                    <a:pt x="269" y="0"/>
                  </a:lnTo>
                  <a:lnTo>
                    <a:pt x="134" y="85"/>
                  </a:lnTo>
                  <a:lnTo>
                    <a:pt x="119" y="243"/>
                  </a:lnTo>
                  <a:lnTo>
                    <a:pt x="0" y="407"/>
                  </a:lnTo>
                  <a:lnTo>
                    <a:pt x="176" y="481"/>
                  </a:lnTo>
                  <a:lnTo>
                    <a:pt x="374" y="766"/>
                  </a:lnTo>
                  <a:lnTo>
                    <a:pt x="374" y="1174"/>
                  </a:lnTo>
                  <a:lnTo>
                    <a:pt x="502" y="1189"/>
                  </a:lnTo>
                  <a:lnTo>
                    <a:pt x="620" y="1142"/>
                  </a:lnTo>
                  <a:lnTo>
                    <a:pt x="886" y="1275"/>
                  </a:lnTo>
                  <a:lnTo>
                    <a:pt x="1147" y="1507"/>
                  </a:lnTo>
                  <a:lnTo>
                    <a:pt x="1367" y="1689"/>
                  </a:lnTo>
                  <a:lnTo>
                    <a:pt x="1432" y="1984"/>
                  </a:lnTo>
                  <a:lnTo>
                    <a:pt x="1422" y="2269"/>
                  </a:lnTo>
                  <a:lnTo>
                    <a:pt x="1588" y="2461"/>
                  </a:lnTo>
                  <a:lnTo>
                    <a:pt x="2171" y="2487"/>
                  </a:lnTo>
                  <a:lnTo>
                    <a:pt x="2142" y="2042"/>
                  </a:lnTo>
                  <a:lnTo>
                    <a:pt x="2067" y="1813"/>
                  </a:lnTo>
                  <a:lnTo>
                    <a:pt x="2184" y="1672"/>
                  </a:lnTo>
                  <a:lnTo>
                    <a:pt x="2320" y="1368"/>
                  </a:lnTo>
                  <a:close/>
                </a:path>
              </a:pathLst>
            </a:custGeom>
            <a:solidFill>
              <a:srgbClr val="C3B996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" name="Freeform 152">
              <a:extLst>
                <a:ext uri="{FF2B5EF4-FFF2-40B4-BE49-F238E27FC236}">
                  <a16:creationId xmlns:a16="http://schemas.microsoft.com/office/drawing/2014/main" id="{7431FEC1-1DE9-FB41-8E05-B5BEBB205F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4439" y="1992461"/>
              <a:ext cx="557213" cy="714375"/>
            </a:xfrm>
            <a:custGeom>
              <a:avLst/>
              <a:gdLst/>
              <a:ahLst/>
              <a:cxnLst>
                <a:cxn ang="0">
                  <a:pos x="291" y="0"/>
                </a:cxn>
                <a:cxn ang="0">
                  <a:pos x="181" y="120"/>
                </a:cxn>
                <a:cxn ang="0">
                  <a:pos x="203" y="369"/>
                </a:cxn>
                <a:cxn ang="0">
                  <a:pos x="294" y="625"/>
                </a:cxn>
                <a:cxn ang="0">
                  <a:pos x="201" y="802"/>
                </a:cxn>
                <a:cxn ang="0">
                  <a:pos x="326" y="1182"/>
                </a:cxn>
                <a:cxn ang="0">
                  <a:pos x="128" y="1243"/>
                </a:cxn>
                <a:cxn ang="0">
                  <a:pos x="1" y="1496"/>
                </a:cxn>
                <a:cxn ang="0">
                  <a:pos x="0" y="1608"/>
                </a:cxn>
                <a:cxn ang="0">
                  <a:pos x="735" y="1916"/>
                </a:cxn>
                <a:cxn ang="0">
                  <a:pos x="940" y="1923"/>
                </a:cxn>
                <a:cxn ang="0">
                  <a:pos x="1177" y="1855"/>
                </a:cxn>
                <a:cxn ang="0">
                  <a:pos x="1338" y="1914"/>
                </a:cxn>
                <a:cxn ang="0">
                  <a:pos x="1440" y="2073"/>
                </a:cxn>
                <a:cxn ang="0">
                  <a:pos x="1824" y="2445"/>
                </a:cxn>
                <a:cxn ang="0">
                  <a:pos x="2047" y="2973"/>
                </a:cxn>
                <a:cxn ang="0">
                  <a:pos x="2173" y="2878"/>
                </a:cxn>
                <a:cxn ang="0">
                  <a:pos x="2290" y="2656"/>
                </a:cxn>
                <a:cxn ang="0">
                  <a:pos x="2245" y="2424"/>
                </a:cxn>
                <a:cxn ang="0">
                  <a:pos x="2149" y="2176"/>
                </a:cxn>
                <a:cxn ang="0">
                  <a:pos x="2113" y="1896"/>
                </a:cxn>
                <a:cxn ang="0">
                  <a:pos x="2134" y="1627"/>
                </a:cxn>
                <a:cxn ang="0">
                  <a:pos x="2049" y="1536"/>
                </a:cxn>
                <a:cxn ang="0">
                  <a:pos x="1906" y="1656"/>
                </a:cxn>
                <a:cxn ang="0">
                  <a:pos x="1788" y="1542"/>
                </a:cxn>
                <a:cxn ang="0">
                  <a:pos x="1724" y="1311"/>
                </a:cxn>
                <a:cxn ang="0">
                  <a:pos x="1680" y="1162"/>
                </a:cxn>
                <a:cxn ang="0">
                  <a:pos x="1759" y="957"/>
                </a:cxn>
                <a:cxn ang="0">
                  <a:pos x="1620" y="817"/>
                </a:cxn>
                <a:cxn ang="0">
                  <a:pos x="1665" y="644"/>
                </a:cxn>
                <a:cxn ang="0">
                  <a:pos x="1577" y="554"/>
                </a:cxn>
                <a:cxn ang="0">
                  <a:pos x="1384" y="584"/>
                </a:cxn>
                <a:cxn ang="0">
                  <a:pos x="1227" y="444"/>
                </a:cxn>
                <a:cxn ang="0">
                  <a:pos x="1183" y="324"/>
                </a:cxn>
                <a:cxn ang="0">
                  <a:pos x="1384" y="130"/>
                </a:cxn>
                <a:cxn ang="0">
                  <a:pos x="1315" y="10"/>
                </a:cxn>
                <a:cxn ang="0">
                  <a:pos x="843" y="40"/>
                </a:cxn>
                <a:cxn ang="0">
                  <a:pos x="291" y="0"/>
                </a:cxn>
              </a:cxnLst>
              <a:rect l="0" t="0" r="r" b="b"/>
              <a:pathLst>
                <a:path w="2290" h="2973">
                  <a:moveTo>
                    <a:pt x="291" y="0"/>
                  </a:moveTo>
                  <a:lnTo>
                    <a:pt x="181" y="120"/>
                  </a:lnTo>
                  <a:lnTo>
                    <a:pt x="203" y="369"/>
                  </a:lnTo>
                  <a:lnTo>
                    <a:pt x="294" y="625"/>
                  </a:lnTo>
                  <a:lnTo>
                    <a:pt x="201" y="802"/>
                  </a:lnTo>
                  <a:lnTo>
                    <a:pt x="326" y="1182"/>
                  </a:lnTo>
                  <a:lnTo>
                    <a:pt x="128" y="1243"/>
                  </a:lnTo>
                  <a:lnTo>
                    <a:pt x="1" y="1496"/>
                  </a:lnTo>
                  <a:lnTo>
                    <a:pt x="0" y="1608"/>
                  </a:lnTo>
                  <a:lnTo>
                    <a:pt x="735" y="1916"/>
                  </a:lnTo>
                  <a:lnTo>
                    <a:pt x="940" y="1923"/>
                  </a:lnTo>
                  <a:lnTo>
                    <a:pt x="1177" y="1855"/>
                  </a:lnTo>
                  <a:lnTo>
                    <a:pt x="1338" y="1914"/>
                  </a:lnTo>
                  <a:lnTo>
                    <a:pt x="1440" y="2073"/>
                  </a:lnTo>
                  <a:lnTo>
                    <a:pt x="1824" y="2445"/>
                  </a:lnTo>
                  <a:lnTo>
                    <a:pt x="2047" y="2973"/>
                  </a:lnTo>
                  <a:lnTo>
                    <a:pt x="2173" y="2878"/>
                  </a:lnTo>
                  <a:lnTo>
                    <a:pt x="2290" y="2656"/>
                  </a:lnTo>
                  <a:lnTo>
                    <a:pt x="2245" y="2424"/>
                  </a:lnTo>
                  <a:lnTo>
                    <a:pt x="2149" y="2176"/>
                  </a:lnTo>
                  <a:lnTo>
                    <a:pt x="2113" y="1896"/>
                  </a:lnTo>
                  <a:lnTo>
                    <a:pt x="2134" y="1627"/>
                  </a:lnTo>
                  <a:lnTo>
                    <a:pt x="2049" y="1536"/>
                  </a:lnTo>
                  <a:lnTo>
                    <a:pt x="1906" y="1656"/>
                  </a:lnTo>
                  <a:lnTo>
                    <a:pt x="1788" y="1542"/>
                  </a:lnTo>
                  <a:lnTo>
                    <a:pt x="1724" y="1311"/>
                  </a:lnTo>
                  <a:lnTo>
                    <a:pt x="1680" y="1162"/>
                  </a:lnTo>
                  <a:lnTo>
                    <a:pt x="1759" y="957"/>
                  </a:lnTo>
                  <a:lnTo>
                    <a:pt x="1620" y="817"/>
                  </a:lnTo>
                  <a:lnTo>
                    <a:pt x="1665" y="644"/>
                  </a:lnTo>
                  <a:lnTo>
                    <a:pt x="1577" y="554"/>
                  </a:lnTo>
                  <a:lnTo>
                    <a:pt x="1384" y="584"/>
                  </a:lnTo>
                  <a:lnTo>
                    <a:pt x="1227" y="444"/>
                  </a:lnTo>
                  <a:lnTo>
                    <a:pt x="1183" y="324"/>
                  </a:lnTo>
                  <a:lnTo>
                    <a:pt x="1384" y="130"/>
                  </a:lnTo>
                  <a:lnTo>
                    <a:pt x="1315" y="10"/>
                  </a:lnTo>
                  <a:lnTo>
                    <a:pt x="843" y="40"/>
                  </a:lnTo>
                  <a:lnTo>
                    <a:pt x="291" y="0"/>
                  </a:lnTo>
                  <a:close/>
                </a:path>
              </a:pathLst>
            </a:custGeom>
            <a:solidFill>
              <a:srgbClr val="C3B996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2" name="Freeform 153">
              <a:extLst>
                <a:ext uri="{FF2B5EF4-FFF2-40B4-BE49-F238E27FC236}">
                  <a16:creationId xmlns:a16="http://schemas.microsoft.com/office/drawing/2014/main" id="{14751ACE-5FBC-8C4C-93E6-68A5757090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9726" y="2103586"/>
              <a:ext cx="220663" cy="287338"/>
            </a:xfrm>
            <a:custGeom>
              <a:avLst/>
              <a:gdLst/>
              <a:ahLst/>
              <a:cxnLst>
                <a:cxn ang="0">
                  <a:pos x="41" y="175"/>
                </a:cxn>
                <a:cxn ang="0">
                  <a:pos x="174" y="130"/>
                </a:cxn>
                <a:cxn ang="0">
                  <a:pos x="311" y="0"/>
                </a:cxn>
                <a:cxn ang="0">
                  <a:pos x="678" y="120"/>
                </a:cxn>
                <a:cxn ang="0">
                  <a:pos x="905" y="88"/>
                </a:cxn>
                <a:cxn ang="0">
                  <a:pos x="839" y="359"/>
                </a:cxn>
                <a:cxn ang="0">
                  <a:pos x="702" y="668"/>
                </a:cxn>
                <a:cxn ang="0">
                  <a:pos x="547" y="848"/>
                </a:cxn>
                <a:cxn ang="0">
                  <a:pos x="614" y="1133"/>
                </a:cxn>
                <a:cxn ang="0">
                  <a:pos x="512" y="1163"/>
                </a:cxn>
                <a:cxn ang="0">
                  <a:pos x="423" y="1072"/>
                </a:cxn>
                <a:cxn ang="0">
                  <a:pos x="281" y="1192"/>
                </a:cxn>
                <a:cxn ang="0">
                  <a:pos x="164" y="1077"/>
                </a:cxn>
                <a:cxn ang="0">
                  <a:pos x="57" y="700"/>
                </a:cxn>
                <a:cxn ang="0">
                  <a:pos x="137" y="495"/>
                </a:cxn>
                <a:cxn ang="0">
                  <a:pos x="0" y="355"/>
                </a:cxn>
                <a:cxn ang="0">
                  <a:pos x="41" y="175"/>
                </a:cxn>
              </a:cxnLst>
              <a:rect l="0" t="0" r="r" b="b"/>
              <a:pathLst>
                <a:path w="905" h="1192">
                  <a:moveTo>
                    <a:pt x="41" y="175"/>
                  </a:moveTo>
                  <a:lnTo>
                    <a:pt x="174" y="130"/>
                  </a:lnTo>
                  <a:lnTo>
                    <a:pt x="311" y="0"/>
                  </a:lnTo>
                  <a:lnTo>
                    <a:pt x="678" y="120"/>
                  </a:lnTo>
                  <a:lnTo>
                    <a:pt x="905" y="88"/>
                  </a:lnTo>
                  <a:lnTo>
                    <a:pt x="839" y="359"/>
                  </a:lnTo>
                  <a:lnTo>
                    <a:pt x="702" y="668"/>
                  </a:lnTo>
                  <a:lnTo>
                    <a:pt x="547" y="848"/>
                  </a:lnTo>
                  <a:lnTo>
                    <a:pt x="614" y="1133"/>
                  </a:lnTo>
                  <a:lnTo>
                    <a:pt x="512" y="1163"/>
                  </a:lnTo>
                  <a:lnTo>
                    <a:pt x="423" y="1072"/>
                  </a:lnTo>
                  <a:lnTo>
                    <a:pt x="281" y="1192"/>
                  </a:lnTo>
                  <a:lnTo>
                    <a:pt x="164" y="1077"/>
                  </a:lnTo>
                  <a:lnTo>
                    <a:pt x="57" y="700"/>
                  </a:lnTo>
                  <a:lnTo>
                    <a:pt x="137" y="495"/>
                  </a:lnTo>
                  <a:lnTo>
                    <a:pt x="0" y="355"/>
                  </a:lnTo>
                  <a:lnTo>
                    <a:pt x="41" y="175"/>
                  </a:lnTo>
                  <a:close/>
                </a:path>
              </a:pathLst>
            </a:custGeom>
            <a:solidFill>
              <a:srgbClr val="C3B996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3" name="Freeform 154">
              <a:extLst>
                <a:ext uri="{FF2B5EF4-FFF2-40B4-BE49-F238E27FC236}">
                  <a16:creationId xmlns:a16="http://schemas.microsoft.com/office/drawing/2014/main" id="{BA17688F-BC10-9D4A-9CB8-63C0A29103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0951" y="1492399"/>
              <a:ext cx="876300" cy="654050"/>
            </a:xfrm>
            <a:custGeom>
              <a:avLst/>
              <a:gdLst/>
              <a:ahLst/>
              <a:cxnLst>
                <a:cxn ang="0">
                  <a:pos x="720" y="1148"/>
                </a:cxn>
                <a:cxn ang="0">
                  <a:pos x="531" y="1271"/>
                </a:cxn>
                <a:cxn ang="0">
                  <a:pos x="399" y="1431"/>
                </a:cxn>
                <a:cxn ang="0">
                  <a:pos x="0" y="1720"/>
                </a:cxn>
                <a:cxn ang="0">
                  <a:pos x="25" y="1879"/>
                </a:cxn>
                <a:cxn ang="0">
                  <a:pos x="143" y="2080"/>
                </a:cxn>
                <a:cxn ang="0">
                  <a:pos x="689" y="2120"/>
                </a:cxn>
                <a:cxn ang="0">
                  <a:pos x="1164" y="2088"/>
                </a:cxn>
                <a:cxn ang="0">
                  <a:pos x="1235" y="2213"/>
                </a:cxn>
                <a:cxn ang="0">
                  <a:pos x="1035" y="2404"/>
                </a:cxn>
                <a:cxn ang="0">
                  <a:pos x="1078" y="2522"/>
                </a:cxn>
                <a:cxn ang="0">
                  <a:pos x="1235" y="2662"/>
                </a:cxn>
                <a:cxn ang="0">
                  <a:pos x="1424" y="2631"/>
                </a:cxn>
                <a:cxn ang="0">
                  <a:pos x="1514" y="2718"/>
                </a:cxn>
                <a:cxn ang="0">
                  <a:pos x="1652" y="2671"/>
                </a:cxn>
                <a:cxn ang="0">
                  <a:pos x="1787" y="2546"/>
                </a:cxn>
                <a:cxn ang="0">
                  <a:pos x="2155" y="2662"/>
                </a:cxn>
                <a:cxn ang="0">
                  <a:pos x="2382" y="2628"/>
                </a:cxn>
                <a:cxn ang="0">
                  <a:pos x="2437" y="2378"/>
                </a:cxn>
                <a:cxn ang="0">
                  <a:pos x="2511" y="2208"/>
                </a:cxn>
                <a:cxn ang="0">
                  <a:pos x="2662" y="2268"/>
                </a:cxn>
                <a:cxn ang="0">
                  <a:pos x="2982" y="2266"/>
                </a:cxn>
                <a:cxn ang="0">
                  <a:pos x="3529" y="1496"/>
                </a:cxn>
                <a:cxn ang="0">
                  <a:pos x="3559" y="1316"/>
                </a:cxn>
                <a:cxn ang="0">
                  <a:pos x="3539" y="654"/>
                </a:cxn>
                <a:cxn ang="0">
                  <a:pos x="3597" y="358"/>
                </a:cxn>
                <a:cxn ang="0">
                  <a:pos x="3377" y="190"/>
                </a:cxn>
                <a:cxn ang="0">
                  <a:pos x="3184" y="0"/>
                </a:cxn>
                <a:cxn ang="0">
                  <a:pos x="2998" y="25"/>
                </a:cxn>
                <a:cxn ang="0">
                  <a:pos x="2623" y="10"/>
                </a:cxn>
                <a:cxn ang="0">
                  <a:pos x="2417" y="359"/>
                </a:cxn>
                <a:cxn ang="0">
                  <a:pos x="2387" y="504"/>
                </a:cxn>
                <a:cxn ang="0">
                  <a:pos x="2299" y="474"/>
                </a:cxn>
                <a:cxn ang="0">
                  <a:pos x="2244" y="142"/>
                </a:cxn>
                <a:cxn ang="0">
                  <a:pos x="1838" y="89"/>
                </a:cxn>
                <a:cxn ang="0">
                  <a:pos x="1817" y="269"/>
                </a:cxn>
                <a:cxn ang="0">
                  <a:pos x="1874" y="569"/>
                </a:cxn>
                <a:cxn ang="0">
                  <a:pos x="2010" y="700"/>
                </a:cxn>
                <a:cxn ang="0">
                  <a:pos x="2122" y="892"/>
                </a:cxn>
                <a:cxn ang="0">
                  <a:pos x="2289" y="957"/>
                </a:cxn>
                <a:cxn ang="0">
                  <a:pos x="2447" y="972"/>
                </a:cxn>
                <a:cxn ang="0">
                  <a:pos x="2452" y="1241"/>
                </a:cxn>
                <a:cxn ang="0">
                  <a:pos x="2491" y="1416"/>
                </a:cxn>
                <a:cxn ang="0">
                  <a:pos x="2313" y="1580"/>
                </a:cxn>
                <a:cxn ang="0">
                  <a:pos x="2127" y="1600"/>
                </a:cxn>
                <a:cxn ang="0">
                  <a:pos x="1840" y="1585"/>
                </a:cxn>
                <a:cxn ang="0">
                  <a:pos x="1664" y="1506"/>
                </a:cxn>
                <a:cxn ang="0">
                  <a:pos x="1462" y="1271"/>
                </a:cxn>
                <a:cxn ang="0">
                  <a:pos x="1447" y="1072"/>
                </a:cxn>
                <a:cxn ang="0">
                  <a:pos x="1369" y="907"/>
                </a:cxn>
                <a:cxn ang="0">
                  <a:pos x="1225" y="862"/>
                </a:cxn>
                <a:cxn ang="0">
                  <a:pos x="1191" y="997"/>
                </a:cxn>
                <a:cxn ang="0">
                  <a:pos x="1270" y="1251"/>
                </a:cxn>
                <a:cxn ang="0">
                  <a:pos x="1280" y="1446"/>
                </a:cxn>
                <a:cxn ang="0">
                  <a:pos x="720" y="1148"/>
                </a:cxn>
              </a:cxnLst>
              <a:rect l="0" t="0" r="r" b="b"/>
              <a:pathLst>
                <a:path w="3597" h="2718">
                  <a:moveTo>
                    <a:pt x="720" y="1148"/>
                  </a:moveTo>
                  <a:lnTo>
                    <a:pt x="531" y="1271"/>
                  </a:lnTo>
                  <a:lnTo>
                    <a:pt x="399" y="1431"/>
                  </a:lnTo>
                  <a:lnTo>
                    <a:pt x="0" y="1720"/>
                  </a:lnTo>
                  <a:lnTo>
                    <a:pt x="25" y="1879"/>
                  </a:lnTo>
                  <a:lnTo>
                    <a:pt x="143" y="2080"/>
                  </a:lnTo>
                  <a:lnTo>
                    <a:pt x="689" y="2120"/>
                  </a:lnTo>
                  <a:lnTo>
                    <a:pt x="1164" y="2088"/>
                  </a:lnTo>
                  <a:lnTo>
                    <a:pt x="1235" y="2213"/>
                  </a:lnTo>
                  <a:lnTo>
                    <a:pt x="1035" y="2404"/>
                  </a:lnTo>
                  <a:lnTo>
                    <a:pt x="1078" y="2522"/>
                  </a:lnTo>
                  <a:lnTo>
                    <a:pt x="1235" y="2662"/>
                  </a:lnTo>
                  <a:lnTo>
                    <a:pt x="1424" y="2631"/>
                  </a:lnTo>
                  <a:lnTo>
                    <a:pt x="1514" y="2718"/>
                  </a:lnTo>
                  <a:lnTo>
                    <a:pt x="1652" y="2671"/>
                  </a:lnTo>
                  <a:lnTo>
                    <a:pt x="1787" y="2546"/>
                  </a:lnTo>
                  <a:lnTo>
                    <a:pt x="2155" y="2662"/>
                  </a:lnTo>
                  <a:lnTo>
                    <a:pt x="2382" y="2628"/>
                  </a:lnTo>
                  <a:lnTo>
                    <a:pt x="2437" y="2378"/>
                  </a:lnTo>
                  <a:lnTo>
                    <a:pt x="2511" y="2208"/>
                  </a:lnTo>
                  <a:lnTo>
                    <a:pt x="2662" y="2268"/>
                  </a:lnTo>
                  <a:lnTo>
                    <a:pt x="2982" y="2266"/>
                  </a:lnTo>
                  <a:lnTo>
                    <a:pt x="3529" y="1496"/>
                  </a:lnTo>
                  <a:lnTo>
                    <a:pt x="3559" y="1316"/>
                  </a:lnTo>
                  <a:lnTo>
                    <a:pt x="3539" y="654"/>
                  </a:lnTo>
                  <a:lnTo>
                    <a:pt x="3597" y="358"/>
                  </a:lnTo>
                  <a:lnTo>
                    <a:pt x="3377" y="190"/>
                  </a:lnTo>
                  <a:lnTo>
                    <a:pt x="3184" y="0"/>
                  </a:lnTo>
                  <a:lnTo>
                    <a:pt x="2998" y="25"/>
                  </a:lnTo>
                  <a:lnTo>
                    <a:pt x="2623" y="10"/>
                  </a:lnTo>
                  <a:lnTo>
                    <a:pt x="2417" y="359"/>
                  </a:lnTo>
                  <a:lnTo>
                    <a:pt x="2387" y="504"/>
                  </a:lnTo>
                  <a:lnTo>
                    <a:pt x="2299" y="474"/>
                  </a:lnTo>
                  <a:lnTo>
                    <a:pt x="2244" y="142"/>
                  </a:lnTo>
                  <a:lnTo>
                    <a:pt x="1838" y="89"/>
                  </a:lnTo>
                  <a:lnTo>
                    <a:pt x="1817" y="269"/>
                  </a:lnTo>
                  <a:lnTo>
                    <a:pt x="1874" y="569"/>
                  </a:lnTo>
                  <a:lnTo>
                    <a:pt x="2010" y="700"/>
                  </a:lnTo>
                  <a:lnTo>
                    <a:pt x="2122" y="892"/>
                  </a:lnTo>
                  <a:lnTo>
                    <a:pt x="2289" y="957"/>
                  </a:lnTo>
                  <a:lnTo>
                    <a:pt x="2447" y="972"/>
                  </a:lnTo>
                  <a:lnTo>
                    <a:pt x="2452" y="1241"/>
                  </a:lnTo>
                  <a:lnTo>
                    <a:pt x="2491" y="1416"/>
                  </a:lnTo>
                  <a:lnTo>
                    <a:pt x="2313" y="1580"/>
                  </a:lnTo>
                  <a:lnTo>
                    <a:pt x="2127" y="1600"/>
                  </a:lnTo>
                  <a:lnTo>
                    <a:pt x="1840" y="1585"/>
                  </a:lnTo>
                  <a:lnTo>
                    <a:pt x="1664" y="1506"/>
                  </a:lnTo>
                  <a:lnTo>
                    <a:pt x="1462" y="1271"/>
                  </a:lnTo>
                  <a:lnTo>
                    <a:pt x="1447" y="1072"/>
                  </a:lnTo>
                  <a:lnTo>
                    <a:pt x="1369" y="907"/>
                  </a:lnTo>
                  <a:lnTo>
                    <a:pt x="1225" y="862"/>
                  </a:lnTo>
                  <a:lnTo>
                    <a:pt x="1191" y="997"/>
                  </a:lnTo>
                  <a:lnTo>
                    <a:pt x="1270" y="1251"/>
                  </a:lnTo>
                  <a:lnTo>
                    <a:pt x="1280" y="1446"/>
                  </a:lnTo>
                  <a:lnTo>
                    <a:pt x="720" y="1148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4" name="Freeform 155">
              <a:extLst>
                <a:ext uri="{FF2B5EF4-FFF2-40B4-BE49-F238E27FC236}">
                  <a16:creationId xmlns:a16="http://schemas.microsoft.com/office/drawing/2014/main" id="{0FCD74F1-FD45-F049-8459-31DB46C825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3989" y="1462236"/>
              <a:ext cx="433388" cy="415925"/>
            </a:xfrm>
            <a:custGeom>
              <a:avLst/>
              <a:gdLst/>
              <a:ahLst/>
              <a:cxnLst>
                <a:cxn ang="0">
                  <a:pos x="559" y="0"/>
                </a:cxn>
                <a:cxn ang="0">
                  <a:pos x="478" y="243"/>
                </a:cxn>
                <a:cxn ang="0">
                  <a:pos x="264" y="288"/>
                </a:cxn>
                <a:cxn ang="0">
                  <a:pos x="0" y="695"/>
                </a:cxn>
                <a:cxn ang="0">
                  <a:pos x="56" y="926"/>
                </a:cxn>
                <a:cxn ang="0">
                  <a:pos x="8" y="1271"/>
                </a:cxn>
                <a:cxn ang="0">
                  <a:pos x="570" y="1572"/>
                </a:cxn>
                <a:cxn ang="0">
                  <a:pos x="560" y="1380"/>
                </a:cxn>
                <a:cxn ang="0">
                  <a:pos x="480" y="1124"/>
                </a:cxn>
                <a:cxn ang="0">
                  <a:pos x="514" y="987"/>
                </a:cxn>
                <a:cxn ang="0">
                  <a:pos x="655" y="1030"/>
                </a:cxn>
                <a:cxn ang="0">
                  <a:pos x="733" y="1182"/>
                </a:cxn>
                <a:cxn ang="0">
                  <a:pos x="750" y="1395"/>
                </a:cxn>
                <a:cxn ang="0">
                  <a:pos x="957" y="1631"/>
                </a:cxn>
                <a:cxn ang="0">
                  <a:pos x="1137" y="1710"/>
                </a:cxn>
                <a:cxn ang="0">
                  <a:pos x="1407" y="1725"/>
                </a:cxn>
                <a:cxn ang="0">
                  <a:pos x="1603" y="1704"/>
                </a:cxn>
                <a:cxn ang="0">
                  <a:pos x="1779" y="1537"/>
                </a:cxn>
                <a:cxn ang="0">
                  <a:pos x="1741" y="1354"/>
                </a:cxn>
                <a:cxn ang="0">
                  <a:pos x="1738" y="1100"/>
                </a:cxn>
                <a:cxn ang="0">
                  <a:pos x="1576" y="1077"/>
                </a:cxn>
                <a:cxn ang="0">
                  <a:pos x="1411" y="1016"/>
                </a:cxn>
                <a:cxn ang="0">
                  <a:pos x="1298" y="826"/>
                </a:cxn>
                <a:cxn ang="0">
                  <a:pos x="1163" y="693"/>
                </a:cxn>
                <a:cxn ang="0">
                  <a:pos x="1106" y="383"/>
                </a:cxn>
                <a:cxn ang="0">
                  <a:pos x="1126" y="213"/>
                </a:cxn>
                <a:cxn ang="0">
                  <a:pos x="854" y="230"/>
                </a:cxn>
                <a:cxn ang="0">
                  <a:pos x="559" y="0"/>
                </a:cxn>
              </a:cxnLst>
              <a:rect l="0" t="0" r="r" b="b"/>
              <a:pathLst>
                <a:path w="1779" h="1725">
                  <a:moveTo>
                    <a:pt x="559" y="0"/>
                  </a:moveTo>
                  <a:lnTo>
                    <a:pt x="478" y="243"/>
                  </a:lnTo>
                  <a:lnTo>
                    <a:pt x="264" y="288"/>
                  </a:lnTo>
                  <a:lnTo>
                    <a:pt x="0" y="695"/>
                  </a:lnTo>
                  <a:lnTo>
                    <a:pt x="56" y="926"/>
                  </a:lnTo>
                  <a:lnTo>
                    <a:pt x="8" y="1271"/>
                  </a:lnTo>
                  <a:lnTo>
                    <a:pt x="570" y="1572"/>
                  </a:lnTo>
                  <a:lnTo>
                    <a:pt x="560" y="1380"/>
                  </a:lnTo>
                  <a:lnTo>
                    <a:pt x="480" y="1124"/>
                  </a:lnTo>
                  <a:lnTo>
                    <a:pt x="514" y="987"/>
                  </a:lnTo>
                  <a:lnTo>
                    <a:pt x="655" y="1030"/>
                  </a:lnTo>
                  <a:lnTo>
                    <a:pt x="733" y="1182"/>
                  </a:lnTo>
                  <a:lnTo>
                    <a:pt x="750" y="1395"/>
                  </a:lnTo>
                  <a:lnTo>
                    <a:pt x="957" y="1631"/>
                  </a:lnTo>
                  <a:lnTo>
                    <a:pt x="1137" y="1710"/>
                  </a:lnTo>
                  <a:lnTo>
                    <a:pt x="1407" y="1725"/>
                  </a:lnTo>
                  <a:lnTo>
                    <a:pt x="1603" y="1704"/>
                  </a:lnTo>
                  <a:lnTo>
                    <a:pt x="1779" y="1537"/>
                  </a:lnTo>
                  <a:lnTo>
                    <a:pt x="1741" y="1354"/>
                  </a:lnTo>
                  <a:lnTo>
                    <a:pt x="1738" y="1100"/>
                  </a:lnTo>
                  <a:lnTo>
                    <a:pt x="1576" y="1077"/>
                  </a:lnTo>
                  <a:lnTo>
                    <a:pt x="1411" y="1016"/>
                  </a:lnTo>
                  <a:lnTo>
                    <a:pt x="1298" y="826"/>
                  </a:lnTo>
                  <a:lnTo>
                    <a:pt x="1163" y="693"/>
                  </a:lnTo>
                  <a:lnTo>
                    <a:pt x="1106" y="383"/>
                  </a:lnTo>
                  <a:lnTo>
                    <a:pt x="1126" y="213"/>
                  </a:lnTo>
                  <a:lnTo>
                    <a:pt x="854" y="230"/>
                  </a:lnTo>
                  <a:lnTo>
                    <a:pt x="559" y="0"/>
                  </a:lnTo>
                  <a:close/>
                </a:path>
              </a:pathLst>
            </a:custGeom>
            <a:solidFill>
              <a:srgbClr val="C3B996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5" name="Freeform 156">
              <a:extLst>
                <a:ext uri="{FF2B5EF4-FFF2-40B4-BE49-F238E27FC236}">
                  <a16:creationId xmlns:a16="http://schemas.microsoft.com/office/drawing/2014/main" id="{DEDF1FDA-EAEA-FD42-965A-86C40B7518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3464" y="2708424"/>
              <a:ext cx="376238" cy="598488"/>
            </a:xfrm>
            <a:custGeom>
              <a:avLst/>
              <a:gdLst/>
              <a:ahLst/>
              <a:cxnLst>
                <a:cxn ang="0">
                  <a:pos x="496" y="100"/>
                </a:cxn>
                <a:cxn ang="0">
                  <a:pos x="732" y="93"/>
                </a:cxn>
                <a:cxn ang="0">
                  <a:pos x="928" y="0"/>
                </a:cxn>
                <a:cxn ang="0">
                  <a:pos x="1098" y="133"/>
                </a:cxn>
                <a:cxn ang="0">
                  <a:pos x="1236" y="264"/>
                </a:cxn>
                <a:cxn ang="0">
                  <a:pos x="1142" y="655"/>
                </a:cxn>
                <a:cxn ang="0">
                  <a:pos x="1016" y="979"/>
                </a:cxn>
                <a:cxn ang="0">
                  <a:pos x="1059" y="1170"/>
                </a:cxn>
                <a:cxn ang="0">
                  <a:pos x="1039" y="1505"/>
                </a:cxn>
                <a:cxn ang="0">
                  <a:pos x="894" y="1629"/>
                </a:cxn>
                <a:cxn ang="0">
                  <a:pos x="909" y="1996"/>
                </a:cxn>
                <a:cxn ang="0">
                  <a:pos x="298" y="1726"/>
                </a:cxn>
                <a:cxn ang="0">
                  <a:pos x="212" y="1588"/>
                </a:cxn>
                <a:cxn ang="0">
                  <a:pos x="120" y="1500"/>
                </a:cxn>
                <a:cxn ang="0">
                  <a:pos x="35" y="1398"/>
                </a:cxn>
                <a:cxn ang="0">
                  <a:pos x="10" y="1140"/>
                </a:cxn>
                <a:cxn ang="0">
                  <a:pos x="0" y="918"/>
                </a:cxn>
                <a:cxn ang="0">
                  <a:pos x="102" y="832"/>
                </a:cxn>
                <a:cxn ang="0">
                  <a:pos x="152" y="714"/>
                </a:cxn>
                <a:cxn ang="0">
                  <a:pos x="283" y="572"/>
                </a:cxn>
                <a:cxn ang="0">
                  <a:pos x="408" y="418"/>
                </a:cxn>
                <a:cxn ang="0">
                  <a:pos x="496" y="250"/>
                </a:cxn>
                <a:cxn ang="0">
                  <a:pos x="496" y="100"/>
                </a:cxn>
              </a:cxnLst>
              <a:rect l="0" t="0" r="r" b="b"/>
              <a:pathLst>
                <a:path w="1236" h="1996">
                  <a:moveTo>
                    <a:pt x="496" y="100"/>
                  </a:moveTo>
                  <a:lnTo>
                    <a:pt x="732" y="93"/>
                  </a:lnTo>
                  <a:lnTo>
                    <a:pt x="928" y="0"/>
                  </a:lnTo>
                  <a:lnTo>
                    <a:pt x="1098" y="133"/>
                  </a:lnTo>
                  <a:lnTo>
                    <a:pt x="1236" y="264"/>
                  </a:lnTo>
                  <a:lnTo>
                    <a:pt x="1142" y="655"/>
                  </a:lnTo>
                  <a:lnTo>
                    <a:pt x="1016" y="979"/>
                  </a:lnTo>
                  <a:lnTo>
                    <a:pt x="1059" y="1170"/>
                  </a:lnTo>
                  <a:lnTo>
                    <a:pt x="1039" y="1505"/>
                  </a:lnTo>
                  <a:lnTo>
                    <a:pt x="894" y="1629"/>
                  </a:lnTo>
                  <a:lnTo>
                    <a:pt x="909" y="1996"/>
                  </a:lnTo>
                  <a:lnTo>
                    <a:pt x="298" y="1726"/>
                  </a:lnTo>
                  <a:lnTo>
                    <a:pt x="212" y="1588"/>
                  </a:lnTo>
                  <a:lnTo>
                    <a:pt x="120" y="1500"/>
                  </a:lnTo>
                  <a:lnTo>
                    <a:pt x="35" y="1398"/>
                  </a:lnTo>
                  <a:lnTo>
                    <a:pt x="10" y="1140"/>
                  </a:lnTo>
                  <a:lnTo>
                    <a:pt x="0" y="918"/>
                  </a:lnTo>
                  <a:lnTo>
                    <a:pt x="102" y="832"/>
                  </a:lnTo>
                  <a:lnTo>
                    <a:pt x="152" y="714"/>
                  </a:lnTo>
                  <a:lnTo>
                    <a:pt x="283" y="572"/>
                  </a:lnTo>
                  <a:lnTo>
                    <a:pt x="408" y="418"/>
                  </a:lnTo>
                  <a:lnTo>
                    <a:pt x="496" y="250"/>
                  </a:lnTo>
                  <a:lnTo>
                    <a:pt x="496" y="100"/>
                  </a:lnTo>
                  <a:close/>
                </a:path>
              </a:pathLst>
            </a:custGeom>
            <a:solidFill>
              <a:srgbClr val="C3B996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6" name="Freeform 157">
              <a:extLst>
                <a:ext uri="{FF2B5EF4-FFF2-40B4-BE49-F238E27FC236}">
                  <a16:creationId xmlns:a16="http://schemas.microsoft.com/office/drawing/2014/main" id="{412B6B56-C582-4E4F-A4CF-827702180A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4851" y="1811486"/>
              <a:ext cx="660400" cy="590550"/>
            </a:xfrm>
            <a:custGeom>
              <a:avLst/>
              <a:gdLst/>
              <a:ahLst/>
              <a:cxnLst>
                <a:cxn ang="0">
                  <a:pos x="465" y="0"/>
                </a:cxn>
                <a:cxn ang="0">
                  <a:pos x="651" y="98"/>
                </a:cxn>
                <a:cxn ang="0">
                  <a:pos x="1063" y="431"/>
                </a:cxn>
                <a:cxn ang="0">
                  <a:pos x="1300" y="598"/>
                </a:cxn>
                <a:cxn ang="0">
                  <a:pos x="1516" y="866"/>
                </a:cxn>
                <a:cxn ang="0">
                  <a:pos x="2166" y="1357"/>
                </a:cxn>
                <a:cxn ang="0">
                  <a:pos x="2107" y="1508"/>
                </a:cxn>
                <a:cxn ang="0">
                  <a:pos x="2020" y="1652"/>
                </a:cxn>
                <a:cxn ang="0">
                  <a:pos x="1914" y="1967"/>
                </a:cxn>
                <a:cxn ang="0">
                  <a:pos x="1503" y="1926"/>
                </a:cxn>
                <a:cxn ang="0">
                  <a:pos x="992" y="1927"/>
                </a:cxn>
                <a:cxn ang="0">
                  <a:pos x="739" y="1890"/>
                </a:cxn>
                <a:cxn ang="0">
                  <a:pos x="709" y="1736"/>
                </a:cxn>
                <a:cxn ang="0">
                  <a:pos x="725" y="1137"/>
                </a:cxn>
                <a:cxn ang="0">
                  <a:pos x="721" y="754"/>
                </a:cxn>
                <a:cxn ang="0">
                  <a:pos x="0" y="754"/>
                </a:cxn>
                <a:cxn ang="0">
                  <a:pos x="441" y="136"/>
                </a:cxn>
                <a:cxn ang="0">
                  <a:pos x="465" y="0"/>
                </a:cxn>
              </a:cxnLst>
              <a:rect l="0" t="0" r="r" b="b"/>
              <a:pathLst>
                <a:path w="2166" h="1967">
                  <a:moveTo>
                    <a:pt x="465" y="0"/>
                  </a:moveTo>
                  <a:lnTo>
                    <a:pt x="651" y="98"/>
                  </a:lnTo>
                  <a:lnTo>
                    <a:pt x="1063" y="431"/>
                  </a:lnTo>
                  <a:lnTo>
                    <a:pt x="1300" y="598"/>
                  </a:lnTo>
                  <a:lnTo>
                    <a:pt x="1516" y="866"/>
                  </a:lnTo>
                  <a:lnTo>
                    <a:pt x="2166" y="1357"/>
                  </a:lnTo>
                  <a:lnTo>
                    <a:pt x="2107" y="1508"/>
                  </a:lnTo>
                  <a:lnTo>
                    <a:pt x="2020" y="1652"/>
                  </a:lnTo>
                  <a:lnTo>
                    <a:pt x="1914" y="1967"/>
                  </a:lnTo>
                  <a:lnTo>
                    <a:pt x="1503" y="1926"/>
                  </a:lnTo>
                  <a:lnTo>
                    <a:pt x="992" y="1927"/>
                  </a:lnTo>
                  <a:lnTo>
                    <a:pt x="739" y="1890"/>
                  </a:lnTo>
                  <a:lnTo>
                    <a:pt x="709" y="1736"/>
                  </a:lnTo>
                  <a:lnTo>
                    <a:pt x="725" y="1137"/>
                  </a:lnTo>
                  <a:lnTo>
                    <a:pt x="721" y="754"/>
                  </a:lnTo>
                  <a:lnTo>
                    <a:pt x="0" y="754"/>
                  </a:lnTo>
                  <a:lnTo>
                    <a:pt x="441" y="136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rgbClr val="C3B996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7" name="Freeform 158">
              <a:extLst>
                <a:ext uri="{FF2B5EF4-FFF2-40B4-BE49-F238E27FC236}">
                  <a16:creationId xmlns:a16="http://schemas.microsoft.com/office/drawing/2014/main" id="{384C9D18-75A5-CE41-9D5D-67EF0B794B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1376" y="1579711"/>
              <a:ext cx="646113" cy="639763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171" y="227"/>
                </a:cxn>
                <a:cxn ang="0">
                  <a:pos x="818" y="808"/>
                </a:cxn>
                <a:cxn ang="0">
                  <a:pos x="1078" y="908"/>
                </a:cxn>
                <a:cxn ang="0">
                  <a:pos x="1313" y="936"/>
                </a:cxn>
                <a:cxn ang="0">
                  <a:pos x="1530" y="1162"/>
                </a:cxn>
                <a:cxn ang="0">
                  <a:pos x="1919" y="1392"/>
                </a:cxn>
                <a:cxn ang="0">
                  <a:pos x="2155" y="1537"/>
                </a:cxn>
                <a:cxn ang="0">
                  <a:pos x="2482" y="1627"/>
                </a:cxn>
                <a:cxn ang="0">
                  <a:pos x="2515" y="1777"/>
                </a:cxn>
                <a:cxn ang="0">
                  <a:pos x="2647" y="1927"/>
                </a:cxn>
                <a:cxn ang="0">
                  <a:pos x="2480" y="2091"/>
                </a:cxn>
                <a:cxn ang="0">
                  <a:pos x="2249" y="2425"/>
                </a:cxn>
                <a:cxn ang="0">
                  <a:pos x="2145" y="2664"/>
                </a:cxn>
                <a:cxn ang="0">
                  <a:pos x="1329" y="2046"/>
                </a:cxn>
                <a:cxn ang="0">
                  <a:pos x="1066" y="1717"/>
                </a:cxn>
                <a:cxn ang="0">
                  <a:pos x="758" y="1497"/>
                </a:cxn>
                <a:cxn ang="0">
                  <a:pos x="253" y="1088"/>
                </a:cxn>
                <a:cxn ang="0">
                  <a:pos x="21" y="968"/>
                </a:cxn>
                <a:cxn ang="0">
                  <a:pos x="0" y="297"/>
                </a:cxn>
                <a:cxn ang="0">
                  <a:pos x="58" y="0"/>
                </a:cxn>
              </a:cxnLst>
              <a:rect l="0" t="0" r="r" b="b"/>
              <a:pathLst>
                <a:path w="2647" h="2664">
                  <a:moveTo>
                    <a:pt x="58" y="0"/>
                  </a:moveTo>
                  <a:lnTo>
                    <a:pt x="171" y="227"/>
                  </a:lnTo>
                  <a:lnTo>
                    <a:pt x="818" y="808"/>
                  </a:lnTo>
                  <a:lnTo>
                    <a:pt x="1078" y="908"/>
                  </a:lnTo>
                  <a:lnTo>
                    <a:pt x="1313" y="936"/>
                  </a:lnTo>
                  <a:lnTo>
                    <a:pt x="1530" y="1162"/>
                  </a:lnTo>
                  <a:lnTo>
                    <a:pt x="1919" y="1392"/>
                  </a:lnTo>
                  <a:lnTo>
                    <a:pt x="2155" y="1537"/>
                  </a:lnTo>
                  <a:lnTo>
                    <a:pt x="2482" y="1627"/>
                  </a:lnTo>
                  <a:lnTo>
                    <a:pt x="2515" y="1777"/>
                  </a:lnTo>
                  <a:lnTo>
                    <a:pt x="2647" y="1927"/>
                  </a:lnTo>
                  <a:lnTo>
                    <a:pt x="2480" y="2091"/>
                  </a:lnTo>
                  <a:lnTo>
                    <a:pt x="2249" y="2425"/>
                  </a:lnTo>
                  <a:lnTo>
                    <a:pt x="2145" y="2664"/>
                  </a:lnTo>
                  <a:lnTo>
                    <a:pt x="1329" y="2046"/>
                  </a:lnTo>
                  <a:lnTo>
                    <a:pt x="1066" y="1717"/>
                  </a:lnTo>
                  <a:lnTo>
                    <a:pt x="758" y="1497"/>
                  </a:lnTo>
                  <a:lnTo>
                    <a:pt x="253" y="1088"/>
                  </a:lnTo>
                  <a:lnTo>
                    <a:pt x="21" y="968"/>
                  </a:lnTo>
                  <a:lnTo>
                    <a:pt x="0" y="297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C3B996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8" name="Freeform 159">
              <a:extLst>
                <a:ext uri="{FF2B5EF4-FFF2-40B4-BE49-F238E27FC236}">
                  <a16:creationId xmlns:a16="http://schemas.microsoft.com/office/drawing/2014/main" id="{CA5F5182-D92C-954A-A5F9-BF5A993D53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4276" y="2298849"/>
              <a:ext cx="534988" cy="488950"/>
            </a:xfrm>
            <a:custGeom>
              <a:avLst/>
              <a:gdLst/>
              <a:ahLst/>
              <a:cxnLst>
                <a:cxn ang="0">
                  <a:pos x="2200" y="643"/>
                </a:cxn>
                <a:cxn ang="0">
                  <a:pos x="2131" y="434"/>
                </a:cxn>
                <a:cxn ang="0">
                  <a:pos x="2175" y="160"/>
                </a:cxn>
                <a:cxn ang="0">
                  <a:pos x="1905" y="105"/>
                </a:cxn>
                <a:cxn ang="0">
                  <a:pos x="1776" y="225"/>
                </a:cxn>
                <a:cxn ang="0">
                  <a:pos x="1569" y="160"/>
                </a:cxn>
                <a:cxn ang="0">
                  <a:pos x="1254" y="135"/>
                </a:cxn>
                <a:cxn ang="0">
                  <a:pos x="1061" y="30"/>
                </a:cxn>
                <a:cxn ang="0">
                  <a:pos x="825" y="0"/>
                </a:cxn>
                <a:cxn ang="0">
                  <a:pos x="559" y="40"/>
                </a:cxn>
                <a:cxn ang="0">
                  <a:pos x="432" y="429"/>
                </a:cxn>
                <a:cxn ang="0">
                  <a:pos x="458" y="520"/>
                </a:cxn>
                <a:cxn ang="0">
                  <a:pos x="365" y="573"/>
                </a:cxn>
                <a:cxn ang="0">
                  <a:pos x="357" y="719"/>
                </a:cxn>
                <a:cxn ang="0">
                  <a:pos x="418" y="820"/>
                </a:cxn>
                <a:cxn ang="0">
                  <a:pos x="238" y="1108"/>
                </a:cxn>
                <a:cxn ang="0">
                  <a:pos x="13" y="1446"/>
                </a:cxn>
                <a:cxn ang="0">
                  <a:pos x="43" y="1683"/>
                </a:cxn>
                <a:cxn ang="0">
                  <a:pos x="0" y="1828"/>
                </a:cxn>
                <a:cxn ang="0">
                  <a:pos x="288" y="1825"/>
                </a:cxn>
                <a:cxn ang="0">
                  <a:pos x="546" y="1705"/>
                </a:cxn>
                <a:cxn ang="0">
                  <a:pos x="756" y="1870"/>
                </a:cxn>
                <a:cxn ang="0">
                  <a:pos x="929" y="2035"/>
                </a:cxn>
                <a:cxn ang="0">
                  <a:pos x="1249" y="1638"/>
                </a:cxn>
                <a:cxn ang="0">
                  <a:pos x="2200" y="643"/>
                </a:cxn>
              </a:cxnLst>
              <a:rect l="0" t="0" r="r" b="b"/>
              <a:pathLst>
                <a:path w="2200" h="2035">
                  <a:moveTo>
                    <a:pt x="2200" y="643"/>
                  </a:moveTo>
                  <a:lnTo>
                    <a:pt x="2131" y="434"/>
                  </a:lnTo>
                  <a:lnTo>
                    <a:pt x="2175" y="160"/>
                  </a:lnTo>
                  <a:lnTo>
                    <a:pt x="1905" y="105"/>
                  </a:lnTo>
                  <a:lnTo>
                    <a:pt x="1776" y="225"/>
                  </a:lnTo>
                  <a:lnTo>
                    <a:pt x="1569" y="160"/>
                  </a:lnTo>
                  <a:lnTo>
                    <a:pt x="1254" y="135"/>
                  </a:lnTo>
                  <a:lnTo>
                    <a:pt x="1061" y="30"/>
                  </a:lnTo>
                  <a:lnTo>
                    <a:pt x="825" y="0"/>
                  </a:lnTo>
                  <a:lnTo>
                    <a:pt x="559" y="40"/>
                  </a:lnTo>
                  <a:lnTo>
                    <a:pt x="432" y="429"/>
                  </a:lnTo>
                  <a:lnTo>
                    <a:pt x="458" y="520"/>
                  </a:lnTo>
                  <a:lnTo>
                    <a:pt x="365" y="573"/>
                  </a:lnTo>
                  <a:lnTo>
                    <a:pt x="357" y="719"/>
                  </a:lnTo>
                  <a:lnTo>
                    <a:pt x="418" y="820"/>
                  </a:lnTo>
                  <a:lnTo>
                    <a:pt x="238" y="1108"/>
                  </a:lnTo>
                  <a:lnTo>
                    <a:pt x="13" y="1446"/>
                  </a:lnTo>
                  <a:lnTo>
                    <a:pt x="43" y="1683"/>
                  </a:lnTo>
                  <a:lnTo>
                    <a:pt x="0" y="1828"/>
                  </a:lnTo>
                  <a:lnTo>
                    <a:pt x="288" y="1825"/>
                  </a:lnTo>
                  <a:lnTo>
                    <a:pt x="546" y="1705"/>
                  </a:lnTo>
                  <a:lnTo>
                    <a:pt x="756" y="1870"/>
                  </a:lnTo>
                  <a:lnTo>
                    <a:pt x="929" y="2035"/>
                  </a:lnTo>
                  <a:lnTo>
                    <a:pt x="1249" y="1638"/>
                  </a:lnTo>
                  <a:lnTo>
                    <a:pt x="2200" y="643"/>
                  </a:lnTo>
                  <a:close/>
                </a:path>
              </a:pathLst>
            </a:custGeom>
            <a:solidFill>
              <a:srgbClr val="C3B996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9" name="Freeform 160">
              <a:extLst>
                <a:ext uri="{FF2B5EF4-FFF2-40B4-BE49-F238E27FC236}">
                  <a16:creationId xmlns:a16="http://schemas.microsoft.com/office/drawing/2014/main" id="{596A3436-4E65-C34D-A92E-6428433917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1801" y="2067074"/>
              <a:ext cx="298450" cy="385763"/>
            </a:xfrm>
            <a:custGeom>
              <a:avLst/>
              <a:gdLst/>
              <a:ahLst/>
              <a:cxnLst>
                <a:cxn ang="0">
                  <a:pos x="723" y="0"/>
                </a:cxn>
                <a:cxn ang="0">
                  <a:pos x="678" y="284"/>
                </a:cxn>
                <a:cxn ang="0">
                  <a:pos x="570" y="584"/>
                </a:cxn>
                <a:cxn ang="0">
                  <a:pos x="191" y="898"/>
                </a:cxn>
                <a:cxn ang="0">
                  <a:pos x="42" y="1123"/>
                </a:cxn>
                <a:cxn ang="0">
                  <a:pos x="0" y="1401"/>
                </a:cxn>
                <a:cxn ang="0">
                  <a:pos x="68" y="1607"/>
                </a:cxn>
                <a:cxn ang="0">
                  <a:pos x="280" y="1422"/>
                </a:cxn>
                <a:cxn ang="0">
                  <a:pos x="659" y="1203"/>
                </a:cxn>
                <a:cxn ang="0">
                  <a:pos x="1087" y="1003"/>
                </a:cxn>
                <a:cxn ang="0">
                  <a:pos x="1195" y="719"/>
                </a:cxn>
                <a:cxn ang="0">
                  <a:pos x="1225" y="499"/>
                </a:cxn>
                <a:cxn ang="0">
                  <a:pos x="1117" y="95"/>
                </a:cxn>
                <a:cxn ang="0">
                  <a:pos x="856" y="80"/>
                </a:cxn>
                <a:cxn ang="0">
                  <a:pos x="723" y="0"/>
                </a:cxn>
              </a:cxnLst>
              <a:rect l="0" t="0" r="r" b="b"/>
              <a:pathLst>
                <a:path w="1225" h="1607">
                  <a:moveTo>
                    <a:pt x="723" y="0"/>
                  </a:moveTo>
                  <a:lnTo>
                    <a:pt x="678" y="284"/>
                  </a:lnTo>
                  <a:lnTo>
                    <a:pt x="570" y="584"/>
                  </a:lnTo>
                  <a:lnTo>
                    <a:pt x="191" y="898"/>
                  </a:lnTo>
                  <a:lnTo>
                    <a:pt x="42" y="1123"/>
                  </a:lnTo>
                  <a:lnTo>
                    <a:pt x="0" y="1401"/>
                  </a:lnTo>
                  <a:lnTo>
                    <a:pt x="68" y="1607"/>
                  </a:lnTo>
                  <a:lnTo>
                    <a:pt x="280" y="1422"/>
                  </a:lnTo>
                  <a:lnTo>
                    <a:pt x="659" y="1203"/>
                  </a:lnTo>
                  <a:lnTo>
                    <a:pt x="1087" y="1003"/>
                  </a:lnTo>
                  <a:lnTo>
                    <a:pt x="1195" y="719"/>
                  </a:lnTo>
                  <a:lnTo>
                    <a:pt x="1225" y="499"/>
                  </a:lnTo>
                  <a:lnTo>
                    <a:pt x="1117" y="95"/>
                  </a:lnTo>
                  <a:lnTo>
                    <a:pt x="856" y="80"/>
                  </a:lnTo>
                  <a:lnTo>
                    <a:pt x="723" y="0"/>
                  </a:lnTo>
                  <a:close/>
                </a:path>
              </a:pathLst>
            </a:custGeom>
            <a:solidFill>
              <a:srgbClr val="C3B996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0" name="Freeform 161">
              <a:extLst>
                <a:ext uri="{FF2B5EF4-FFF2-40B4-BE49-F238E27FC236}">
                  <a16:creationId xmlns:a16="http://schemas.microsoft.com/office/drawing/2014/main" id="{F4523DFE-6FA7-D74E-A21B-51439A7D8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5426" y="6085036"/>
              <a:ext cx="333375" cy="3683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77"/>
                </a:cxn>
                <a:cxn ang="0">
                  <a:pos x="14" y="198"/>
                </a:cxn>
                <a:cxn ang="0">
                  <a:pos x="12" y="293"/>
                </a:cxn>
                <a:cxn ang="0">
                  <a:pos x="104" y="285"/>
                </a:cxn>
                <a:cxn ang="0">
                  <a:pos x="150" y="288"/>
                </a:cxn>
                <a:cxn ang="0">
                  <a:pos x="177" y="308"/>
                </a:cxn>
                <a:cxn ang="0">
                  <a:pos x="227" y="281"/>
                </a:cxn>
                <a:cxn ang="0">
                  <a:pos x="248" y="290"/>
                </a:cxn>
                <a:cxn ang="0">
                  <a:pos x="278" y="270"/>
                </a:cxn>
                <a:cxn ang="0">
                  <a:pos x="276" y="234"/>
                </a:cxn>
                <a:cxn ang="0">
                  <a:pos x="233" y="234"/>
                </a:cxn>
                <a:cxn ang="0">
                  <a:pos x="194" y="227"/>
                </a:cxn>
                <a:cxn ang="0">
                  <a:pos x="79" y="150"/>
                </a:cxn>
                <a:cxn ang="0">
                  <a:pos x="24" y="59"/>
                </a:cxn>
                <a:cxn ang="0">
                  <a:pos x="33" y="39"/>
                </a:cxn>
                <a:cxn ang="0">
                  <a:pos x="29" y="23"/>
                </a:cxn>
                <a:cxn ang="0">
                  <a:pos x="0" y="0"/>
                </a:cxn>
              </a:cxnLst>
              <a:rect l="0" t="0" r="r" b="b"/>
              <a:pathLst>
                <a:path w="278" h="308">
                  <a:moveTo>
                    <a:pt x="0" y="0"/>
                  </a:moveTo>
                  <a:lnTo>
                    <a:pt x="6" y="77"/>
                  </a:lnTo>
                  <a:lnTo>
                    <a:pt x="14" y="198"/>
                  </a:lnTo>
                  <a:lnTo>
                    <a:pt x="12" y="293"/>
                  </a:lnTo>
                  <a:lnTo>
                    <a:pt x="104" y="285"/>
                  </a:lnTo>
                  <a:lnTo>
                    <a:pt x="150" y="288"/>
                  </a:lnTo>
                  <a:lnTo>
                    <a:pt x="177" y="308"/>
                  </a:lnTo>
                  <a:lnTo>
                    <a:pt x="227" y="281"/>
                  </a:lnTo>
                  <a:lnTo>
                    <a:pt x="248" y="290"/>
                  </a:lnTo>
                  <a:lnTo>
                    <a:pt x="278" y="270"/>
                  </a:lnTo>
                  <a:lnTo>
                    <a:pt x="276" y="234"/>
                  </a:lnTo>
                  <a:lnTo>
                    <a:pt x="233" y="234"/>
                  </a:lnTo>
                  <a:lnTo>
                    <a:pt x="194" y="227"/>
                  </a:lnTo>
                  <a:lnTo>
                    <a:pt x="79" y="150"/>
                  </a:lnTo>
                  <a:lnTo>
                    <a:pt x="24" y="59"/>
                  </a:lnTo>
                  <a:lnTo>
                    <a:pt x="33" y="39"/>
                  </a:lnTo>
                  <a:lnTo>
                    <a:pt x="29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30A0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41" name="肘形连接符 104">
              <a:extLst>
                <a:ext uri="{FF2B5EF4-FFF2-40B4-BE49-F238E27FC236}">
                  <a16:creationId xmlns:a16="http://schemas.microsoft.com/office/drawing/2014/main" id="{AF65D781-462E-DA42-B732-350D828B2094}"/>
                </a:ext>
              </a:extLst>
            </p:cNvPr>
            <p:cNvCxnSpPr>
              <a:cxnSpLocks/>
              <a:endCxn id="63" idx="1"/>
            </p:cNvCxnSpPr>
            <p:nvPr/>
          </p:nvCxnSpPr>
          <p:spPr>
            <a:xfrm flipV="1">
              <a:off x="5170700" y="3364419"/>
              <a:ext cx="1202647" cy="45678"/>
            </a:xfrm>
            <a:prstGeom prst="bentConnector3">
              <a:avLst>
                <a:gd name="adj1" fmla="val 99739"/>
              </a:avLst>
            </a:prstGeom>
            <a:noFill/>
            <a:ln w="9525">
              <a:solidFill>
                <a:srgbClr val="C00000"/>
              </a:solidFill>
              <a:prstDash val="sysDash"/>
              <a:miter lim="800000"/>
              <a:headEnd/>
              <a:tailEnd/>
            </a:ln>
          </p:spPr>
        </p:cxnSp>
        <p:sp>
          <p:nvSpPr>
            <p:cNvPr id="42" name="Oval 25">
              <a:extLst>
                <a:ext uri="{FF2B5EF4-FFF2-40B4-BE49-F238E27FC236}">
                  <a16:creationId xmlns:a16="http://schemas.microsoft.com/office/drawing/2014/main" id="{B9087CAB-9F1B-9741-8D71-F4F9FBBABA1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5062540" y="3364419"/>
              <a:ext cx="108821" cy="108821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dist="35921" dir="2700000" sx="66000" sy="66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 sz="1200" kern="0" dirty="0">
                <a:solidFill>
                  <a:sysClr val="windowText" lastClr="000000"/>
                </a:solidFill>
                <a:latin typeface="Calibri" pitchFamily="34" charset="0"/>
              </a:endParaRPr>
            </a:p>
          </p:txBody>
        </p:sp>
        <p:sp>
          <p:nvSpPr>
            <p:cNvPr id="63" name="圆角矩形 45">
              <a:extLst>
                <a:ext uri="{FF2B5EF4-FFF2-40B4-BE49-F238E27FC236}">
                  <a16:creationId xmlns:a16="http://schemas.microsoft.com/office/drawing/2014/main" id="{CF52B44A-9086-214D-91B0-6441A1A9A348}"/>
                </a:ext>
              </a:extLst>
            </p:cNvPr>
            <p:cNvSpPr/>
            <p:nvPr/>
          </p:nvSpPr>
          <p:spPr>
            <a:xfrm>
              <a:off x="6373347" y="3153027"/>
              <a:ext cx="1582020" cy="42278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lIns="0" tIns="45703" rIns="0" bIns="45703" anchor="ctr" anchorCtr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b="1" kern="0" dirty="0"/>
                <a:t> Buenos Aires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b="1" kern="0" dirty="0"/>
                <a:t>(</a:t>
              </a:r>
              <a:r>
                <a:rPr lang="en-US" sz="1200" dirty="0"/>
                <a:t>2,890,151 </a:t>
              </a:r>
              <a:r>
                <a:rPr lang="en-US" sz="1200" dirty="0" err="1"/>
                <a:t>hab</a:t>
              </a:r>
              <a:r>
                <a:rPr lang="en-US" sz="1200" dirty="0"/>
                <a:t>)</a:t>
              </a:r>
              <a:endParaRPr lang="en-US" altLang="zh-CN" sz="1200" b="1" kern="0" dirty="0"/>
            </a:p>
          </p:txBody>
        </p:sp>
        <p:sp>
          <p:nvSpPr>
            <p:cNvPr id="60" name="圆角矩形 45">
              <a:extLst>
                <a:ext uri="{FF2B5EF4-FFF2-40B4-BE49-F238E27FC236}">
                  <a16:creationId xmlns:a16="http://schemas.microsoft.com/office/drawing/2014/main" id="{298F347A-7305-874A-AE58-12660150EAA6}"/>
                </a:ext>
              </a:extLst>
            </p:cNvPr>
            <p:cNvSpPr/>
            <p:nvPr/>
          </p:nvSpPr>
          <p:spPr>
            <a:xfrm>
              <a:off x="1306149" y="1429500"/>
              <a:ext cx="1582020" cy="42278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lIns="0" tIns="45703" rIns="0" bIns="45703" anchor="ctr" anchorCtr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b="1" kern="0" dirty="0"/>
                <a:t>Gran Salta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b="1" kern="0" dirty="0"/>
                <a:t>(</a:t>
              </a:r>
              <a:r>
                <a:rPr lang="en-US" sz="1200" dirty="0"/>
                <a:t>618,367 </a:t>
              </a:r>
              <a:r>
                <a:rPr lang="en-US" sz="1200" dirty="0" err="1"/>
                <a:t>hab</a:t>
              </a:r>
              <a:r>
                <a:rPr lang="en-US" sz="1200" dirty="0"/>
                <a:t>)</a:t>
              </a:r>
              <a:endParaRPr lang="en-US" altLang="zh-CN" sz="1200" b="1" kern="0" dirty="0"/>
            </a:p>
          </p:txBody>
        </p:sp>
        <p:sp>
          <p:nvSpPr>
            <p:cNvPr id="45" name="Oval 25">
              <a:extLst>
                <a:ext uri="{FF2B5EF4-FFF2-40B4-BE49-F238E27FC236}">
                  <a16:creationId xmlns:a16="http://schemas.microsoft.com/office/drawing/2014/main" id="{BCF57B41-25DB-9F4E-A9AC-1DA165D4FB5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255509" y="1893931"/>
              <a:ext cx="108821" cy="108821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dist="35921" dir="2700000" sx="66000" sy="66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 sz="1200" kern="0" dirty="0">
                <a:solidFill>
                  <a:sysClr val="windowText" lastClr="000000"/>
                </a:solidFill>
                <a:latin typeface="Calibri" pitchFamily="34" charset="0"/>
              </a:endParaRPr>
            </a:p>
          </p:txBody>
        </p:sp>
        <p:cxnSp>
          <p:nvCxnSpPr>
            <p:cNvPr id="46" name="肘形连接符 116">
              <a:extLst>
                <a:ext uri="{FF2B5EF4-FFF2-40B4-BE49-F238E27FC236}">
                  <a16:creationId xmlns:a16="http://schemas.microsoft.com/office/drawing/2014/main" id="{3D2D9C5C-F1F5-D542-AE6C-C3D297A4E3AA}"/>
                </a:ext>
              </a:extLst>
            </p:cNvPr>
            <p:cNvCxnSpPr>
              <a:cxnSpLocks/>
              <a:stCxn id="45" idx="0"/>
              <a:endCxn id="60" idx="3"/>
            </p:cNvCxnSpPr>
            <p:nvPr/>
          </p:nvCxnSpPr>
          <p:spPr>
            <a:xfrm rot="16200000" flipV="1">
              <a:off x="3472525" y="1056536"/>
              <a:ext cx="253040" cy="1421750"/>
            </a:xfrm>
            <a:prstGeom prst="bentConnector2">
              <a:avLst/>
            </a:prstGeom>
            <a:noFill/>
            <a:ln w="9525">
              <a:solidFill>
                <a:schemeClr val="accent2"/>
              </a:solidFill>
              <a:prstDash val="sysDash"/>
              <a:miter lim="800000"/>
              <a:headEnd/>
              <a:tailEnd/>
            </a:ln>
          </p:spPr>
        </p:cxnSp>
        <p:sp>
          <p:nvSpPr>
            <p:cNvPr id="54" name="圆角矩形 45">
              <a:extLst>
                <a:ext uri="{FF2B5EF4-FFF2-40B4-BE49-F238E27FC236}">
                  <a16:creationId xmlns:a16="http://schemas.microsoft.com/office/drawing/2014/main" id="{52E37683-47E3-2348-9738-15034309C318}"/>
                </a:ext>
              </a:extLst>
            </p:cNvPr>
            <p:cNvSpPr/>
            <p:nvPr/>
          </p:nvSpPr>
          <p:spPr>
            <a:xfrm>
              <a:off x="1024447" y="3505161"/>
              <a:ext cx="1582020" cy="87013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lIns="0" tIns="45703" rIns="0" bIns="45703" anchor="ctr" anchorCtr="1"/>
            <a:lstStyle/>
            <a:p>
              <a:pPr algn="ctr"/>
              <a:r>
                <a:rPr lang="en-US" altLang="zh-CN" sz="1200" b="1" kern="0" dirty="0"/>
                <a:t> </a:t>
              </a:r>
              <a:r>
                <a:rPr lang="en-US" altLang="zh-CN" sz="1200" b="1" dirty="0"/>
                <a:t>Mendoza Metropolitan Area</a:t>
              </a:r>
            </a:p>
            <a:p>
              <a:pPr algn="ctr"/>
              <a:r>
                <a:rPr lang="en-US" altLang="zh-CN" sz="1200" dirty="0"/>
                <a:t>(</a:t>
              </a:r>
              <a:r>
                <a:rPr lang="en-US" sz="1200" dirty="0"/>
                <a:t>1,123,271 </a:t>
              </a:r>
              <a:r>
                <a:rPr lang="en-US" sz="1200" dirty="0" err="1"/>
                <a:t>hab</a:t>
              </a:r>
              <a:r>
                <a:rPr lang="en-US" sz="1200" dirty="0"/>
                <a:t>)</a:t>
              </a:r>
              <a:endParaRPr lang="en-US" altLang="zh-CN" sz="1200" dirty="0"/>
            </a:p>
          </p:txBody>
        </p:sp>
        <p:sp>
          <p:nvSpPr>
            <p:cNvPr id="51" name="Oval 25">
              <a:extLst>
                <a:ext uri="{FF2B5EF4-FFF2-40B4-BE49-F238E27FC236}">
                  <a16:creationId xmlns:a16="http://schemas.microsoft.com/office/drawing/2014/main" id="{04E414C8-81B8-CD4F-86CE-FC5D6BEB169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807185" y="3355687"/>
              <a:ext cx="108821" cy="108821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dist="35921" dir="2700000" sx="66000" sy="66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 sz="1200" kern="0" dirty="0">
                <a:solidFill>
                  <a:sysClr val="windowText" lastClr="000000"/>
                </a:solidFill>
                <a:latin typeface="Calibri" pitchFamily="34" charset="0"/>
              </a:endParaRPr>
            </a:p>
          </p:txBody>
        </p:sp>
        <p:cxnSp>
          <p:nvCxnSpPr>
            <p:cNvPr id="52" name="肘形连接符 122">
              <a:extLst>
                <a:ext uri="{FF2B5EF4-FFF2-40B4-BE49-F238E27FC236}">
                  <a16:creationId xmlns:a16="http://schemas.microsoft.com/office/drawing/2014/main" id="{EE38CB1B-E547-B341-BE90-ED0928F15248}"/>
                </a:ext>
              </a:extLst>
            </p:cNvPr>
            <p:cNvCxnSpPr>
              <a:cxnSpLocks/>
              <a:stCxn id="51" idx="4"/>
              <a:endCxn id="54" idx="3"/>
            </p:cNvCxnSpPr>
            <p:nvPr/>
          </p:nvCxnSpPr>
          <p:spPr>
            <a:xfrm rot="5400000">
              <a:off x="2996170" y="3074804"/>
              <a:ext cx="475723" cy="1255128"/>
            </a:xfrm>
            <a:prstGeom prst="bentConnector2">
              <a:avLst/>
            </a:prstGeom>
            <a:noFill/>
            <a:ln w="9525">
              <a:solidFill>
                <a:schemeClr val="accent2"/>
              </a:solidFill>
              <a:prstDash val="sysDash"/>
              <a:miter lim="800000"/>
              <a:headEnd/>
              <a:tailEnd/>
            </a:ln>
          </p:spPr>
        </p:cxnSp>
      </p:grpSp>
      <p:sp>
        <p:nvSpPr>
          <p:cNvPr id="81" name="Oval 25">
            <a:extLst>
              <a:ext uri="{FF2B5EF4-FFF2-40B4-BE49-F238E27FC236}">
                <a16:creationId xmlns:a16="http://schemas.microsoft.com/office/drawing/2014/main" id="{BA22A1B1-88A2-E848-B0FE-440A40F5A8A7}"/>
              </a:ext>
            </a:extLst>
          </p:cNvPr>
          <p:cNvSpPr>
            <a:spLocks noChangeArrowheads="1"/>
          </p:cNvSpPr>
          <p:nvPr/>
        </p:nvSpPr>
        <p:spPr bwMode="gray">
          <a:xfrm flipV="1">
            <a:off x="4181495" y="3760449"/>
            <a:ext cx="45719" cy="59569"/>
          </a:xfrm>
          <a:prstGeom prst="ellipse">
            <a:avLst/>
          </a:prstGeom>
          <a:solidFill>
            <a:schemeClr val="accent2"/>
          </a:solidFill>
          <a:ln w="12700">
            <a:solidFill>
              <a:schemeClr val="bg1"/>
            </a:solidFill>
            <a:round/>
            <a:headEnd/>
            <a:tailEnd/>
          </a:ln>
          <a:effectLst>
            <a:outerShdw dist="35921" dir="2700000" sx="66000" sy="66000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 sz="1200" kern="0" dirty="0">
              <a:solidFill>
                <a:sysClr val="windowText" lastClr="000000"/>
              </a:solidFill>
              <a:latin typeface="Calibri" pitchFamily="34" charset="0"/>
            </a:endParaRPr>
          </a:p>
        </p:txBody>
      </p:sp>
      <p:sp>
        <p:nvSpPr>
          <p:cNvPr id="82" name="圆角矩形 45">
            <a:extLst>
              <a:ext uri="{FF2B5EF4-FFF2-40B4-BE49-F238E27FC236}">
                <a16:creationId xmlns:a16="http://schemas.microsoft.com/office/drawing/2014/main" id="{BB3B95B0-9952-B548-957B-69C14D818401}"/>
              </a:ext>
            </a:extLst>
          </p:cNvPr>
          <p:cNvSpPr/>
          <p:nvPr/>
        </p:nvSpPr>
        <p:spPr>
          <a:xfrm>
            <a:off x="4227214" y="3961466"/>
            <a:ext cx="1419939" cy="39351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19050" cmpd="sng">
            <a:solidFill>
              <a:srgbClr val="FFFFFF"/>
            </a:solidFill>
            <a:prstDash val="solid"/>
            <a:round/>
            <a:headEnd/>
            <a:tailEnd/>
          </a:ln>
          <a:effectLst>
            <a:outerShdw dist="28398" dir="6993903" algn="ctr" rotWithShape="0">
              <a:srgbClr val="B2B2B2">
                <a:alpha val="50000"/>
              </a:srgbClr>
            </a:outerShdw>
          </a:effectLst>
        </p:spPr>
        <p:txBody>
          <a:bodyPr lIns="0" tIns="45703" rIns="0" bIns="45703" anchor="ctr" anchorCtr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b="1" kern="0" dirty="0"/>
              <a:t> Mar del Plata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b="1" kern="0" dirty="0"/>
              <a:t>(</a:t>
            </a:r>
            <a:r>
              <a:rPr lang="en-US" sz="1200" dirty="0"/>
              <a:t>1,200,00 </a:t>
            </a:r>
            <a:r>
              <a:rPr lang="en-US" sz="1200" dirty="0" err="1"/>
              <a:t>hab</a:t>
            </a:r>
            <a:r>
              <a:rPr lang="en-US" sz="1200" dirty="0"/>
              <a:t>)</a:t>
            </a:r>
            <a:endParaRPr lang="en-US" altLang="zh-CN" sz="1200" b="1" kern="0" dirty="0"/>
          </a:p>
        </p:txBody>
      </p:sp>
      <p:sp>
        <p:nvSpPr>
          <p:cNvPr id="92" name="Oval 25">
            <a:extLst>
              <a:ext uri="{FF2B5EF4-FFF2-40B4-BE49-F238E27FC236}">
                <a16:creationId xmlns:a16="http://schemas.microsoft.com/office/drawing/2014/main" id="{C808B8E3-9000-C140-B7F6-811046347931}"/>
              </a:ext>
            </a:extLst>
          </p:cNvPr>
          <p:cNvSpPr>
            <a:spLocks noChangeArrowheads="1"/>
          </p:cNvSpPr>
          <p:nvPr/>
        </p:nvSpPr>
        <p:spPr bwMode="gray">
          <a:xfrm>
            <a:off x="3225292" y="6253524"/>
            <a:ext cx="97672" cy="101287"/>
          </a:xfrm>
          <a:prstGeom prst="ellipse">
            <a:avLst/>
          </a:prstGeom>
          <a:solidFill>
            <a:schemeClr val="accent2"/>
          </a:solidFill>
          <a:ln w="12700">
            <a:solidFill>
              <a:schemeClr val="bg1"/>
            </a:solidFill>
            <a:round/>
            <a:headEnd/>
            <a:tailEnd/>
          </a:ln>
          <a:effectLst>
            <a:outerShdw dist="35921" dir="2700000" sx="66000" sy="66000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 sz="1200" kern="0" dirty="0">
              <a:solidFill>
                <a:sysClr val="windowText" lastClr="000000"/>
              </a:solidFill>
              <a:latin typeface="Calibri" pitchFamily="34" charset="0"/>
            </a:endParaRPr>
          </a:p>
        </p:txBody>
      </p:sp>
      <p:cxnSp>
        <p:nvCxnSpPr>
          <p:cNvPr id="93" name="肘形连接符 122">
            <a:extLst>
              <a:ext uri="{FF2B5EF4-FFF2-40B4-BE49-F238E27FC236}">
                <a16:creationId xmlns:a16="http://schemas.microsoft.com/office/drawing/2014/main" id="{B4A100A6-31AB-2243-AC58-144383E485F3}"/>
              </a:ext>
            </a:extLst>
          </p:cNvPr>
          <p:cNvCxnSpPr>
            <a:cxnSpLocks/>
            <a:stCxn id="92" idx="6"/>
            <a:endCxn id="96" idx="1"/>
          </p:cNvCxnSpPr>
          <p:nvPr/>
        </p:nvCxnSpPr>
        <p:spPr>
          <a:xfrm>
            <a:off x="3322964" y="6304168"/>
            <a:ext cx="757052" cy="1270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accent2"/>
            </a:solidFill>
            <a:prstDash val="sysDash"/>
            <a:miter lim="800000"/>
            <a:headEnd/>
            <a:tailEnd/>
          </a:ln>
        </p:spPr>
      </p:cxnSp>
      <p:sp>
        <p:nvSpPr>
          <p:cNvPr id="96" name="圆角矩形 45">
            <a:extLst>
              <a:ext uri="{FF2B5EF4-FFF2-40B4-BE49-F238E27FC236}">
                <a16:creationId xmlns:a16="http://schemas.microsoft.com/office/drawing/2014/main" id="{77E9C807-16B2-514B-AE01-137FBB398F11}"/>
              </a:ext>
            </a:extLst>
          </p:cNvPr>
          <p:cNvSpPr/>
          <p:nvPr/>
        </p:nvSpPr>
        <p:spPr>
          <a:xfrm>
            <a:off x="4080016" y="6107411"/>
            <a:ext cx="1419939" cy="39351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19050" cmpd="sng">
            <a:solidFill>
              <a:srgbClr val="FFFFFF"/>
            </a:solidFill>
            <a:prstDash val="solid"/>
            <a:round/>
            <a:headEnd/>
            <a:tailEnd/>
          </a:ln>
          <a:effectLst>
            <a:outerShdw dist="28398" dir="6993903" algn="ctr" rotWithShape="0">
              <a:srgbClr val="B2B2B2">
                <a:alpha val="50000"/>
              </a:srgbClr>
            </a:outerShdw>
          </a:effectLst>
        </p:spPr>
        <p:txBody>
          <a:bodyPr lIns="0" tIns="45703" rIns="0" bIns="45703" anchor="ctr" anchorCtr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b="1" kern="0" dirty="0"/>
              <a:t> Ushuaia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kern="0" dirty="0"/>
              <a:t>(74,365</a:t>
            </a:r>
            <a:r>
              <a:rPr lang="en-US" sz="1200" dirty="0"/>
              <a:t> </a:t>
            </a:r>
            <a:r>
              <a:rPr lang="en-US" sz="1200" dirty="0" err="1"/>
              <a:t>hab</a:t>
            </a:r>
            <a:r>
              <a:rPr lang="en-US" sz="1200" kern="0" dirty="0"/>
              <a:t>)</a:t>
            </a:r>
            <a:endParaRPr lang="en-US" sz="1200" dirty="0"/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286B2364-D04A-2C45-B0DA-15DDFB1FD3C6}"/>
              </a:ext>
            </a:extLst>
          </p:cNvPr>
          <p:cNvSpPr txBox="1"/>
          <p:nvPr/>
        </p:nvSpPr>
        <p:spPr>
          <a:xfrm>
            <a:off x="7010400" y="1342861"/>
            <a:ext cx="47566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400" b="1" dirty="0"/>
              <a:t>Población directamente impactada</a:t>
            </a:r>
          </a:p>
          <a:p>
            <a:pPr algn="ctr"/>
            <a:r>
              <a:rPr lang="en-US" sz="2400" b="1" dirty="0"/>
              <a:t> 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64675637-0529-3349-A389-5D6CEC3F5E86}"/>
              </a:ext>
            </a:extLst>
          </p:cNvPr>
          <p:cNvSpPr txBox="1"/>
          <p:nvPr/>
        </p:nvSpPr>
        <p:spPr>
          <a:xfrm>
            <a:off x="8857291" y="2017833"/>
            <a:ext cx="26901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C000"/>
                </a:solidFill>
              </a:rPr>
              <a:t>5,906,154 </a:t>
            </a:r>
            <a:r>
              <a:rPr lang="en-US" sz="3200" b="1" dirty="0" err="1">
                <a:solidFill>
                  <a:srgbClr val="FFC000"/>
                </a:solidFill>
              </a:rPr>
              <a:t>hab</a:t>
            </a:r>
            <a:endParaRPr lang="en-US" sz="3200" b="1" dirty="0">
              <a:solidFill>
                <a:srgbClr val="FFC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B9FCB8C-EB12-B242-B08C-C4665BF465E0}"/>
              </a:ext>
            </a:extLst>
          </p:cNvPr>
          <p:cNvSpPr txBox="1"/>
          <p:nvPr/>
        </p:nvSpPr>
        <p:spPr>
          <a:xfrm>
            <a:off x="322811" y="6254324"/>
            <a:ext cx="19447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*</a:t>
            </a:r>
            <a:r>
              <a:rPr lang="en-US" sz="1200" i="1" dirty="0" err="1"/>
              <a:t>Incluye</a:t>
            </a:r>
            <a:r>
              <a:rPr lang="en-US" sz="1200" i="1" dirty="0"/>
              <a:t> </a:t>
            </a:r>
            <a:r>
              <a:rPr lang="en-US" sz="1200" i="1" dirty="0" err="1"/>
              <a:t>población</a:t>
            </a:r>
            <a:r>
              <a:rPr lang="en-US" sz="1200" i="1" dirty="0"/>
              <a:t> temporal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743CEC-5138-D544-8F63-37B781FE37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8175" y="1636011"/>
            <a:ext cx="1496179" cy="1496179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C8DF69CF-6E3B-B548-951C-E14EEF73F046}"/>
              </a:ext>
            </a:extLst>
          </p:cNvPr>
          <p:cNvSpPr txBox="1"/>
          <p:nvPr/>
        </p:nvSpPr>
        <p:spPr>
          <a:xfrm>
            <a:off x="7368520" y="3131006"/>
            <a:ext cx="43961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400" b="1" dirty="0"/>
              <a:t>Población impactada a través del componente de replicación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ACF9772-0818-C54E-890C-01CF404DCED9}"/>
              </a:ext>
            </a:extLst>
          </p:cNvPr>
          <p:cNvSpPr txBox="1"/>
          <p:nvPr/>
        </p:nvSpPr>
        <p:spPr>
          <a:xfrm>
            <a:off x="7310601" y="3848675"/>
            <a:ext cx="38827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Más de </a:t>
            </a:r>
            <a:r>
              <a:rPr lang="en-US" sz="3200" b="1" dirty="0">
                <a:solidFill>
                  <a:srgbClr val="FFC000"/>
                </a:solidFill>
              </a:rPr>
              <a:t>10,000,000 </a:t>
            </a:r>
            <a:r>
              <a:rPr lang="en-US" sz="3200" b="1" dirty="0" err="1">
                <a:solidFill>
                  <a:srgbClr val="FFC000"/>
                </a:solidFill>
              </a:rPr>
              <a:t>hab</a:t>
            </a:r>
            <a:endParaRPr lang="en-US" sz="3200" b="1" dirty="0">
              <a:solidFill>
                <a:srgbClr val="FFC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4BEDFB-DC31-AE40-AD6A-2F02ACE7179D}"/>
              </a:ext>
            </a:extLst>
          </p:cNvPr>
          <p:cNvSpPr txBox="1"/>
          <p:nvPr/>
        </p:nvSpPr>
        <p:spPr>
          <a:xfrm>
            <a:off x="6233531" y="4516456"/>
            <a:ext cx="57666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dirty="0"/>
              <a:t>Población que forma parte del Programa de Ciudades Sustentables</a:t>
            </a:r>
            <a:r>
              <a:rPr lang="es-ES_tradnl" b="1" dirty="0"/>
              <a:t> (300) </a:t>
            </a:r>
            <a:r>
              <a:rPr lang="es-ES_tradnl" dirty="0"/>
              <a:t>y la Red de Municipios frente al Cambio Climático– RAMCC </a:t>
            </a:r>
            <a:r>
              <a:rPr lang="es-ES_tradnl" b="1" dirty="0"/>
              <a:t>(158)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8C2317B-6EEA-FB4B-B60E-E8681F5746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4907" y="5642063"/>
            <a:ext cx="1325059" cy="93069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754825C-2877-E64A-ADCF-817F4A5F1E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45296" y="5787022"/>
            <a:ext cx="2022287" cy="579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5285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A48B70D-2C18-5F40-B2E5-B336853187BF}"/>
              </a:ext>
            </a:extLst>
          </p:cNvPr>
          <p:cNvSpPr/>
          <p:nvPr/>
        </p:nvSpPr>
        <p:spPr>
          <a:xfrm>
            <a:off x="-1" y="331138"/>
            <a:ext cx="10499272" cy="410613"/>
          </a:xfrm>
          <a:prstGeom prst="rect">
            <a:avLst/>
          </a:prstGeom>
          <a:solidFill>
            <a:srgbClr val="2B3C5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See original image">
            <a:extLst>
              <a:ext uri="{FF2B5EF4-FFF2-40B4-BE49-F238E27FC236}">
                <a16:creationId xmlns:a16="http://schemas.microsoft.com/office/drawing/2014/main" id="{8E764D43-5CD3-734A-BC1D-088719225E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4" r="37789" b="26740"/>
          <a:stretch/>
        </p:blipFill>
        <p:spPr bwMode="auto">
          <a:xfrm>
            <a:off x="11173698" y="67849"/>
            <a:ext cx="967519" cy="100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E40E9F-C5CD-4CD8-9E0E-39958E638B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630" y="226200"/>
            <a:ext cx="7694523" cy="555172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rgbClr val="FFC000"/>
                </a:solidFill>
                <a:latin typeface="+mn-lt"/>
              </a:rPr>
              <a:t>Mar del Plata – </a:t>
            </a:r>
            <a:r>
              <a:rPr lang="es-AR" sz="2800" b="1" dirty="0">
                <a:solidFill>
                  <a:schemeClr val="bg1"/>
                </a:solidFill>
                <a:latin typeface="+mn-lt"/>
              </a:rPr>
              <a:t>Compromiso con la sostenibilidad</a:t>
            </a:r>
            <a:r>
              <a:rPr lang="en-US" sz="2800" b="1" dirty="0">
                <a:solidFill>
                  <a:schemeClr val="bg1"/>
                </a:solidFill>
                <a:latin typeface="+mn-lt"/>
              </a:rPr>
              <a:t> </a:t>
            </a:r>
            <a:endParaRPr lang="en-GB" sz="31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Picture 3" descr="Laguna de los Padres">
            <a:extLst>
              <a:ext uri="{FF2B5EF4-FFF2-40B4-BE49-F238E27FC236}">
                <a16:creationId xmlns:a16="http://schemas.microsoft.com/office/drawing/2014/main" id="{C63D798F-BDF6-4867-A411-E7DBF2054E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298" y="1009221"/>
            <a:ext cx="3951514" cy="2726238"/>
          </a:xfrm>
          <a:prstGeom prst="rect">
            <a:avLst/>
          </a:prstGeom>
        </p:spPr>
      </p:pic>
      <p:pic>
        <p:nvPicPr>
          <p:cNvPr id="7" name="Picture 6" descr="A large body of water&#10;&#10;Description automatically generated">
            <a:extLst>
              <a:ext uri="{FF2B5EF4-FFF2-40B4-BE49-F238E27FC236}">
                <a16:creationId xmlns:a16="http://schemas.microsoft.com/office/drawing/2014/main" id="{00EC627C-D93C-4765-825E-B68AC046D9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6245" y="1009221"/>
            <a:ext cx="4225262" cy="2727215"/>
          </a:xfrm>
          <a:prstGeom prst="rect">
            <a:avLst/>
          </a:prstGeom>
        </p:spPr>
      </p:pic>
      <p:pic>
        <p:nvPicPr>
          <p:cNvPr id="10" name="Picture 9" descr="A flock of seagulls standing next to a body of water&#10;&#10;Description automatically generated">
            <a:extLst>
              <a:ext uri="{FF2B5EF4-FFF2-40B4-BE49-F238E27FC236}">
                <a16:creationId xmlns:a16="http://schemas.microsoft.com/office/drawing/2014/main" id="{E31EA208-CC3E-4357-864F-1AD7F250890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6372" y="3924665"/>
            <a:ext cx="6691329" cy="2768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875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A48B70D-2C18-5F40-B2E5-B336853187BF}"/>
              </a:ext>
            </a:extLst>
          </p:cNvPr>
          <p:cNvSpPr/>
          <p:nvPr/>
        </p:nvSpPr>
        <p:spPr>
          <a:xfrm>
            <a:off x="-1" y="331138"/>
            <a:ext cx="10499272" cy="410613"/>
          </a:xfrm>
          <a:prstGeom prst="rect">
            <a:avLst/>
          </a:prstGeom>
          <a:solidFill>
            <a:srgbClr val="2B3C5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See original image">
            <a:extLst>
              <a:ext uri="{FF2B5EF4-FFF2-40B4-BE49-F238E27FC236}">
                <a16:creationId xmlns:a16="http://schemas.microsoft.com/office/drawing/2014/main" id="{8E764D43-5CD3-734A-BC1D-088719225E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4" r="37789" b="26740"/>
          <a:stretch/>
        </p:blipFill>
        <p:spPr bwMode="auto">
          <a:xfrm>
            <a:off x="11173698" y="67849"/>
            <a:ext cx="967519" cy="100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E40E9F-C5CD-4CD8-9E0E-39958E638B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630" y="226200"/>
            <a:ext cx="7694523" cy="555172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rgbClr val="FFC000"/>
                </a:solidFill>
                <a:latin typeface="+mn-lt"/>
              </a:rPr>
              <a:t>Mar del Plata – </a:t>
            </a:r>
            <a:r>
              <a:rPr lang="es-AR" sz="2800" b="1" dirty="0">
                <a:solidFill>
                  <a:schemeClr val="bg1"/>
                </a:solidFill>
                <a:latin typeface="+mn-lt"/>
              </a:rPr>
              <a:t>Compromiso con la sostenibilidad</a:t>
            </a:r>
            <a:r>
              <a:rPr lang="en-US" sz="2800" b="1" dirty="0">
                <a:solidFill>
                  <a:schemeClr val="bg1"/>
                </a:solidFill>
                <a:latin typeface="+mn-lt"/>
              </a:rPr>
              <a:t> </a:t>
            </a:r>
            <a:endParaRPr lang="en-GB" sz="31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9" name="Imagen 2" descr="Captura de pantalla 2018-08-02 a la(s) 13.04.51.png">
            <a:extLst>
              <a:ext uri="{FF2B5EF4-FFF2-40B4-BE49-F238E27FC236}">
                <a16:creationId xmlns:a16="http://schemas.microsoft.com/office/drawing/2014/main" id="{45E3DDC2-FDC0-4EC3-AF39-D1511D0635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42" y="1166687"/>
            <a:ext cx="4747908" cy="2696233"/>
          </a:xfrm>
          <a:prstGeom prst="rect">
            <a:avLst/>
          </a:prstGeom>
        </p:spPr>
      </p:pic>
      <p:pic>
        <p:nvPicPr>
          <p:cNvPr id="11" name="Imagen 7" descr="Captura de pantalla 2018-08-02 a la(s) 13.05.06.png">
            <a:extLst>
              <a:ext uri="{FF2B5EF4-FFF2-40B4-BE49-F238E27FC236}">
                <a16:creationId xmlns:a16="http://schemas.microsoft.com/office/drawing/2014/main" id="{A0248819-D650-43D2-B859-9FBFF186A6C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211" y="4217506"/>
            <a:ext cx="4587360" cy="2244020"/>
          </a:xfrm>
          <a:prstGeom prst="rect">
            <a:avLst/>
          </a:prstGeom>
        </p:spPr>
      </p:pic>
      <p:pic>
        <p:nvPicPr>
          <p:cNvPr id="12" name="Imagen 4" descr="Captura de pantalla 2018-08-02 a la(s) 17.47.57.png">
            <a:extLst>
              <a:ext uri="{FF2B5EF4-FFF2-40B4-BE49-F238E27FC236}">
                <a16:creationId xmlns:a16="http://schemas.microsoft.com/office/drawing/2014/main" id="{1F7FEC58-0F29-4D30-9AA3-B6D3E077EC5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907" y="1143311"/>
            <a:ext cx="4098497" cy="2719609"/>
          </a:xfrm>
          <a:prstGeom prst="rect">
            <a:avLst/>
          </a:prstGeom>
        </p:spPr>
      </p:pic>
      <p:pic>
        <p:nvPicPr>
          <p:cNvPr id="13" name="Imagen 9" descr="Captura de pantalla 2018-08-02 a la(s) 17.48.05.png">
            <a:extLst>
              <a:ext uri="{FF2B5EF4-FFF2-40B4-BE49-F238E27FC236}">
                <a16:creationId xmlns:a16="http://schemas.microsoft.com/office/drawing/2014/main" id="{A3853C87-5E60-470B-A731-C7A42283BB1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5855" y="4224859"/>
            <a:ext cx="4540900" cy="2238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6565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A48B70D-2C18-5F40-B2E5-B336853187BF}"/>
              </a:ext>
            </a:extLst>
          </p:cNvPr>
          <p:cNvSpPr/>
          <p:nvPr/>
        </p:nvSpPr>
        <p:spPr>
          <a:xfrm>
            <a:off x="-1" y="331138"/>
            <a:ext cx="10499272" cy="410613"/>
          </a:xfrm>
          <a:prstGeom prst="rect">
            <a:avLst/>
          </a:prstGeom>
          <a:solidFill>
            <a:srgbClr val="2B3C5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See original image">
            <a:extLst>
              <a:ext uri="{FF2B5EF4-FFF2-40B4-BE49-F238E27FC236}">
                <a16:creationId xmlns:a16="http://schemas.microsoft.com/office/drawing/2014/main" id="{8E764D43-5CD3-734A-BC1D-088719225E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4" r="37789" b="26740"/>
          <a:stretch/>
        </p:blipFill>
        <p:spPr bwMode="auto">
          <a:xfrm>
            <a:off x="11173698" y="67849"/>
            <a:ext cx="967519" cy="100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E40E9F-C5CD-4CD8-9E0E-39958E638B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630" y="226200"/>
            <a:ext cx="7694523" cy="555172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rgbClr val="FFC000"/>
                </a:solidFill>
                <a:latin typeface="+mn-lt"/>
              </a:rPr>
              <a:t>Mar del Plata – </a:t>
            </a:r>
            <a:r>
              <a:rPr lang="es-AR" sz="2800" b="1" dirty="0">
                <a:solidFill>
                  <a:schemeClr val="bg1"/>
                </a:solidFill>
                <a:latin typeface="+mn-lt"/>
              </a:rPr>
              <a:t>Compromiso con la sostenibilidad</a:t>
            </a:r>
            <a:r>
              <a:rPr lang="en-US" sz="2800" b="1" dirty="0">
                <a:solidFill>
                  <a:schemeClr val="bg1"/>
                </a:solidFill>
                <a:latin typeface="+mn-lt"/>
              </a:rPr>
              <a:t> </a:t>
            </a:r>
            <a:endParaRPr lang="en-GB" sz="31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10" name="Imagen 4" descr="CDM.png">
            <a:extLst>
              <a:ext uri="{FF2B5EF4-FFF2-40B4-BE49-F238E27FC236}">
                <a16:creationId xmlns:a16="http://schemas.microsoft.com/office/drawing/2014/main" id="{2A9AF2A5-52BF-4373-9AB9-C583B5E5859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89"/>
          <a:stretch/>
        </p:blipFill>
        <p:spPr>
          <a:xfrm>
            <a:off x="713836" y="1037698"/>
            <a:ext cx="9785435" cy="5423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8962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A48B70D-2C18-5F40-B2E5-B336853187BF}"/>
              </a:ext>
            </a:extLst>
          </p:cNvPr>
          <p:cNvSpPr/>
          <p:nvPr/>
        </p:nvSpPr>
        <p:spPr>
          <a:xfrm>
            <a:off x="-1" y="331138"/>
            <a:ext cx="10499272" cy="410613"/>
          </a:xfrm>
          <a:prstGeom prst="rect">
            <a:avLst/>
          </a:prstGeom>
          <a:solidFill>
            <a:srgbClr val="2B3C5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See original image">
            <a:extLst>
              <a:ext uri="{FF2B5EF4-FFF2-40B4-BE49-F238E27FC236}">
                <a16:creationId xmlns:a16="http://schemas.microsoft.com/office/drawing/2014/main" id="{8E764D43-5CD3-734A-BC1D-088719225E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4" r="37789" b="26740"/>
          <a:stretch/>
        </p:blipFill>
        <p:spPr bwMode="auto">
          <a:xfrm>
            <a:off x="11173698" y="67849"/>
            <a:ext cx="967519" cy="100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E40E9F-C5CD-4CD8-9E0E-39958E638B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630" y="226200"/>
            <a:ext cx="7694523" cy="555172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rgbClr val="FFC000"/>
                </a:solidFill>
                <a:latin typeface="+mn-lt"/>
              </a:rPr>
              <a:t>Mar del Plata – </a:t>
            </a:r>
            <a:r>
              <a:rPr lang="es-AR" sz="2800" b="1" dirty="0">
                <a:solidFill>
                  <a:schemeClr val="bg1"/>
                </a:solidFill>
                <a:latin typeface="+mn-lt"/>
              </a:rPr>
              <a:t>Compromiso con la sostenibilidad</a:t>
            </a:r>
            <a:r>
              <a:rPr lang="en-US" sz="2800" b="1" dirty="0">
                <a:solidFill>
                  <a:schemeClr val="bg1"/>
                </a:solidFill>
                <a:latin typeface="+mn-lt"/>
              </a:rPr>
              <a:t> </a:t>
            </a:r>
            <a:endParaRPr lang="en-GB" sz="31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Picture 3" descr="A body of water next to the ocean&#10;&#10;Description automatically generated">
            <a:extLst>
              <a:ext uri="{FF2B5EF4-FFF2-40B4-BE49-F238E27FC236}">
                <a16:creationId xmlns:a16="http://schemas.microsoft.com/office/drawing/2014/main" id="{D6A51BF8-CEF7-4317-9310-84C5197EF0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1357" y="1070355"/>
            <a:ext cx="7961243" cy="5279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389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A48B70D-2C18-5F40-B2E5-B336853187BF}"/>
              </a:ext>
            </a:extLst>
          </p:cNvPr>
          <p:cNvSpPr/>
          <p:nvPr/>
        </p:nvSpPr>
        <p:spPr>
          <a:xfrm>
            <a:off x="-1" y="331138"/>
            <a:ext cx="10499272" cy="410613"/>
          </a:xfrm>
          <a:prstGeom prst="rect">
            <a:avLst/>
          </a:prstGeom>
          <a:solidFill>
            <a:srgbClr val="2B3C5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See original image">
            <a:extLst>
              <a:ext uri="{FF2B5EF4-FFF2-40B4-BE49-F238E27FC236}">
                <a16:creationId xmlns:a16="http://schemas.microsoft.com/office/drawing/2014/main" id="{8E764D43-5CD3-734A-BC1D-088719225E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4" r="37789" b="26740"/>
          <a:stretch/>
        </p:blipFill>
        <p:spPr bwMode="auto">
          <a:xfrm>
            <a:off x="11173698" y="67849"/>
            <a:ext cx="967519" cy="100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E40E9F-C5CD-4CD8-9E0E-39958E638B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630" y="226200"/>
            <a:ext cx="9550083" cy="555172"/>
          </a:xfrm>
        </p:spPr>
        <p:txBody>
          <a:bodyPr>
            <a:noAutofit/>
          </a:bodyPr>
          <a:lstStyle/>
          <a:p>
            <a:pPr algn="l"/>
            <a:r>
              <a:rPr lang="en-US" sz="2800" b="1" dirty="0">
                <a:solidFill>
                  <a:srgbClr val="FFC000"/>
                </a:solidFill>
                <a:latin typeface="+mn-lt"/>
              </a:rPr>
              <a:t>Mar del Plata – </a:t>
            </a:r>
            <a:r>
              <a:rPr lang="es-PA" sz="2800" b="1" dirty="0">
                <a:solidFill>
                  <a:schemeClr val="bg1"/>
                </a:solidFill>
                <a:latin typeface="+mn-lt"/>
              </a:rPr>
              <a:t>Áreas para la implementación de pilotos </a:t>
            </a:r>
            <a:endParaRPr lang="es-AR" sz="28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F4DDA0-A1A7-6A44-9BF5-D16536ADA5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228" y="1070355"/>
            <a:ext cx="8623785" cy="5479774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F9A129D-E075-584E-A70C-9AF433897ACB}"/>
              </a:ext>
            </a:extLst>
          </p:cNvPr>
          <p:cNvCxnSpPr>
            <a:cxnSpLocks/>
          </p:cNvCxnSpPr>
          <p:nvPr/>
        </p:nvCxnSpPr>
        <p:spPr>
          <a:xfrm>
            <a:off x="2877973" y="3663190"/>
            <a:ext cx="2516490" cy="294104"/>
          </a:xfrm>
          <a:prstGeom prst="line">
            <a:avLst/>
          </a:prstGeom>
          <a:ln w="38100">
            <a:prstDash val="dash"/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5FEA3B6-543B-384D-B3ED-0F8E583F12EC}"/>
              </a:ext>
            </a:extLst>
          </p:cNvPr>
          <p:cNvCxnSpPr>
            <a:cxnSpLocks/>
          </p:cNvCxnSpPr>
          <p:nvPr/>
        </p:nvCxnSpPr>
        <p:spPr>
          <a:xfrm>
            <a:off x="2319959" y="3432313"/>
            <a:ext cx="558014" cy="230877"/>
          </a:xfrm>
          <a:prstGeom prst="line">
            <a:avLst/>
          </a:prstGeom>
          <a:ln w="38100">
            <a:prstDash val="dash"/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49A3375-586D-EC4D-96B3-8011F253C600}"/>
              </a:ext>
            </a:extLst>
          </p:cNvPr>
          <p:cNvCxnSpPr>
            <a:cxnSpLocks/>
          </p:cNvCxnSpPr>
          <p:nvPr/>
        </p:nvCxnSpPr>
        <p:spPr>
          <a:xfrm flipV="1">
            <a:off x="5394463" y="3241466"/>
            <a:ext cx="70149" cy="715829"/>
          </a:xfrm>
          <a:prstGeom prst="line">
            <a:avLst/>
          </a:prstGeom>
          <a:ln w="38100">
            <a:prstDash val="dash"/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9" name="Rectángulo 20">
            <a:extLst>
              <a:ext uri="{FF2B5EF4-FFF2-40B4-BE49-F238E27FC236}">
                <a16:creationId xmlns:a16="http://schemas.microsoft.com/office/drawing/2014/main" id="{B77D4225-612C-944D-A56F-E0CD98A06288}"/>
              </a:ext>
            </a:extLst>
          </p:cNvPr>
          <p:cNvSpPr/>
          <p:nvPr/>
        </p:nvSpPr>
        <p:spPr>
          <a:xfrm>
            <a:off x="2138756" y="3803455"/>
            <a:ext cx="1215715" cy="37667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900" b="1" dirty="0">
                <a:solidFill>
                  <a:schemeClr val="tx1"/>
                </a:solidFill>
              </a:rPr>
              <a:t>PROYECTO DEL CORREDOR VERDE</a:t>
            </a:r>
          </a:p>
        </p:txBody>
      </p:sp>
      <p:sp>
        <p:nvSpPr>
          <p:cNvPr id="20" name="78 Triángulo isósceles">
            <a:extLst>
              <a:ext uri="{FF2B5EF4-FFF2-40B4-BE49-F238E27FC236}">
                <a16:creationId xmlns:a16="http://schemas.microsoft.com/office/drawing/2014/main" id="{419D6903-B733-654A-9A19-4906535087D6}"/>
              </a:ext>
            </a:extLst>
          </p:cNvPr>
          <p:cNvSpPr/>
          <p:nvPr/>
        </p:nvSpPr>
        <p:spPr>
          <a:xfrm rot="5400000">
            <a:off x="3303747" y="3850089"/>
            <a:ext cx="213285" cy="120017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1" name="100 Rectángulo redondeado">
            <a:extLst>
              <a:ext uri="{FF2B5EF4-FFF2-40B4-BE49-F238E27FC236}">
                <a16:creationId xmlns:a16="http://schemas.microsoft.com/office/drawing/2014/main" id="{2C16AD38-5A2E-7049-8311-1A190351B0F7}"/>
              </a:ext>
            </a:extLst>
          </p:cNvPr>
          <p:cNvSpPr/>
          <p:nvPr/>
        </p:nvSpPr>
        <p:spPr>
          <a:xfrm rot="1842968">
            <a:off x="1431386" y="2822278"/>
            <a:ext cx="529532" cy="518688"/>
          </a:xfrm>
          <a:prstGeom prst="roundRect">
            <a:avLst/>
          </a:prstGeom>
          <a:solidFill>
            <a:schemeClr val="accent4">
              <a:lumMod val="60000"/>
              <a:lumOff val="40000"/>
              <a:alpha val="37000"/>
            </a:schemeClr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2" name="Rectángulo 20">
            <a:extLst>
              <a:ext uri="{FF2B5EF4-FFF2-40B4-BE49-F238E27FC236}">
                <a16:creationId xmlns:a16="http://schemas.microsoft.com/office/drawing/2014/main" id="{2E50B33D-7959-B449-8DA6-E2DB392DE7D8}"/>
              </a:ext>
            </a:extLst>
          </p:cNvPr>
          <p:cNvSpPr/>
          <p:nvPr/>
        </p:nvSpPr>
        <p:spPr>
          <a:xfrm>
            <a:off x="1957108" y="2473246"/>
            <a:ext cx="1215715" cy="37667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900" b="1" dirty="0">
                <a:solidFill>
                  <a:schemeClr val="tx1"/>
                </a:solidFill>
              </a:rPr>
              <a:t>MEJORAMIENTO DEL BARRIO </a:t>
            </a:r>
          </a:p>
        </p:txBody>
      </p:sp>
      <p:sp>
        <p:nvSpPr>
          <p:cNvPr id="23" name="78 Triángulo isósceles">
            <a:extLst>
              <a:ext uri="{FF2B5EF4-FFF2-40B4-BE49-F238E27FC236}">
                <a16:creationId xmlns:a16="http://schemas.microsoft.com/office/drawing/2014/main" id="{C6D6323E-7620-A340-B85A-16EDEB058236}"/>
              </a:ext>
            </a:extLst>
          </p:cNvPr>
          <p:cNvSpPr/>
          <p:nvPr/>
        </p:nvSpPr>
        <p:spPr>
          <a:xfrm rot="16200000">
            <a:off x="1790457" y="2519880"/>
            <a:ext cx="213285" cy="120017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A87658EE-4CA7-724B-9D7A-3B080D7D475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68623"/>
          <a:stretch/>
        </p:blipFill>
        <p:spPr>
          <a:xfrm>
            <a:off x="9851870" y="2016687"/>
            <a:ext cx="1897492" cy="669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1679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A48B70D-2C18-5F40-B2E5-B336853187BF}"/>
              </a:ext>
            </a:extLst>
          </p:cNvPr>
          <p:cNvSpPr/>
          <p:nvPr/>
        </p:nvSpPr>
        <p:spPr>
          <a:xfrm>
            <a:off x="0" y="370759"/>
            <a:ext cx="10499272" cy="410613"/>
          </a:xfrm>
          <a:prstGeom prst="rect">
            <a:avLst/>
          </a:prstGeom>
          <a:solidFill>
            <a:srgbClr val="2B3C5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E40E9F-C5CD-4CD8-9E0E-39958E638B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631" y="258842"/>
            <a:ext cx="7883816" cy="555172"/>
          </a:xfrm>
        </p:spPr>
        <p:txBody>
          <a:bodyPr>
            <a:normAutofit/>
          </a:bodyPr>
          <a:lstStyle/>
          <a:p>
            <a:pPr algn="l"/>
            <a:r>
              <a:rPr lang="es-PA" sz="2400" b="1" dirty="0">
                <a:solidFill>
                  <a:srgbClr val="FFC000"/>
                </a:solidFill>
                <a:latin typeface="+mn-lt"/>
              </a:rPr>
              <a:t>Mar del Plata – </a:t>
            </a:r>
            <a:r>
              <a:rPr lang="es-PA" sz="2400" b="1" dirty="0">
                <a:solidFill>
                  <a:schemeClr val="bg1"/>
                </a:solidFill>
                <a:latin typeface="+mn-lt"/>
              </a:rPr>
              <a:t>Propuesta de intervención del GEF</a:t>
            </a:r>
          </a:p>
        </p:txBody>
      </p:sp>
      <p:sp>
        <p:nvSpPr>
          <p:cNvPr id="12" name="TextBox 8">
            <a:extLst>
              <a:ext uri="{FF2B5EF4-FFF2-40B4-BE49-F238E27FC236}">
                <a16:creationId xmlns:a16="http://schemas.microsoft.com/office/drawing/2014/main" id="{5FB8C976-BBB3-4113-BB6E-A8EEFDB685BA}"/>
              </a:ext>
            </a:extLst>
          </p:cNvPr>
          <p:cNvSpPr txBox="1"/>
          <p:nvPr/>
        </p:nvSpPr>
        <p:spPr>
          <a:xfrm>
            <a:off x="329190" y="1073114"/>
            <a:ext cx="110538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BO" sz="2000" b="1" dirty="0">
                <a:solidFill>
                  <a:srgbClr val="FFC000"/>
                </a:solidFill>
              </a:rPr>
              <a:t>Resultado esperado. </a:t>
            </a:r>
            <a:r>
              <a:rPr lang="es-BO" sz="2000" dirty="0"/>
              <a:t>Planes integrados e inversiones bajas en carbono y en conservación son ejecutadas </a:t>
            </a: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DFE8E38E-84FA-4EA6-83FB-5AB03B74D6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30631" y="2731700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altLang="es-P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" name="Picture 2" descr="See original image">
            <a:extLst>
              <a:ext uri="{FF2B5EF4-FFF2-40B4-BE49-F238E27FC236}">
                <a16:creationId xmlns:a16="http://schemas.microsoft.com/office/drawing/2014/main" id="{E4963973-633D-414D-805B-1432AFDDFC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4" r="37789" b="26740"/>
          <a:stretch/>
        </p:blipFill>
        <p:spPr bwMode="auto">
          <a:xfrm>
            <a:off x="11383146" y="127491"/>
            <a:ext cx="678223" cy="702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6B5D930-0E2C-48D5-8FD4-6271C7B1CB5F}"/>
              </a:ext>
            </a:extLst>
          </p:cNvPr>
          <p:cNvSpPr/>
          <p:nvPr/>
        </p:nvSpPr>
        <p:spPr>
          <a:xfrm>
            <a:off x="695981" y="1732324"/>
            <a:ext cx="10687099" cy="4408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7188" indent="-357188">
              <a:buFont typeface="Arial" panose="020B0604020202020204" pitchFamily="34" charset="0"/>
              <a:buChar char="•"/>
            </a:pPr>
            <a:r>
              <a:rPr lang="es-BO" i="1" dirty="0"/>
              <a:t>Diseño la </a:t>
            </a:r>
            <a:r>
              <a:rPr lang="es-BO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plataforma digital metropolitana</a:t>
            </a:r>
            <a:r>
              <a:rPr lang="es-BO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BO" i="1" dirty="0"/>
              <a:t>para apoyar la planificación urbana integrada incluyendo criterios de biodiversidad, cambio climático y degradación del suelo.</a:t>
            </a:r>
          </a:p>
          <a:p>
            <a:pPr marL="357188" indent="-357188">
              <a:buFont typeface="Arial" panose="020B0604020202020204" pitchFamily="34" charset="0"/>
              <a:buChar char="•"/>
            </a:pPr>
            <a:endParaRPr lang="es-BO" sz="1050" i="1" dirty="0"/>
          </a:p>
          <a:p>
            <a:pPr marL="357188" indent="-357188">
              <a:buFont typeface="Arial" panose="020B0604020202020204" pitchFamily="34" charset="0"/>
              <a:buChar char="•"/>
            </a:pPr>
            <a:r>
              <a:rPr lang="es-BO" i="1" dirty="0"/>
              <a:t>Diseño de un plan de </a:t>
            </a:r>
            <a:r>
              <a:rPr lang="es-BO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Desarrollo Orientado al Transporte </a:t>
            </a:r>
            <a:r>
              <a:rPr lang="es-BO" i="1" dirty="0"/>
              <a:t>(TOD), incluyendo un piloto de movilidad eléctrica. </a:t>
            </a:r>
          </a:p>
          <a:p>
            <a:pPr marL="357188" indent="-357188">
              <a:buFont typeface="Arial" panose="020B0604020202020204" pitchFamily="34" charset="0"/>
              <a:buChar char="•"/>
            </a:pPr>
            <a:endParaRPr lang="es-BO" i="1" dirty="0"/>
          </a:p>
          <a:p>
            <a:pPr marL="357188" indent="-357188">
              <a:buFont typeface="Arial" panose="020B0604020202020204" pitchFamily="34" charset="0"/>
              <a:buChar char="•"/>
            </a:pPr>
            <a:r>
              <a:rPr lang="es-BO" i="1" dirty="0"/>
              <a:t>Desarrollo y/o revisión de </a:t>
            </a:r>
            <a:r>
              <a:rPr lang="es-BO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planes metropolitanos y geo-referenciados de conservación</a:t>
            </a:r>
            <a:r>
              <a:rPr lang="es-BO" i="1" dirty="0"/>
              <a:t> para la protección de especies amenazadas y servicios ecosistémicos. </a:t>
            </a:r>
          </a:p>
          <a:p>
            <a:pPr marL="357188" indent="-357188">
              <a:buFont typeface="Arial" panose="020B0604020202020204" pitchFamily="34" charset="0"/>
              <a:buChar char="•"/>
            </a:pPr>
            <a:endParaRPr lang="es-BO" i="1" dirty="0"/>
          </a:p>
          <a:p>
            <a:pPr marL="357188" indent="-357188">
              <a:buFont typeface="Arial" panose="020B0604020202020204" pitchFamily="34" charset="0"/>
              <a:buChar char="•"/>
            </a:pPr>
            <a:r>
              <a:rPr lang="es-BO" i="1" dirty="0"/>
              <a:t>Inversiones piloto para promover la </a:t>
            </a:r>
            <a:r>
              <a:rPr lang="es-BO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conectividad de los espacios verdes, y alternativas de turismo y transporte no-motorizado. </a:t>
            </a:r>
          </a:p>
          <a:p>
            <a:pPr marL="357188" indent="-357188">
              <a:buFont typeface="Arial" panose="020B0604020202020204" pitchFamily="34" charset="0"/>
              <a:buChar char="•"/>
            </a:pPr>
            <a:endParaRPr lang="es-BO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57188" indent="-357188">
              <a:buFont typeface="Arial" panose="020B0604020202020204" pitchFamily="34" charset="0"/>
              <a:buChar char="•"/>
            </a:pPr>
            <a:r>
              <a:rPr lang="es-BO" i="1" dirty="0"/>
              <a:t>Fortalecimiento de acciones de </a:t>
            </a:r>
            <a:r>
              <a:rPr lang="es-BO" b="1" i="1" dirty="0"/>
              <a:t>conservación y eficiencia energética </a:t>
            </a:r>
            <a:r>
              <a:rPr lang="es-BO" i="1" dirty="0"/>
              <a:t>en el sector turismo</a:t>
            </a:r>
          </a:p>
          <a:p>
            <a:pPr marL="357188" indent="-357188">
              <a:buFont typeface="Arial" panose="020B0604020202020204" pitchFamily="34" charset="0"/>
              <a:buChar char="•"/>
            </a:pPr>
            <a:endParaRPr lang="es-BO" i="1" dirty="0"/>
          </a:p>
          <a:p>
            <a:pPr marL="357188" indent="-357188">
              <a:buFont typeface="Arial" panose="020B0604020202020204" pitchFamily="34" charset="0"/>
              <a:buChar char="•"/>
            </a:pPr>
            <a:r>
              <a:rPr lang="es-BO" i="1" dirty="0"/>
              <a:t>Replicación de la </a:t>
            </a:r>
            <a:r>
              <a:rPr lang="es-BO" b="1" i="1" dirty="0"/>
              <a:t>regulación de grandes generadores de Buenos Aires </a:t>
            </a:r>
            <a:r>
              <a:rPr lang="es-BO" i="1" dirty="0"/>
              <a:t>para promover economía circular y evitar el colapso del relleno sanitario. </a:t>
            </a:r>
          </a:p>
          <a:p>
            <a:pPr marL="357188" indent="-357188">
              <a:buFont typeface="Arial" panose="020B0604020202020204" pitchFamily="34" charset="0"/>
              <a:buChar char="•"/>
            </a:pPr>
            <a:endParaRPr lang="es-BO" i="1" dirty="0"/>
          </a:p>
        </p:txBody>
      </p:sp>
    </p:spTree>
    <p:extLst>
      <p:ext uri="{BB962C8B-B14F-4D97-AF65-F5344CB8AC3E}">
        <p14:creationId xmlns:p14="http://schemas.microsoft.com/office/powerpoint/2010/main" val="29766644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A48B70D-2C18-5F40-B2E5-B336853187BF}"/>
              </a:ext>
            </a:extLst>
          </p:cNvPr>
          <p:cNvSpPr/>
          <p:nvPr/>
        </p:nvSpPr>
        <p:spPr>
          <a:xfrm>
            <a:off x="-1" y="331138"/>
            <a:ext cx="10499272" cy="410613"/>
          </a:xfrm>
          <a:prstGeom prst="rect">
            <a:avLst/>
          </a:prstGeom>
          <a:solidFill>
            <a:srgbClr val="2B3C5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See original image">
            <a:extLst>
              <a:ext uri="{FF2B5EF4-FFF2-40B4-BE49-F238E27FC236}">
                <a16:creationId xmlns:a16="http://schemas.microsoft.com/office/drawing/2014/main" id="{8E764D43-5CD3-734A-BC1D-088719225E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4" r="37789" b="26740"/>
          <a:stretch/>
        </p:blipFill>
        <p:spPr bwMode="auto">
          <a:xfrm>
            <a:off x="11173698" y="67849"/>
            <a:ext cx="967519" cy="100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E40E9F-C5CD-4CD8-9E0E-39958E638B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631" y="226200"/>
            <a:ext cx="4898576" cy="555172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rgbClr val="FFC000"/>
                </a:solidFill>
                <a:latin typeface="+mn-lt"/>
              </a:rPr>
              <a:t>Ushuaia </a:t>
            </a:r>
            <a:endParaRPr lang="en-GB" sz="28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AA26ED-6474-464D-8BA8-3DE7BEC8B6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449" r="18653"/>
          <a:stretch/>
        </p:blipFill>
        <p:spPr>
          <a:xfrm>
            <a:off x="0" y="741751"/>
            <a:ext cx="1973915" cy="6116249"/>
          </a:xfrm>
          <a:prstGeom prst="rect">
            <a:avLst/>
          </a:prstGeom>
        </p:spPr>
      </p:pic>
      <p:sp>
        <p:nvSpPr>
          <p:cNvPr id="14" name="TextBox 6">
            <a:extLst>
              <a:ext uri="{FF2B5EF4-FFF2-40B4-BE49-F238E27FC236}">
                <a16:creationId xmlns:a16="http://schemas.microsoft.com/office/drawing/2014/main" id="{84203ACD-FED7-B245-AC87-616B2AF813C0}"/>
              </a:ext>
            </a:extLst>
          </p:cNvPr>
          <p:cNvSpPr txBox="1"/>
          <p:nvPr/>
        </p:nvSpPr>
        <p:spPr>
          <a:xfrm>
            <a:off x="2110003" y="745396"/>
            <a:ext cx="9756877" cy="5247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400" b="1" i="1" dirty="0">
                <a:solidFill>
                  <a:srgbClr val="FFC000"/>
                </a:solidFill>
                <a:ea typeface="+mj-ea"/>
                <a:cs typeface="+mj-cs"/>
              </a:rPr>
              <a:t>Población: </a:t>
            </a:r>
            <a:r>
              <a:rPr lang="es-AR" sz="2400" dirty="0"/>
              <a:t>74,375 habitantes </a:t>
            </a:r>
            <a:r>
              <a:rPr lang="es-AR" sz="1600" i="1" dirty="0"/>
              <a:t>(Estimativo para el 2015 DEyCTDF)</a:t>
            </a:r>
          </a:p>
          <a:p>
            <a:endParaRPr lang="es-AR" sz="1400" b="1" i="1" dirty="0">
              <a:solidFill>
                <a:srgbClr val="FFC000"/>
              </a:solidFill>
              <a:ea typeface="+mj-ea"/>
              <a:cs typeface="+mj-cs"/>
            </a:endParaRPr>
          </a:p>
          <a:p>
            <a:r>
              <a:rPr lang="es-AR" sz="2400" b="1" i="1" dirty="0">
                <a:solidFill>
                  <a:srgbClr val="FFC000"/>
                </a:solidFill>
                <a:ea typeface="+mj-ea"/>
                <a:cs typeface="+mj-cs"/>
              </a:rPr>
              <a:t>Características principales:</a:t>
            </a:r>
          </a:p>
          <a:p>
            <a:endParaRPr lang="es-AR" sz="500" b="1" i="1" dirty="0">
              <a:solidFill>
                <a:srgbClr val="FFC000"/>
              </a:solidFill>
              <a:ea typeface="+mj-ea"/>
              <a:cs typeface="+mj-cs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s-AR" sz="2000" i="1" dirty="0"/>
              <a:t>Ser la ciudad </a:t>
            </a:r>
            <a:r>
              <a:rPr lang="es-AR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más austral del mundo </a:t>
            </a:r>
            <a:r>
              <a:rPr lang="es-AR" sz="2000" i="1" dirty="0"/>
              <a:t>le confiere especiales características biofísicas y climáticas.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s-AR" sz="2000" i="1" dirty="0"/>
              <a:t>Concentra la mayor población de Tierra del Fuego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s-AR" sz="2000" i="1" dirty="0"/>
              <a:t>Registró un </a:t>
            </a:r>
            <a:r>
              <a:rPr lang="es-AR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crecimiento</a:t>
            </a:r>
            <a:r>
              <a:rPr lang="es-AR" sz="2000" i="1" dirty="0"/>
              <a:t> de más del 26% desde el censo 2010, asociada al </a:t>
            </a:r>
            <a:r>
              <a:rPr lang="es-AR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establecimiento de industrias electrónicas y el desarrollo de actividades turísticas</a:t>
            </a:r>
            <a:endParaRPr lang="es-AR" sz="2000" i="1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s-AR" sz="2000" i="1" dirty="0"/>
              <a:t>Ubicada </a:t>
            </a:r>
            <a:r>
              <a:rPr lang="es-AR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cerca de importantes Reservas Naturales </a:t>
            </a:r>
            <a:r>
              <a:rPr lang="es-AR" sz="2000" i="1" dirty="0"/>
              <a:t>(ej. Parque Nacional Tierra del Fuego y Reserva Provincial Corazón de la Isla).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s-AR" sz="2000" i="1" dirty="0"/>
              <a:t>El </a:t>
            </a:r>
            <a:r>
              <a:rPr lang="es-AR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bosque nativo </a:t>
            </a:r>
            <a:r>
              <a:rPr lang="es-AR" sz="2000" i="1" dirty="0"/>
              <a:t>es sumamente representativo en la ciudad, cubre </a:t>
            </a:r>
            <a:r>
              <a:rPr lang="es-AR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6000 hectáreas de las 10.800 </a:t>
            </a:r>
          </a:p>
          <a:p>
            <a:endParaRPr lang="es-PA" sz="1100" b="1" i="1" dirty="0">
              <a:solidFill>
                <a:srgbClr val="FFC000"/>
              </a:solidFill>
            </a:endParaRPr>
          </a:p>
          <a:p>
            <a:r>
              <a:rPr lang="es-PA" sz="2400" b="1" i="1" dirty="0">
                <a:solidFill>
                  <a:srgbClr val="FFC000"/>
                </a:solidFill>
              </a:rPr>
              <a:t>Emisiones de GEI: </a:t>
            </a:r>
          </a:p>
          <a:p>
            <a:endParaRPr lang="es-PA" sz="500" b="1" i="1" dirty="0">
              <a:solidFill>
                <a:srgbClr val="FFC000"/>
              </a:solidFill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s-AR" sz="2000" dirty="0"/>
              <a:t>Región patagónica tiene las emisiones de GEI más altas a nivel país asociadas a la generación y producción de energía y combustibles </a:t>
            </a:r>
          </a:p>
        </p:txBody>
      </p:sp>
    </p:spTree>
    <p:extLst>
      <p:ext uri="{BB962C8B-B14F-4D97-AF65-F5344CB8AC3E}">
        <p14:creationId xmlns:p14="http://schemas.microsoft.com/office/powerpoint/2010/main" val="29516603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A48B70D-2C18-5F40-B2E5-B336853187BF}"/>
              </a:ext>
            </a:extLst>
          </p:cNvPr>
          <p:cNvSpPr/>
          <p:nvPr/>
        </p:nvSpPr>
        <p:spPr>
          <a:xfrm>
            <a:off x="-1" y="331138"/>
            <a:ext cx="10499272" cy="410613"/>
          </a:xfrm>
          <a:prstGeom prst="rect">
            <a:avLst/>
          </a:prstGeom>
          <a:solidFill>
            <a:srgbClr val="2B3C5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See original image">
            <a:extLst>
              <a:ext uri="{FF2B5EF4-FFF2-40B4-BE49-F238E27FC236}">
                <a16:creationId xmlns:a16="http://schemas.microsoft.com/office/drawing/2014/main" id="{8E764D43-5CD3-734A-BC1D-088719225E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4" r="37789" b="26740"/>
          <a:stretch/>
        </p:blipFill>
        <p:spPr bwMode="auto">
          <a:xfrm>
            <a:off x="11173698" y="67849"/>
            <a:ext cx="967519" cy="100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E40E9F-C5CD-4CD8-9E0E-39958E638B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631" y="226200"/>
            <a:ext cx="6358092" cy="555172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rgbClr val="FFC000"/>
                </a:solidFill>
                <a:latin typeface="+mn-lt"/>
              </a:rPr>
              <a:t>Ushuaia – </a:t>
            </a:r>
            <a:r>
              <a:rPr lang="es-PA" sz="2800" b="1" dirty="0">
                <a:solidFill>
                  <a:schemeClr val="bg1"/>
                </a:solidFill>
                <a:latin typeface="+mn-lt"/>
              </a:rPr>
              <a:t>Desafíos</a:t>
            </a:r>
            <a:endParaRPr lang="en-GB" sz="2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84203ACD-FED7-B245-AC87-616B2AF813C0}"/>
              </a:ext>
            </a:extLst>
          </p:cNvPr>
          <p:cNvSpPr txBox="1"/>
          <p:nvPr/>
        </p:nvSpPr>
        <p:spPr>
          <a:xfrm>
            <a:off x="208721" y="1597129"/>
            <a:ext cx="11161644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2pPr marL="800100" lvl="1" indent="-342900">
              <a:buFont typeface="Wingdings" panose="05000000000000000000" pitchFamily="2" charset="2"/>
              <a:buChar char="ü"/>
              <a:defRPr sz="2000"/>
            </a:lvl2pPr>
          </a:lstStyle>
          <a:p>
            <a:pPr lvl="1"/>
            <a:r>
              <a:rPr lang="es-PA" sz="2400" dirty="0"/>
              <a:t>Procesos de </a:t>
            </a:r>
            <a:r>
              <a:rPr lang="es-P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planificación municipal fragmentados</a:t>
            </a:r>
          </a:p>
          <a:p>
            <a:pPr marL="457200" lvl="1" indent="0">
              <a:buNone/>
            </a:pPr>
            <a:endParaRPr lang="es-PA" sz="2400" dirty="0"/>
          </a:p>
          <a:p>
            <a:pPr lvl="1"/>
            <a:r>
              <a:rPr lang="es-PA" sz="2400" dirty="0"/>
              <a:t>Desaprovechamiento de las oportunidades por la </a:t>
            </a:r>
            <a:r>
              <a:rPr lang="es-P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generación de residuos</a:t>
            </a:r>
            <a:r>
              <a:rPr lang="es-PA" sz="2400" dirty="0"/>
              <a:t>. </a:t>
            </a:r>
          </a:p>
          <a:p>
            <a:pPr lvl="1"/>
            <a:endParaRPr lang="es-PA" sz="2400" dirty="0"/>
          </a:p>
          <a:p>
            <a:pPr lvl="1"/>
            <a:r>
              <a:rPr lang="es-PA" sz="2400" dirty="0"/>
              <a:t>Necesidad de mejorar la </a:t>
            </a:r>
            <a:r>
              <a:rPr lang="es-P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eficiencia energética </a:t>
            </a:r>
            <a:r>
              <a:rPr lang="es-PA" sz="2400" dirty="0"/>
              <a:t>e incrementar la </a:t>
            </a:r>
            <a:r>
              <a:rPr lang="es-P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participación de las energías renovables</a:t>
            </a:r>
            <a:r>
              <a:rPr lang="es-PA" sz="2400" dirty="0"/>
              <a:t>. </a:t>
            </a:r>
          </a:p>
          <a:p>
            <a:pPr marL="457200" lvl="1" indent="0">
              <a:buNone/>
            </a:pPr>
            <a:endParaRPr lang="es-PA" sz="2400" dirty="0"/>
          </a:p>
          <a:p>
            <a:pPr lvl="1"/>
            <a:r>
              <a:rPr lang="es-PA" sz="2400" dirty="0"/>
              <a:t>Urbanización está poniendo en </a:t>
            </a:r>
            <a:r>
              <a:rPr lang="es-P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riesgo ecosistemas estratégicos</a:t>
            </a:r>
            <a:r>
              <a:rPr lang="es-PA" sz="2400" dirty="0"/>
              <a:t> (ej. Turbales)</a:t>
            </a:r>
          </a:p>
          <a:p>
            <a:pPr lvl="1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0C2D2FC-145D-41D6-B280-9E82A51053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631" y="6321661"/>
            <a:ext cx="1322156" cy="410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0573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A48B70D-2C18-5F40-B2E5-B336853187BF}"/>
              </a:ext>
            </a:extLst>
          </p:cNvPr>
          <p:cNvSpPr/>
          <p:nvPr/>
        </p:nvSpPr>
        <p:spPr>
          <a:xfrm>
            <a:off x="-1" y="331138"/>
            <a:ext cx="10499272" cy="410613"/>
          </a:xfrm>
          <a:prstGeom prst="rect">
            <a:avLst/>
          </a:prstGeom>
          <a:solidFill>
            <a:srgbClr val="2B3C5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See original image">
            <a:extLst>
              <a:ext uri="{FF2B5EF4-FFF2-40B4-BE49-F238E27FC236}">
                <a16:creationId xmlns:a16="http://schemas.microsoft.com/office/drawing/2014/main" id="{8E764D43-5CD3-734A-BC1D-088719225E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4" r="37789" b="26740"/>
          <a:stretch/>
        </p:blipFill>
        <p:spPr bwMode="auto">
          <a:xfrm>
            <a:off x="11173698" y="67849"/>
            <a:ext cx="967519" cy="100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E40E9F-C5CD-4CD8-9E0E-39958E638B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631" y="226200"/>
            <a:ext cx="7096646" cy="555172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rgbClr val="FFC000"/>
                </a:solidFill>
                <a:latin typeface="+mn-lt"/>
              </a:rPr>
              <a:t>Ushuaia – </a:t>
            </a:r>
            <a:r>
              <a:rPr lang="es-PA" sz="2800" b="1" dirty="0">
                <a:solidFill>
                  <a:schemeClr val="bg1"/>
                </a:solidFill>
                <a:latin typeface="+mn-lt"/>
              </a:rPr>
              <a:t>Compromiso con la sostenibilidad </a:t>
            </a:r>
            <a:endParaRPr lang="en-GB" sz="2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Plus 10">
            <a:extLst>
              <a:ext uri="{FF2B5EF4-FFF2-40B4-BE49-F238E27FC236}">
                <a16:creationId xmlns:a16="http://schemas.microsoft.com/office/drawing/2014/main" id="{1D206545-1493-E04F-9891-BFEC6014A9DF}"/>
              </a:ext>
            </a:extLst>
          </p:cNvPr>
          <p:cNvSpPr/>
          <p:nvPr/>
        </p:nvSpPr>
        <p:spPr>
          <a:xfrm>
            <a:off x="426469" y="846689"/>
            <a:ext cx="792480" cy="780288"/>
          </a:xfrm>
          <a:prstGeom prst="mathPlus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4FF2644-B346-4340-B3B0-B149F0A542D4}"/>
              </a:ext>
            </a:extLst>
          </p:cNvPr>
          <p:cNvSpPr txBox="1"/>
          <p:nvPr/>
        </p:nvSpPr>
        <p:spPr>
          <a:xfrm>
            <a:off x="330383" y="1889122"/>
            <a:ext cx="1132707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2pPr marL="914400" lvl="1" indent="-457200">
              <a:buFont typeface="Wingdings" pitchFamily="2" charset="2"/>
              <a:buChar char="ü"/>
              <a:defRPr sz="2400"/>
            </a:lvl2pPr>
          </a:lstStyle>
          <a:p>
            <a:pPr lvl="1"/>
            <a:r>
              <a:rPr lang="es-CR" dirty="0"/>
              <a:t>Inversiones en marcha para promover </a:t>
            </a:r>
            <a:r>
              <a:rPr lang="es-C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transición hacia energías renovables </a:t>
            </a:r>
            <a:r>
              <a:rPr lang="es-CR" dirty="0"/>
              <a:t>e interés de pilotear tecnologías y enfoques de economía circular</a:t>
            </a:r>
          </a:p>
          <a:p>
            <a:pPr lvl="1"/>
            <a:endParaRPr lang="es-CR" dirty="0"/>
          </a:p>
          <a:p>
            <a:pPr lvl="1"/>
            <a:r>
              <a:rPr lang="es-CR" dirty="0"/>
              <a:t>Interés en aprovechar el </a:t>
            </a:r>
            <a:r>
              <a:rPr lang="es-C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alto potencial de generación de energía eólica y biomasa</a:t>
            </a:r>
          </a:p>
          <a:p>
            <a:pPr lvl="1"/>
            <a:endParaRPr lang="es-CR" sz="2400" dirty="0"/>
          </a:p>
          <a:p>
            <a:pPr lvl="1"/>
            <a:r>
              <a:rPr lang="es-CR" sz="2400" dirty="0"/>
              <a:t>Plan de Desarrollo Urbano Ambiental</a:t>
            </a:r>
          </a:p>
          <a:p>
            <a:pPr lvl="1"/>
            <a:endParaRPr lang="es-CR" sz="2400" dirty="0"/>
          </a:p>
          <a:p>
            <a:pPr lvl="1"/>
            <a:r>
              <a:rPr lang="es-CR" dirty="0"/>
              <a:t>Interés en </a:t>
            </a:r>
            <a:r>
              <a:rPr lang="es-C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transformar</a:t>
            </a:r>
            <a:r>
              <a:rPr lang="es-CR" dirty="0"/>
              <a:t> las actividades industriales incorporando enfoques de economía circular </a:t>
            </a:r>
          </a:p>
          <a:p>
            <a:pPr lvl="1"/>
            <a:endParaRPr lang="es-CR" dirty="0"/>
          </a:p>
          <a:p>
            <a:pPr lvl="1"/>
            <a:r>
              <a:rPr lang="es-CR" dirty="0"/>
              <a:t>Avances sustantivos en materia de </a:t>
            </a:r>
            <a:r>
              <a:rPr lang="es-C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manejo integral de residuos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DC967FD-CBF7-418C-A0F9-71095B0598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631" y="6321661"/>
            <a:ext cx="1322156" cy="410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2336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20AE178-0338-5341-AF98-D4D7B0EDEB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1923" y="1205922"/>
            <a:ext cx="8255423" cy="533460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A48B70D-2C18-5F40-B2E5-B336853187BF}"/>
              </a:ext>
            </a:extLst>
          </p:cNvPr>
          <p:cNvSpPr/>
          <p:nvPr/>
        </p:nvSpPr>
        <p:spPr>
          <a:xfrm>
            <a:off x="-1" y="331138"/>
            <a:ext cx="10499272" cy="410613"/>
          </a:xfrm>
          <a:prstGeom prst="rect">
            <a:avLst/>
          </a:prstGeom>
          <a:solidFill>
            <a:srgbClr val="2B3C5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See original image">
            <a:extLst>
              <a:ext uri="{FF2B5EF4-FFF2-40B4-BE49-F238E27FC236}">
                <a16:creationId xmlns:a16="http://schemas.microsoft.com/office/drawing/2014/main" id="{8E764D43-5CD3-734A-BC1D-088719225E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4" r="37789" b="26740"/>
          <a:stretch/>
        </p:blipFill>
        <p:spPr bwMode="auto">
          <a:xfrm>
            <a:off x="11173698" y="67849"/>
            <a:ext cx="967519" cy="100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E40E9F-C5CD-4CD8-9E0E-39958E638B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630" y="226200"/>
            <a:ext cx="7089319" cy="555172"/>
          </a:xfrm>
        </p:spPr>
        <p:txBody>
          <a:bodyPr>
            <a:normAutofit fontScale="90000"/>
          </a:bodyPr>
          <a:lstStyle/>
          <a:p>
            <a:pPr algn="l"/>
            <a:r>
              <a:rPr lang="en-US" sz="2800" b="1" dirty="0">
                <a:solidFill>
                  <a:srgbClr val="FFC000"/>
                </a:solidFill>
                <a:latin typeface="+mn-lt"/>
              </a:rPr>
              <a:t>Ushuaia – </a:t>
            </a:r>
            <a:r>
              <a:rPr lang="es-ES" sz="2800" b="1" dirty="0">
                <a:solidFill>
                  <a:schemeClr val="bg1"/>
                </a:solidFill>
                <a:latin typeface="+mn-lt"/>
              </a:rPr>
              <a:t>Áreas para la implementación de pilotos </a:t>
            </a:r>
            <a:r>
              <a:rPr lang="en-US" sz="2800" b="1" dirty="0">
                <a:solidFill>
                  <a:schemeClr val="bg1"/>
                </a:solidFill>
                <a:latin typeface="+mn-lt"/>
              </a:rPr>
              <a:t> </a:t>
            </a:r>
            <a:endParaRPr lang="en-GB" sz="2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2" name="100 Rectángulo redondeado">
            <a:extLst>
              <a:ext uri="{FF2B5EF4-FFF2-40B4-BE49-F238E27FC236}">
                <a16:creationId xmlns:a16="http://schemas.microsoft.com/office/drawing/2014/main" id="{A80CF2FB-8CBD-AE48-9EAE-0129657ACA9F}"/>
              </a:ext>
            </a:extLst>
          </p:cNvPr>
          <p:cNvSpPr/>
          <p:nvPr/>
        </p:nvSpPr>
        <p:spPr>
          <a:xfrm rot="1842968">
            <a:off x="4107228" y="4585461"/>
            <a:ext cx="371917" cy="368841"/>
          </a:xfrm>
          <a:prstGeom prst="roundRect">
            <a:avLst>
              <a:gd name="adj" fmla="val 0"/>
            </a:avLst>
          </a:prstGeom>
          <a:solidFill>
            <a:schemeClr val="accent4">
              <a:lumMod val="60000"/>
              <a:lumOff val="40000"/>
              <a:alpha val="37000"/>
            </a:schemeClr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3" name="Rectángulo 20">
            <a:extLst>
              <a:ext uri="{FF2B5EF4-FFF2-40B4-BE49-F238E27FC236}">
                <a16:creationId xmlns:a16="http://schemas.microsoft.com/office/drawing/2014/main" id="{F7E0EA1E-CD5C-144A-929E-15F31376A9C2}"/>
              </a:ext>
            </a:extLst>
          </p:cNvPr>
          <p:cNvSpPr/>
          <p:nvPr/>
        </p:nvSpPr>
        <p:spPr>
          <a:xfrm>
            <a:off x="4669642" y="4401283"/>
            <a:ext cx="1215715" cy="37667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900" b="1" dirty="0">
                <a:solidFill>
                  <a:schemeClr val="tx1"/>
                </a:solidFill>
              </a:rPr>
              <a:t>TURBALES URABNOS</a:t>
            </a:r>
          </a:p>
        </p:txBody>
      </p:sp>
      <p:sp>
        <p:nvSpPr>
          <p:cNvPr id="14" name="78 Triángulo isósceles">
            <a:extLst>
              <a:ext uri="{FF2B5EF4-FFF2-40B4-BE49-F238E27FC236}">
                <a16:creationId xmlns:a16="http://schemas.microsoft.com/office/drawing/2014/main" id="{B62F7641-3517-1E48-8F7D-2BDDF41930A7}"/>
              </a:ext>
            </a:extLst>
          </p:cNvPr>
          <p:cNvSpPr/>
          <p:nvPr/>
        </p:nvSpPr>
        <p:spPr>
          <a:xfrm rot="16200000">
            <a:off x="4502991" y="4447917"/>
            <a:ext cx="213285" cy="120017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4D5E1EF-C9BD-114E-B968-6F4A30CFB9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02258" y="2638719"/>
            <a:ext cx="2460171" cy="763644"/>
          </a:xfrm>
          <a:prstGeom prst="rect">
            <a:avLst/>
          </a:prstGeom>
        </p:spPr>
      </p:pic>
      <p:sp>
        <p:nvSpPr>
          <p:cNvPr id="16" name="100 Rectángulo redondeado">
            <a:extLst>
              <a:ext uri="{FF2B5EF4-FFF2-40B4-BE49-F238E27FC236}">
                <a16:creationId xmlns:a16="http://schemas.microsoft.com/office/drawing/2014/main" id="{7303FDEA-CBB4-1347-A6CD-CE24DA1EFA3A}"/>
              </a:ext>
            </a:extLst>
          </p:cNvPr>
          <p:cNvSpPr/>
          <p:nvPr/>
        </p:nvSpPr>
        <p:spPr>
          <a:xfrm rot="1842968">
            <a:off x="7051558" y="2412440"/>
            <a:ext cx="529532" cy="896051"/>
          </a:xfrm>
          <a:prstGeom prst="roundRect">
            <a:avLst/>
          </a:prstGeom>
          <a:solidFill>
            <a:schemeClr val="accent4">
              <a:lumMod val="60000"/>
              <a:lumOff val="40000"/>
              <a:alpha val="37000"/>
            </a:schemeClr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7" name="Rectángulo 20">
            <a:extLst>
              <a:ext uri="{FF2B5EF4-FFF2-40B4-BE49-F238E27FC236}">
                <a16:creationId xmlns:a16="http://schemas.microsoft.com/office/drawing/2014/main" id="{11213515-FF27-A245-8568-E0CC2F3ED689}"/>
              </a:ext>
            </a:extLst>
          </p:cNvPr>
          <p:cNvSpPr/>
          <p:nvPr/>
        </p:nvSpPr>
        <p:spPr>
          <a:xfrm>
            <a:off x="5668418" y="2638719"/>
            <a:ext cx="1215715" cy="37667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900" b="1" dirty="0">
                <a:solidFill>
                  <a:schemeClr val="tx1"/>
                </a:solidFill>
              </a:rPr>
              <a:t>AREA INDUSTRIAL</a:t>
            </a:r>
          </a:p>
        </p:txBody>
      </p:sp>
      <p:sp>
        <p:nvSpPr>
          <p:cNvPr id="18" name="78 Triángulo isósceles">
            <a:extLst>
              <a:ext uri="{FF2B5EF4-FFF2-40B4-BE49-F238E27FC236}">
                <a16:creationId xmlns:a16="http://schemas.microsoft.com/office/drawing/2014/main" id="{E9B48305-16D1-BB40-8AB0-1E7007038F26}"/>
              </a:ext>
            </a:extLst>
          </p:cNvPr>
          <p:cNvSpPr/>
          <p:nvPr/>
        </p:nvSpPr>
        <p:spPr>
          <a:xfrm rot="5400000">
            <a:off x="6835800" y="2696937"/>
            <a:ext cx="213285" cy="120017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9" name="100 Rectángulo redondeado">
            <a:extLst>
              <a:ext uri="{FF2B5EF4-FFF2-40B4-BE49-F238E27FC236}">
                <a16:creationId xmlns:a16="http://schemas.microsoft.com/office/drawing/2014/main" id="{087FEE38-495E-9546-B940-D49006E07FF9}"/>
              </a:ext>
            </a:extLst>
          </p:cNvPr>
          <p:cNvSpPr/>
          <p:nvPr/>
        </p:nvSpPr>
        <p:spPr>
          <a:xfrm rot="1842968">
            <a:off x="2078625" y="4725383"/>
            <a:ext cx="607511" cy="1049328"/>
          </a:xfrm>
          <a:prstGeom prst="roundRect">
            <a:avLst>
              <a:gd name="adj" fmla="val 0"/>
            </a:avLst>
          </a:prstGeom>
          <a:solidFill>
            <a:schemeClr val="accent4">
              <a:lumMod val="60000"/>
              <a:lumOff val="40000"/>
              <a:alpha val="37000"/>
            </a:schemeClr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0" name="Rectángulo 20">
            <a:extLst>
              <a:ext uri="{FF2B5EF4-FFF2-40B4-BE49-F238E27FC236}">
                <a16:creationId xmlns:a16="http://schemas.microsoft.com/office/drawing/2014/main" id="{FE0B7F83-41DF-D041-82FB-3A21C0CD3555}"/>
              </a:ext>
            </a:extLst>
          </p:cNvPr>
          <p:cNvSpPr/>
          <p:nvPr/>
        </p:nvSpPr>
        <p:spPr>
          <a:xfrm>
            <a:off x="1228397" y="4186056"/>
            <a:ext cx="1818769" cy="37667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900" b="1" dirty="0">
                <a:solidFill>
                  <a:schemeClr val="tx1"/>
                </a:solidFill>
              </a:rPr>
              <a:t>PILOTO DE ECONOMÍA CIRCULAR – URBANIZACIÒN SAN MARTÍN</a:t>
            </a:r>
          </a:p>
        </p:txBody>
      </p:sp>
      <p:sp>
        <p:nvSpPr>
          <p:cNvPr id="21" name="78 Triángulo isósceles">
            <a:extLst>
              <a:ext uri="{FF2B5EF4-FFF2-40B4-BE49-F238E27FC236}">
                <a16:creationId xmlns:a16="http://schemas.microsoft.com/office/drawing/2014/main" id="{25858B9F-74C8-DB48-B508-28225BB51251}"/>
              </a:ext>
            </a:extLst>
          </p:cNvPr>
          <p:cNvSpPr/>
          <p:nvPr/>
        </p:nvSpPr>
        <p:spPr>
          <a:xfrm rot="5400000">
            <a:off x="3000532" y="4397607"/>
            <a:ext cx="213285" cy="120017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010868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A48B70D-2C18-5F40-B2E5-B336853187BF}"/>
              </a:ext>
            </a:extLst>
          </p:cNvPr>
          <p:cNvSpPr/>
          <p:nvPr/>
        </p:nvSpPr>
        <p:spPr>
          <a:xfrm>
            <a:off x="-1" y="331138"/>
            <a:ext cx="10499272" cy="410613"/>
          </a:xfrm>
          <a:prstGeom prst="rect">
            <a:avLst/>
          </a:prstGeom>
          <a:solidFill>
            <a:srgbClr val="2B3C5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See original image">
            <a:extLst>
              <a:ext uri="{FF2B5EF4-FFF2-40B4-BE49-F238E27FC236}">
                <a16:creationId xmlns:a16="http://schemas.microsoft.com/office/drawing/2014/main" id="{8E764D43-5CD3-734A-BC1D-088719225E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4" r="37789" b="26740"/>
          <a:stretch/>
        </p:blipFill>
        <p:spPr bwMode="auto">
          <a:xfrm>
            <a:off x="11173698" y="67849"/>
            <a:ext cx="967519" cy="100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2BAB8D6-9AE5-414E-8E7E-02D212F188F9}"/>
              </a:ext>
            </a:extLst>
          </p:cNvPr>
          <p:cNvSpPr txBox="1"/>
          <p:nvPr/>
        </p:nvSpPr>
        <p:spPr>
          <a:xfrm>
            <a:off x="211873" y="999721"/>
            <a:ext cx="10961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A" sz="2400" b="1" i="1" dirty="0">
                <a:solidFill>
                  <a:srgbClr val="FFC000"/>
                </a:solidFill>
                <a:ea typeface="+mj-ea"/>
                <a:cs typeface="+mj-cs"/>
              </a:rPr>
              <a:t>Componente 1. </a:t>
            </a:r>
            <a:r>
              <a:rPr lang="es-PA" sz="2400" i="1" dirty="0">
                <a:ea typeface="+mj-ea"/>
                <a:cs typeface="+mj-cs"/>
              </a:rPr>
              <a:t>Planificación urbana integrada y pilotos inversión bajos en carbono y de conservación en cuatro áreas metropolitanas </a:t>
            </a:r>
            <a:endParaRPr lang="es-PA" sz="2000" i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914BC5A-B39F-874C-AC7D-50C987F6E69B}"/>
              </a:ext>
            </a:extLst>
          </p:cNvPr>
          <p:cNvSpPr txBox="1"/>
          <p:nvPr/>
        </p:nvSpPr>
        <p:spPr>
          <a:xfrm>
            <a:off x="622587" y="4113106"/>
            <a:ext cx="10961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A" sz="2400" b="1" i="1" dirty="0">
                <a:solidFill>
                  <a:schemeClr val="bg2">
                    <a:lumMod val="50000"/>
                  </a:schemeClr>
                </a:solidFill>
                <a:ea typeface="+mj-ea"/>
                <a:cs typeface="+mj-cs"/>
              </a:rPr>
              <a:t>Componente 2.</a:t>
            </a:r>
            <a:r>
              <a:rPr lang="es-PA" sz="2400" i="1" dirty="0">
                <a:solidFill>
                  <a:schemeClr val="bg2">
                    <a:lumMod val="50000"/>
                  </a:schemeClr>
                </a:solidFill>
              </a:rPr>
              <a:t> Plataforma de Ciudades Sustentables – Gestión del conocimiento y Replicación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BF76C05-58EE-8242-8025-CC4EC9477F70}"/>
              </a:ext>
            </a:extLst>
          </p:cNvPr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2776360" y="4881733"/>
            <a:ext cx="2152478" cy="151185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D64AD19-05C2-3743-8AD7-B01E13CFE6CB}"/>
              </a:ext>
            </a:extLst>
          </p:cNvPr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>
            <a:off x="5162543" y="5091810"/>
            <a:ext cx="4037213" cy="9186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6C86CB7-61AC-0E48-8564-AE55CFB78CE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179" r="339"/>
          <a:stretch/>
        </p:blipFill>
        <p:spPr>
          <a:xfrm>
            <a:off x="92740" y="2003786"/>
            <a:ext cx="3089174" cy="180235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6DBEE2F-1FAD-7B43-84A7-13477DE7463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57093" y="2003786"/>
            <a:ext cx="2703538" cy="180235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9215BD5-241B-D542-9D34-82CC6806D4F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3895"/>
          <a:stretch/>
        </p:blipFill>
        <p:spPr>
          <a:xfrm>
            <a:off x="5860631" y="2002679"/>
            <a:ext cx="3455220" cy="180235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BBFB6DD-5237-DC48-BA20-DD8A01757C3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20713" y="2002679"/>
            <a:ext cx="2787217" cy="1802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0598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A48B70D-2C18-5F40-B2E5-B336853187BF}"/>
              </a:ext>
            </a:extLst>
          </p:cNvPr>
          <p:cNvSpPr/>
          <p:nvPr/>
        </p:nvSpPr>
        <p:spPr>
          <a:xfrm>
            <a:off x="-1" y="331138"/>
            <a:ext cx="10499272" cy="410613"/>
          </a:xfrm>
          <a:prstGeom prst="rect">
            <a:avLst/>
          </a:prstGeom>
          <a:solidFill>
            <a:srgbClr val="2B3C5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See original image">
            <a:extLst>
              <a:ext uri="{FF2B5EF4-FFF2-40B4-BE49-F238E27FC236}">
                <a16:creationId xmlns:a16="http://schemas.microsoft.com/office/drawing/2014/main" id="{8E764D43-5CD3-734A-BC1D-088719225E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4" r="37789" b="26740"/>
          <a:stretch/>
        </p:blipFill>
        <p:spPr bwMode="auto">
          <a:xfrm>
            <a:off x="11173698" y="67849"/>
            <a:ext cx="967519" cy="100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E40E9F-C5CD-4CD8-9E0E-39958E638B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631" y="226200"/>
            <a:ext cx="8362440" cy="555172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rgbClr val="FFC000"/>
                </a:solidFill>
                <a:latin typeface="+mn-lt"/>
              </a:rPr>
              <a:t>Ushuaia– </a:t>
            </a:r>
            <a:r>
              <a:rPr lang="es-PA" sz="2800" b="1" dirty="0">
                <a:solidFill>
                  <a:schemeClr val="bg1"/>
                </a:solidFill>
                <a:latin typeface="+mn-lt"/>
              </a:rPr>
              <a:t>Propuesta de intervención del GEF</a:t>
            </a:r>
            <a:endParaRPr lang="en-GB" sz="2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1B730E-7C4E-154A-944C-7FB3C8CCABA6}"/>
              </a:ext>
            </a:extLst>
          </p:cNvPr>
          <p:cNvSpPr txBox="1"/>
          <p:nvPr/>
        </p:nvSpPr>
        <p:spPr>
          <a:xfrm>
            <a:off x="457200" y="923396"/>
            <a:ext cx="105859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C000"/>
                </a:solidFill>
                <a:ea typeface="+mj-ea"/>
                <a:cs typeface="+mj-cs"/>
              </a:rPr>
              <a:t>Resultado esperado.</a:t>
            </a:r>
            <a:r>
              <a:rPr lang="en-US" sz="2000" dirty="0"/>
              <a:t> Ushuaia </a:t>
            </a:r>
            <a:r>
              <a:rPr lang="es-ES_tradnl" sz="2000" dirty="0"/>
              <a:t>implementa</a:t>
            </a:r>
            <a:r>
              <a:rPr lang="en-US" sz="2000" dirty="0"/>
              <a:t> un </a:t>
            </a:r>
            <a:r>
              <a:rPr lang="es-AR" sz="2000" dirty="0"/>
              <a:t>enfoque de economía circular en sus inversiones de planificación, tecnologías bajas en carbono y de conservación.</a:t>
            </a:r>
          </a:p>
          <a:p>
            <a:endParaRPr lang="es-AR" sz="20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000" i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CF0BCC2-5761-4630-B9A0-AB9F8FFECA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631" y="6321661"/>
            <a:ext cx="1322156" cy="41040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3AB61D7-585F-4CC9-9FFB-B364E5EC6AE9}"/>
              </a:ext>
            </a:extLst>
          </p:cNvPr>
          <p:cNvSpPr/>
          <p:nvPr/>
        </p:nvSpPr>
        <p:spPr>
          <a:xfrm>
            <a:off x="791709" y="1780944"/>
            <a:ext cx="1022157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BO" i="1" dirty="0"/>
              <a:t>Diseño de una </a:t>
            </a:r>
            <a:r>
              <a:rPr lang="es-BO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plataforma digital  y planes geo-referenciados </a:t>
            </a:r>
            <a:r>
              <a:rPr lang="es-BO" i="1" dirty="0"/>
              <a:t>para apoyar la planificación urbana integrada incluyendo criterios de biodiversidad, cambio climático y degradación del suelo.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AR" i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AR" i="1" dirty="0"/>
              <a:t>Incorporación de variables de sustentabilidad y economía circular en el </a:t>
            </a:r>
            <a:r>
              <a:rPr lang="es-A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rediseño del barrio San Martin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AR" i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AR" i="1" dirty="0"/>
              <a:t>Piloto de economía circular en industrias con inclusión del concepto de grandes generadores para </a:t>
            </a:r>
            <a:r>
              <a:rPr lang="es-A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internalizar los costos de la gestión de residuos, incrementar la eficiencia energética, y disminuir el impacto sobre ecosistemas vulnerables.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AR" i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AR" i="1" dirty="0"/>
              <a:t>Implementación de </a:t>
            </a:r>
            <a:r>
              <a:rPr lang="es-A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pilotos de energía eólica distribuida </a:t>
            </a:r>
            <a:r>
              <a:rPr lang="es-AR" i="1" dirty="0"/>
              <a:t>en una asociación con la Universidad de Tierra del Fuego, teniendo en cuenta ecosistemas estratégicos y el hábitat de la biodiversidad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AR" i="1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AR" i="1" dirty="0"/>
              <a:t>Promoción de </a:t>
            </a:r>
            <a:r>
              <a:rPr lang="es-A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cadenas de valor de turismo sostenible </a:t>
            </a:r>
            <a:r>
              <a:rPr lang="es-AR" i="1" dirty="0"/>
              <a:t>mediante procesos de certificación, incorporación de manuales de buenas prácticas para el turismo de cruceros y políticas fiscales para el apoyo a la conservación. </a:t>
            </a:r>
          </a:p>
        </p:txBody>
      </p:sp>
    </p:spTree>
    <p:extLst>
      <p:ext uri="{BB962C8B-B14F-4D97-AF65-F5344CB8AC3E}">
        <p14:creationId xmlns:p14="http://schemas.microsoft.com/office/powerpoint/2010/main" val="241452894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A48B70D-2C18-5F40-B2E5-B336853187BF}"/>
              </a:ext>
            </a:extLst>
          </p:cNvPr>
          <p:cNvSpPr/>
          <p:nvPr/>
        </p:nvSpPr>
        <p:spPr>
          <a:xfrm>
            <a:off x="-1" y="331138"/>
            <a:ext cx="10499272" cy="410613"/>
          </a:xfrm>
          <a:prstGeom prst="rect">
            <a:avLst/>
          </a:prstGeom>
          <a:solidFill>
            <a:srgbClr val="2B3C5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See original image">
            <a:extLst>
              <a:ext uri="{FF2B5EF4-FFF2-40B4-BE49-F238E27FC236}">
                <a16:creationId xmlns:a16="http://schemas.microsoft.com/office/drawing/2014/main" id="{8E764D43-5CD3-734A-BC1D-088719225E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4" r="37789" b="26740"/>
          <a:stretch/>
        </p:blipFill>
        <p:spPr bwMode="auto">
          <a:xfrm>
            <a:off x="11173698" y="67849"/>
            <a:ext cx="967519" cy="100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E40E9F-C5CD-4CD8-9E0E-39958E638B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631" y="226200"/>
            <a:ext cx="4898576" cy="555172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rgbClr val="FFC000"/>
                </a:solidFill>
                <a:latin typeface="+mn-lt"/>
              </a:rPr>
              <a:t>Buenos Aires   </a:t>
            </a:r>
            <a:endParaRPr lang="en-GB" sz="28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6695E9-D616-5F4D-9D08-6D3D1FC7FA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415" t="224" r="54754" b="13886"/>
          <a:stretch/>
        </p:blipFill>
        <p:spPr>
          <a:xfrm>
            <a:off x="-1" y="781371"/>
            <a:ext cx="2113240" cy="6092223"/>
          </a:xfrm>
          <a:prstGeom prst="rect">
            <a:avLst/>
          </a:prstGeom>
        </p:spPr>
      </p:pic>
      <p:sp>
        <p:nvSpPr>
          <p:cNvPr id="12" name="TextBox 6">
            <a:extLst>
              <a:ext uri="{FF2B5EF4-FFF2-40B4-BE49-F238E27FC236}">
                <a16:creationId xmlns:a16="http://schemas.microsoft.com/office/drawing/2014/main" id="{84203ACD-FED7-B245-AC87-616B2AF813C0}"/>
              </a:ext>
            </a:extLst>
          </p:cNvPr>
          <p:cNvSpPr txBox="1"/>
          <p:nvPr/>
        </p:nvSpPr>
        <p:spPr>
          <a:xfrm>
            <a:off x="2430832" y="1070355"/>
            <a:ext cx="8869399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000" b="1" i="1" dirty="0">
                <a:solidFill>
                  <a:srgbClr val="FFC000"/>
                </a:solidFill>
                <a:ea typeface="+mj-ea"/>
                <a:cs typeface="+mj-cs"/>
              </a:rPr>
              <a:t>Población: </a:t>
            </a:r>
            <a:r>
              <a:rPr lang="es-AR" sz="2000" dirty="0"/>
              <a:t>Casi 3.000.000 de habitantes + 3.000.000 de personas permutan a diario para realizar sus actividades laborales</a:t>
            </a:r>
          </a:p>
          <a:p>
            <a:endParaRPr lang="es-PA" sz="2000" b="1" i="1" dirty="0">
              <a:solidFill>
                <a:srgbClr val="FFC000"/>
              </a:solidFill>
            </a:endParaRPr>
          </a:p>
          <a:p>
            <a:r>
              <a:rPr lang="es-PA" sz="2000" b="1" i="1" dirty="0">
                <a:solidFill>
                  <a:srgbClr val="FFC000"/>
                </a:solidFill>
              </a:rPr>
              <a:t>Principales características:</a:t>
            </a:r>
          </a:p>
          <a:p>
            <a:endParaRPr lang="es-PA" sz="500" b="1" i="1" dirty="0">
              <a:solidFill>
                <a:srgbClr val="FFC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AR" sz="2000" i="1" dirty="0"/>
              <a:t>Es la </a:t>
            </a:r>
            <a:r>
              <a:rPr lang="es-AR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ciudad más grande en Argentina </a:t>
            </a:r>
            <a:r>
              <a:rPr lang="es-AR" sz="2000" i="1" dirty="0"/>
              <a:t>y la tercera en Latinoamérica. Registró un </a:t>
            </a:r>
            <a:r>
              <a:rPr lang="es-AR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crecimiento de PIB </a:t>
            </a:r>
            <a:r>
              <a:rPr lang="es-AR" sz="2000" dirty="0"/>
              <a:t>de 4% anual </a:t>
            </a:r>
            <a:r>
              <a:rPr lang="es-AR" sz="2000" i="1" dirty="0"/>
              <a:t>en los últimos 10 años.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AR" sz="2000" i="1" dirty="0"/>
              <a:t>Cuenta con el más grande </a:t>
            </a:r>
            <a:r>
              <a:rPr lang="es-AR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sistema de BRT </a:t>
            </a:r>
            <a:r>
              <a:rPr lang="es-AR" sz="2000" i="1" dirty="0"/>
              <a:t>de Latinoamérica.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AR" sz="2000" i="1" dirty="0"/>
              <a:t>Es considerada “La ciudad de todos los Argentinos”, lo que la posiciona como un </a:t>
            </a:r>
            <a:r>
              <a:rPr lang="es-AR" sz="2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city-lab</a:t>
            </a:r>
            <a:r>
              <a:rPr lang="es-AR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en temas de desarrollo sustentable.</a:t>
            </a:r>
            <a:endParaRPr lang="es-AR" sz="2000" b="1" i="1" dirty="0">
              <a:solidFill>
                <a:srgbClr val="FFC000"/>
              </a:solidFill>
            </a:endParaRPr>
          </a:p>
          <a:p>
            <a:endParaRPr lang="es-AR" sz="2000" b="1" i="1" dirty="0">
              <a:solidFill>
                <a:srgbClr val="FFC000"/>
              </a:solidFill>
            </a:endParaRPr>
          </a:p>
          <a:p>
            <a:r>
              <a:rPr lang="es-AR" sz="2000" b="1" i="1" dirty="0">
                <a:solidFill>
                  <a:srgbClr val="FFC000"/>
                </a:solidFill>
              </a:rPr>
              <a:t>Emisiones de GEI:</a:t>
            </a:r>
          </a:p>
          <a:p>
            <a:endParaRPr lang="es-AR" sz="500" b="1" i="1" dirty="0">
              <a:solidFill>
                <a:srgbClr val="FFC000"/>
              </a:solidFill>
            </a:endParaRPr>
          </a:p>
          <a:p>
            <a:r>
              <a:rPr lang="es-AR" sz="2000" dirty="0"/>
              <a:t>13,1 millones  tCO2 </a:t>
            </a:r>
            <a:r>
              <a:rPr lang="es-AR" sz="2000" dirty="0" err="1"/>
              <a:t>eq</a:t>
            </a:r>
            <a:r>
              <a:rPr lang="es-AR" sz="2000" dirty="0"/>
              <a:t>. en 2015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AR" sz="2000" b="1" i="1" dirty="0"/>
              <a:t>58% - </a:t>
            </a:r>
            <a:r>
              <a:rPr lang="es-AR" sz="2000" i="1" dirty="0"/>
              <a:t>Sector energético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AR" sz="2000" b="1" i="1" dirty="0"/>
              <a:t>28% </a:t>
            </a:r>
            <a:r>
              <a:rPr lang="es-AR" sz="2000" i="1" dirty="0"/>
              <a:t>- Transporte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AR" sz="2000" b="1" i="1" dirty="0"/>
              <a:t>14% </a:t>
            </a:r>
            <a:r>
              <a:rPr lang="es-AR" sz="2000" i="1" dirty="0"/>
              <a:t>- Residuos</a:t>
            </a:r>
            <a:endParaRPr lang="es-AR" sz="2400" b="1" i="1" dirty="0">
              <a:solidFill>
                <a:srgbClr val="FFC000"/>
              </a:solid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34859908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A48B70D-2C18-5F40-B2E5-B336853187BF}"/>
              </a:ext>
            </a:extLst>
          </p:cNvPr>
          <p:cNvSpPr/>
          <p:nvPr/>
        </p:nvSpPr>
        <p:spPr>
          <a:xfrm>
            <a:off x="-1" y="331138"/>
            <a:ext cx="10499272" cy="410613"/>
          </a:xfrm>
          <a:prstGeom prst="rect">
            <a:avLst/>
          </a:prstGeom>
          <a:solidFill>
            <a:srgbClr val="2B3C5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See original image">
            <a:extLst>
              <a:ext uri="{FF2B5EF4-FFF2-40B4-BE49-F238E27FC236}">
                <a16:creationId xmlns:a16="http://schemas.microsoft.com/office/drawing/2014/main" id="{8E764D43-5CD3-734A-BC1D-088719225E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4" r="37789" b="26740"/>
          <a:stretch/>
        </p:blipFill>
        <p:spPr bwMode="auto">
          <a:xfrm>
            <a:off x="11173698" y="67849"/>
            <a:ext cx="967519" cy="100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E40E9F-C5CD-4CD8-9E0E-39958E638B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631" y="226200"/>
            <a:ext cx="7272492" cy="555172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rgbClr val="FFC000"/>
                </a:solidFill>
                <a:latin typeface="+mn-lt"/>
              </a:rPr>
              <a:t>Buenos Aires </a:t>
            </a:r>
            <a:r>
              <a:rPr lang="en-US" sz="2400" b="1" dirty="0">
                <a:solidFill>
                  <a:srgbClr val="FFC000"/>
                </a:solidFill>
              </a:rPr>
              <a:t>– </a:t>
            </a:r>
            <a:r>
              <a:rPr lang="es-PA" sz="2800" b="1" dirty="0">
                <a:solidFill>
                  <a:schemeClr val="bg1"/>
                </a:solidFill>
                <a:latin typeface="+mn-lt"/>
              </a:rPr>
              <a:t>Desafíos</a:t>
            </a:r>
            <a:endParaRPr lang="en-GB" sz="2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6C1F4BAC-5135-42F6-BCB4-CF46A1D5D8FA}"/>
              </a:ext>
            </a:extLst>
          </p:cNvPr>
          <p:cNvSpPr txBox="1"/>
          <p:nvPr/>
        </p:nvSpPr>
        <p:spPr>
          <a:xfrm>
            <a:off x="130631" y="1251971"/>
            <a:ext cx="1140932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2pPr marL="800100" lvl="1" indent="-342900">
              <a:buFont typeface="Wingdings" panose="05000000000000000000" pitchFamily="2" charset="2"/>
              <a:buChar char="ü"/>
              <a:defRPr sz="2000"/>
            </a:lvl2pPr>
          </a:lstStyle>
          <a:p>
            <a:pPr lvl="1"/>
            <a:r>
              <a:rPr lang="es-BO" sz="2400" dirty="0"/>
              <a:t>Implementación de medidas para mejorar la </a:t>
            </a:r>
            <a:r>
              <a:rPr lang="es-BO" sz="2400" b="1" dirty="0"/>
              <a:t>gestión energética </a:t>
            </a:r>
            <a:r>
              <a:rPr lang="es-BO" sz="2400" dirty="0"/>
              <a:t>de la Ciudad (tanto a nivel de edificios públicos, como de vecinos).</a:t>
            </a:r>
          </a:p>
          <a:p>
            <a:pPr lvl="1"/>
            <a:endParaRPr lang="es-BO" sz="2400" dirty="0"/>
          </a:p>
          <a:p>
            <a:pPr lvl="1"/>
            <a:r>
              <a:rPr lang="es-BO" sz="2400" dirty="0"/>
              <a:t>En análisis la </a:t>
            </a:r>
            <a:r>
              <a:rPr lang="es-BO" sz="2400" b="1" dirty="0"/>
              <a:t>compra de energía renovable </a:t>
            </a:r>
            <a:r>
              <a:rPr lang="es-BO" sz="2400" dirty="0"/>
              <a:t>para la Ciudad en el Mercado a Término, a través de un PPA (</a:t>
            </a:r>
            <a:r>
              <a:rPr lang="es-BO" sz="2400" dirty="0" err="1"/>
              <a:t>Power</a:t>
            </a:r>
            <a:r>
              <a:rPr lang="es-BO" sz="2400" dirty="0"/>
              <a:t> </a:t>
            </a:r>
            <a:r>
              <a:rPr lang="es-BO" sz="2400" dirty="0" err="1"/>
              <a:t>Purchase</a:t>
            </a:r>
            <a:r>
              <a:rPr lang="es-BO" sz="2400" dirty="0"/>
              <a:t> </a:t>
            </a:r>
            <a:r>
              <a:rPr lang="es-BO" sz="2400" dirty="0" err="1"/>
              <a:t>Agreement</a:t>
            </a:r>
            <a:r>
              <a:rPr lang="es-BO" sz="2400" dirty="0"/>
              <a:t>).</a:t>
            </a:r>
          </a:p>
          <a:p>
            <a:pPr lvl="1"/>
            <a:endParaRPr lang="es-BO" sz="2400" dirty="0"/>
          </a:p>
          <a:p>
            <a:pPr lvl="1"/>
            <a:r>
              <a:rPr lang="es-AR" sz="2400" dirty="0"/>
              <a:t>Es necesaria una </a:t>
            </a:r>
            <a:r>
              <a:rPr lang="es-A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estrategia de cambio de comportamiento en los hábitos de consumo de los vecinos, </a:t>
            </a:r>
            <a:r>
              <a:rPr lang="es-A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partir de </a:t>
            </a:r>
            <a:r>
              <a:rPr lang="es-A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campañas de concientización </a:t>
            </a:r>
            <a:r>
              <a:rPr lang="es-AR" sz="2400" dirty="0"/>
              <a:t>con especial </a:t>
            </a:r>
            <a:r>
              <a:rPr lang="es-A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atención al sector residencial </a:t>
            </a:r>
            <a:r>
              <a:rPr lang="es-AR" sz="2400" dirty="0"/>
              <a:t>ya que es mayor emisor de GEI en la ciudad.  El cambio cultural es el gran desafío de la Ciudad.</a:t>
            </a:r>
            <a:endParaRPr lang="es-BO" sz="2400" dirty="0"/>
          </a:p>
          <a:p>
            <a:endParaRPr lang="es-BO" sz="2400" dirty="0"/>
          </a:p>
        </p:txBody>
      </p:sp>
      <p:pic>
        <p:nvPicPr>
          <p:cNvPr id="7" name="Picture 2" descr="http://www.buenosaires.gob.ar/sites/gcaba/themes/gcbaV4/xgcaba/css/BA2016.png">
            <a:extLst>
              <a:ext uri="{FF2B5EF4-FFF2-40B4-BE49-F238E27FC236}">
                <a16:creationId xmlns:a16="http://schemas.microsoft.com/office/drawing/2014/main" id="{2A283D1D-392E-43CE-96A3-8E591D1C54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31" y="6346402"/>
            <a:ext cx="1401569" cy="360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748714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A48B70D-2C18-5F40-B2E5-B336853187BF}"/>
              </a:ext>
            </a:extLst>
          </p:cNvPr>
          <p:cNvSpPr/>
          <p:nvPr/>
        </p:nvSpPr>
        <p:spPr>
          <a:xfrm>
            <a:off x="-1" y="331138"/>
            <a:ext cx="10499272" cy="410613"/>
          </a:xfrm>
          <a:prstGeom prst="rect">
            <a:avLst/>
          </a:prstGeom>
          <a:solidFill>
            <a:srgbClr val="2B3C5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See original image">
            <a:extLst>
              <a:ext uri="{FF2B5EF4-FFF2-40B4-BE49-F238E27FC236}">
                <a16:creationId xmlns:a16="http://schemas.microsoft.com/office/drawing/2014/main" id="{8E764D43-5CD3-734A-BC1D-088719225E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4" r="37789" b="26740"/>
          <a:stretch/>
        </p:blipFill>
        <p:spPr bwMode="auto">
          <a:xfrm>
            <a:off x="11173698" y="67849"/>
            <a:ext cx="967519" cy="100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E40E9F-C5CD-4CD8-9E0E-39958E638B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630" y="226200"/>
            <a:ext cx="7641769" cy="555172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rgbClr val="FFC000"/>
                </a:solidFill>
                <a:latin typeface="+mn-lt"/>
              </a:rPr>
              <a:t>Buenos Aires </a:t>
            </a:r>
            <a:r>
              <a:rPr lang="en-US" sz="2400" b="1" dirty="0">
                <a:solidFill>
                  <a:srgbClr val="FFC000"/>
                </a:solidFill>
              </a:rPr>
              <a:t>– </a:t>
            </a:r>
            <a:r>
              <a:rPr lang="es-PA" sz="2800" b="1" dirty="0">
                <a:solidFill>
                  <a:schemeClr val="bg1"/>
                </a:solidFill>
                <a:latin typeface="+mn-lt"/>
              </a:rPr>
              <a:t>Compromiso con la sostenibilidad </a:t>
            </a:r>
            <a:endParaRPr lang="en-GB" sz="2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Plus 10">
            <a:extLst>
              <a:ext uri="{FF2B5EF4-FFF2-40B4-BE49-F238E27FC236}">
                <a16:creationId xmlns:a16="http://schemas.microsoft.com/office/drawing/2014/main" id="{1D206545-1493-E04F-9891-BFEC6014A9DF}"/>
              </a:ext>
            </a:extLst>
          </p:cNvPr>
          <p:cNvSpPr/>
          <p:nvPr/>
        </p:nvSpPr>
        <p:spPr>
          <a:xfrm>
            <a:off x="130631" y="1016223"/>
            <a:ext cx="792480" cy="780288"/>
          </a:xfrm>
          <a:prstGeom prst="mathPlus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id="{5143C155-3EAB-49B6-8825-B2B73F87DEBC}"/>
              </a:ext>
            </a:extLst>
          </p:cNvPr>
          <p:cNvSpPr txBox="1"/>
          <p:nvPr/>
        </p:nvSpPr>
        <p:spPr>
          <a:xfrm>
            <a:off x="526871" y="1879362"/>
            <a:ext cx="1096276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2pPr marL="914400" lvl="1" indent="-457200">
              <a:buFont typeface="Wingdings" pitchFamily="2" charset="2"/>
              <a:buChar char="ü"/>
              <a:defRPr sz="2400"/>
            </a:lvl2pPr>
          </a:lstStyle>
          <a:p>
            <a:pPr lvl="1"/>
            <a:r>
              <a:rPr lang="es-BO" dirty="0"/>
              <a:t>Compromiso por ser </a:t>
            </a:r>
            <a:r>
              <a:rPr lang="es-BO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ciudad de carbono neutral al 2050 </a:t>
            </a:r>
            <a:r>
              <a:rPr lang="es-BO" dirty="0"/>
              <a:t>(C40). Plan de Acción de Cambio Climático.</a:t>
            </a:r>
          </a:p>
          <a:p>
            <a:pPr lvl="1"/>
            <a:endParaRPr lang="es-BO" dirty="0"/>
          </a:p>
          <a:p>
            <a:pPr lvl="1"/>
            <a:r>
              <a:rPr lang="es-BO" dirty="0"/>
              <a:t>Sistemática medición de inventario de gases efecto invernadero y Ley de Adaptación y Mitigación al Cambio Climático (Ley 3.871/CABA)</a:t>
            </a:r>
          </a:p>
          <a:p>
            <a:endParaRPr lang="es-BO" dirty="0"/>
          </a:p>
          <a:p>
            <a:pPr lvl="1"/>
            <a:r>
              <a:rPr lang="es-BO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City-</a:t>
            </a:r>
            <a:r>
              <a:rPr lang="es-BO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lab</a:t>
            </a:r>
            <a:r>
              <a:rPr lang="es-BO" dirty="0"/>
              <a:t> de iniciativas de sostenibilidad en Argentina. </a:t>
            </a:r>
          </a:p>
          <a:p>
            <a:endParaRPr lang="es-BO" dirty="0"/>
          </a:p>
          <a:p>
            <a:pPr lvl="1"/>
            <a:r>
              <a:rPr lang="es-BO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Código urbano urbanístico y de edificación </a:t>
            </a:r>
            <a:r>
              <a:rPr lang="es-BO" dirty="0"/>
              <a:t>a punto de ser aprobados + </a:t>
            </a:r>
            <a:r>
              <a:rPr lang="es-BO" b="1" dirty="0"/>
              <a:t>Código Ambiental</a:t>
            </a:r>
            <a:r>
              <a:rPr lang="es-BO" dirty="0"/>
              <a:t> para 2019.</a:t>
            </a:r>
          </a:p>
          <a:p>
            <a:pPr lvl="1"/>
            <a:endParaRPr lang="es-BO" dirty="0"/>
          </a:p>
        </p:txBody>
      </p:sp>
      <p:pic>
        <p:nvPicPr>
          <p:cNvPr id="7" name="Picture 2" descr="http://www.buenosaires.gob.ar/sites/gcaba/themes/gcbaV4/xgcaba/css/BA2016.png">
            <a:extLst>
              <a:ext uri="{FF2B5EF4-FFF2-40B4-BE49-F238E27FC236}">
                <a16:creationId xmlns:a16="http://schemas.microsoft.com/office/drawing/2014/main" id="{A51E4127-E8D2-4789-B51B-9F4E3027A4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31" y="6346402"/>
            <a:ext cx="1401569" cy="360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155142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A48B70D-2C18-5F40-B2E5-B336853187BF}"/>
              </a:ext>
            </a:extLst>
          </p:cNvPr>
          <p:cNvSpPr/>
          <p:nvPr/>
        </p:nvSpPr>
        <p:spPr>
          <a:xfrm>
            <a:off x="-1" y="331138"/>
            <a:ext cx="10499272" cy="410613"/>
          </a:xfrm>
          <a:prstGeom prst="rect">
            <a:avLst/>
          </a:prstGeom>
          <a:solidFill>
            <a:srgbClr val="2B3C5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See original image">
            <a:extLst>
              <a:ext uri="{FF2B5EF4-FFF2-40B4-BE49-F238E27FC236}">
                <a16:creationId xmlns:a16="http://schemas.microsoft.com/office/drawing/2014/main" id="{8E764D43-5CD3-734A-BC1D-088719225E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4" r="37789" b="26740"/>
          <a:stretch/>
        </p:blipFill>
        <p:spPr bwMode="auto">
          <a:xfrm>
            <a:off x="11173698" y="67849"/>
            <a:ext cx="967519" cy="100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E40E9F-C5CD-4CD8-9E0E-39958E638B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631" y="226200"/>
            <a:ext cx="8362440" cy="555172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rgbClr val="FFC000"/>
                </a:solidFill>
                <a:latin typeface="+mn-lt"/>
              </a:rPr>
              <a:t>Buenos Aires – </a:t>
            </a:r>
            <a:r>
              <a:rPr lang="es-PA" sz="2800" b="1" dirty="0">
                <a:solidFill>
                  <a:schemeClr val="bg1"/>
                </a:solidFill>
                <a:latin typeface="+mn-lt"/>
              </a:rPr>
              <a:t>Propuesta de intervención del GEF</a:t>
            </a:r>
            <a:endParaRPr lang="en-GB" sz="2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1B730E-7C4E-154A-944C-7FB3C8CCABA6}"/>
              </a:ext>
            </a:extLst>
          </p:cNvPr>
          <p:cNvSpPr txBox="1"/>
          <p:nvPr/>
        </p:nvSpPr>
        <p:spPr>
          <a:xfrm>
            <a:off x="457199" y="923396"/>
            <a:ext cx="109670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C000"/>
                </a:solidFill>
              </a:rPr>
              <a:t>Resultado esperado. </a:t>
            </a:r>
            <a:r>
              <a:rPr lang="es-BO" sz="2000" dirty="0"/>
              <a:t>Buenos Aires facilita la replicación de sus lecciones aprendidas en materia de sostenibilidad a nivel nacional y global y realiza pilotos de eficiencia energética para promover cambios de hábitos en los ciudadanos.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C01AE9A-C109-4975-B56E-2534A3694622}"/>
              </a:ext>
            </a:extLst>
          </p:cNvPr>
          <p:cNvSpPr/>
          <p:nvPr/>
        </p:nvSpPr>
        <p:spPr>
          <a:xfrm>
            <a:off x="571145" y="2212144"/>
            <a:ext cx="1096701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s-AR" sz="2000" i="1" dirty="0"/>
              <a:t>Establecimiento de un </a:t>
            </a:r>
            <a:r>
              <a:rPr lang="es-AR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mecanismo financiero para apoyar la actualización tecnológica </a:t>
            </a:r>
            <a:r>
              <a:rPr lang="es-AR" sz="2000" i="1" dirty="0"/>
              <a:t>en la adquisición de electrodomésticos / equipamientos más eficientes por parte de los vecinos (a nivel individual o consorcios) 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s-AR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s-AR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Campañas de concientización</a:t>
            </a:r>
            <a:r>
              <a:rPr lang="es-AR" sz="2000" i="1" dirty="0"/>
              <a:t> para generar un cambio cultural en relación a la eficiencia energética y la aplicación en sistemas de calefacción/refrigeración, con foco en el sector residencial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s-AR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s-AR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Desarrollar auditorías energéticas en edificios </a:t>
            </a:r>
            <a:r>
              <a:rPr lang="es-AR" sz="2000" i="1" dirty="0"/>
              <a:t>(consumos de luz, agua y electricidad) y realizar recomendaciones de mejora.</a:t>
            </a:r>
          </a:p>
        </p:txBody>
      </p:sp>
      <p:pic>
        <p:nvPicPr>
          <p:cNvPr id="1026" name="Picture 2" descr="http://www.buenosaires.gob.ar/sites/gcaba/themes/gcbaV4/xgcaba/css/BA2016.png">
            <a:extLst>
              <a:ext uri="{FF2B5EF4-FFF2-40B4-BE49-F238E27FC236}">
                <a16:creationId xmlns:a16="http://schemas.microsoft.com/office/drawing/2014/main" id="{005027B3-C930-490C-B051-953830B9B5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31" y="6346402"/>
            <a:ext cx="1401569" cy="360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350324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A48B70D-2C18-5F40-B2E5-B336853187BF}"/>
              </a:ext>
            </a:extLst>
          </p:cNvPr>
          <p:cNvSpPr/>
          <p:nvPr/>
        </p:nvSpPr>
        <p:spPr>
          <a:xfrm>
            <a:off x="-1" y="331138"/>
            <a:ext cx="10499272" cy="410613"/>
          </a:xfrm>
          <a:prstGeom prst="rect">
            <a:avLst/>
          </a:prstGeom>
          <a:solidFill>
            <a:srgbClr val="2B3C5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See original image">
            <a:extLst>
              <a:ext uri="{FF2B5EF4-FFF2-40B4-BE49-F238E27FC236}">
                <a16:creationId xmlns:a16="http://schemas.microsoft.com/office/drawing/2014/main" id="{8E764D43-5CD3-734A-BC1D-088719225E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4" r="37789" b="26740"/>
          <a:stretch/>
        </p:blipFill>
        <p:spPr bwMode="auto">
          <a:xfrm>
            <a:off x="11173698" y="67849"/>
            <a:ext cx="967519" cy="100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2BAB8D6-9AE5-414E-8E7E-02D212F188F9}"/>
              </a:ext>
            </a:extLst>
          </p:cNvPr>
          <p:cNvSpPr txBox="1"/>
          <p:nvPr/>
        </p:nvSpPr>
        <p:spPr>
          <a:xfrm>
            <a:off x="211873" y="999721"/>
            <a:ext cx="10961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A" sz="2400" b="1" i="1" dirty="0">
                <a:solidFill>
                  <a:schemeClr val="tx1">
                    <a:lumMod val="65000"/>
                    <a:lumOff val="35000"/>
                  </a:schemeClr>
                </a:solidFill>
                <a:ea typeface="+mj-ea"/>
                <a:cs typeface="+mj-cs"/>
              </a:rPr>
              <a:t>Componente 1. </a:t>
            </a:r>
            <a:r>
              <a:rPr lang="es-PA" sz="2400" i="1" dirty="0">
                <a:solidFill>
                  <a:schemeClr val="tx1">
                    <a:lumMod val="65000"/>
                    <a:lumOff val="35000"/>
                  </a:schemeClr>
                </a:solidFill>
                <a:ea typeface="+mj-ea"/>
                <a:cs typeface="+mj-cs"/>
              </a:rPr>
              <a:t>Planificación urbana integrada y pilotos inversión bajos en carbono y de conservación en cuatro áreas metropolitanas </a:t>
            </a:r>
            <a:endParaRPr lang="es-PA" sz="20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914BC5A-B39F-874C-AC7D-50C987F6E69B}"/>
              </a:ext>
            </a:extLst>
          </p:cNvPr>
          <p:cNvSpPr txBox="1"/>
          <p:nvPr/>
        </p:nvSpPr>
        <p:spPr>
          <a:xfrm>
            <a:off x="622587" y="4113106"/>
            <a:ext cx="10961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A" sz="2400" b="1" i="1" dirty="0">
                <a:solidFill>
                  <a:srgbClr val="FFC000"/>
                </a:solidFill>
                <a:ea typeface="+mj-ea"/>
                <a:cs typeface="+mj-cs"/>
              </a:rPr>
              <a:t>Componente 2. </a:t>
            </a:r>
            <a:r>
              <a:rPr lang="es-PA" sz="2400" i="1" dirty="0"/>
              <a:t>Plataforma de Ciudades Sustentables – Gestión del conocimiento y Replicación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BF76C05-58EE-8242-8025-CC4EC9477F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6360" y="4881733"/>
            <a:ext cx="2152478" cy="151185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D64AD19-05C2-3743-8AD7-B01E13CFE6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2543" y="5091810"/>
            <a:ext cx="4037213" cy="9186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6C86CB7-61AC-0E48-8564-AE55CFB78CE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grayscl/>
          </a:blip>
          <a:srcRect l="16179" r="339"/>
          <a:stretch/>
        </p:blipFill>
        <p:spPr>
          <a:xfrm>
            <a:off x="92740" y="2003786"/>
            <a:ext cx="3089174" cy="180235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6DBEE2F-1FAD-7B43-84A7-13477DE74638}"/>
              </a:ext>
            </a:extLst>
          </p:cNvPr>
          <p:cNvPicPr>
            <a:picLocks noChangeAspect="1"/>
          </p:cNvPicPr>
          <p:nvPr/>
        </p:nvPicPr>
        <p:blipFill>
          <a:blip r:embed="rId6">
            <a:grayscl/>
          </a:blip>
          <a:stretch>
            <a:fillRect/>
          </a:stretch>
        </p:blipFill>
        <p:spPr>
          <a:xfrm>
            <a:off x="3157093" y="2003786"/>
            <a:ext cx="2703538" cy="180235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9215BD5-241B-D542-9D34-82CC6806D4F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grayscl/>
          </a:blip>
          <a:srcRect l="33895"/>
          <a:stretch/>
        </p:blipFill>
        <p:spPr>
          <a:xfrm>
            <a:off x="5860631" y="2002679"/>
            <a:ext cx="3455220" cy="180235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BBFB6DD-5237-DC48-BA20-DD8A01757C3A}"/>
              </a:ext>
            </a:extLst>
          </p:cNvPr>
          <p:cNvPicPr>
            <a:picLocks noChangeAspect="1"/>
          </p:cNvPicPr>
          <p:nvPr/>
        </p:nvPicPr>
        <p:blipFill>
          <a:blip r:embed="rId8">
            <a:grayscl/>
          </a:blip>
          <a:stretch>
            <a:fillRect/>
          </a:stretch>
        </p:blipFill>
        <p:spPr>
          <a:xfrm>
            <a:off x="9320713" y="2002679"/>
            <a:ext cx="2787217" cy="1802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06934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A48B70D-2C18-5F40-B2E5-B336853187BF}"/>
              </a:ext>
            </a:extLst>
          </p:cNvPr>
          <p:cNvSpPr/>
          <p:nvPr/>
        </p:nvSpPr>
        <p:spPr>
          <a:xfrm>
            <a:off x="-1" y="331138"/>
            <a:ext cx="10499272" cy="410613"/>
          </a:xfrm>
          <a:prstGeom prst="rect">
            <a:avLst/>
          </a:prstGeom>
          <a:solidFill>
            <a:srgbClr val="2B3C5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See original image">
            <a:extLst>
              <a:ext uri="{FF2B5EF4-FFF2-40B4-BE49-F238E27FC236}">
                <a16:creationId xmlns:a16="http://schemas.microsoft.com/office/drawing/2014/main" id="{8E764D43-5CD3-734A-BC1D-088719225E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4" r="37789" b="26740"/>
          <a:stretch/>
        </p:blipFill>
        <p:spPr bwMode="auto">
          <a:xfrm>
            <a:off x="11173698" y="67849"/>
            <a:ext cx="967519" cy="100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E40E9F-C5CD-4CD8-9E0E-39958E638B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630" y="226200"/>
            <a:ext cx="8894099" cy="555172"/>
          </a:xfrm>
        </p:spPr>
        <p:txBody>
          <a:bodyPr>
            <a:normAutofit/>
          </a:bodyPr>
          <a:lstStyle/>
          <a:p>
            <a:pPr algn="l"/>
            <a:r>
              <a:rPr lang="es-PA" sz="2800" b="1" dirty="0">
                <a:solidFill>
                  <a:srgbClr val="FFC000"/>
                </a:solidFill>
                <a:latin typeface="+mn-lt"/>
              </a:rPr>
              <a:t>Componente 2 </a:t>
            </a:r>
            <a:r>
              <a:rPr lang="es-PA" sz="2800" b="1" dirty="0">
                <a:solidFill>
                  <a:schemeClr val="bg1"/>
                </a:solidFill>
                <a:latin typeface="+mn-lt"/>
              </a:rPr>
              <a:t>- Gestión del Conocimiento y Replicación 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1B730E-7C4E-154A-944C-7FB3C8CCABA6}"/>
              </a:ext>
            </a:extLst>
          </p:cNvPr>
          <p:cNvSpPr txBox="1"/>
          <p:nvPr/>
        </p:nvSpPr>
        <p:spPr>
          <a:xfrm>
            <a:off x="457200" y="990337"/>
            <a:ext cx="105859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b="1" dirty="0">
                <a:solidFill>
                  <a:srgbClr val="FFC000"/>
                </a:solidFill>
                <a:ea typeface="+mj-ea"/>
                <a:cs typeface="+mj-cs"/>
              </a:rPr>
              <a:t>Resultado Esperado. </a:t>
            </a:r>
            <a:r>
              <a:rPr lang="es-ES_tradnl" sz="2000" dirty="0"/>
              <a:t> Las ciudades Argentinas están capacitadas para realizar planificación urbana integrada y catalizar inversiones sustentables con el apoyo de una Unidad de Ciudades Sostenibles fortalecida. </a:t>
            </a:r>
            <a:endParaRPr lang="es-ES_tradnl" sz="2000" i="1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ED39597-7282-E844-955C-91E057229907}"/>
              </a:ext>
            </a:extLst>
          </p:cNvPr>
          <p:cNvSpPr/>
          <p:nvPr/>
        </p:nvSpPr>
        <p:spPr>
          <a:xfrm>
            <a:off x="724263" y="2404198"/>
            <a:ext cx="10318843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s-ES_tradnl" sz="2000" b="1" i="1" dirty="0"/>
              <a:t>Plataforma de Ciudades Sostenibles </a:t>
            </a:r>
            <a:r>
              <a:rPr lang="es-ES_tradnl" sz="2000" i="1" dirty="0"/>
              <a:t>dentro de la Unidad de Ciudades Sustentables es creada para dar apoyo a las ciudades en la planificación urbana integrada, incluyendo el desarrollo de indicadores locales referenciales basados en los ODS.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s-ES_tradnl" sz="2000" i="1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s-ES_tradnl" sz="2000" b="1" i="1" dirty="0"/>
              <a:t>Esquema de etiquetado </a:t>
            </a:r>
            <a:r>
              <a:rPr lang="es-ES_tradnl" sz="2000" i="1" dirty="0"/>
              <a:t>para premiar ciudades destacadas en el </a:t>
            </a:r>
            <a:r>
              <a:rPr lang="es-ES_tradnl" sz="2000" b="1" i="1" dirty="0"/>
              <a:t>cumplimiento de metas monitoreadas  -ODS- </a:t>
            </a:r>
            <a:r>
              <a:rPr lang="es-ES_tradnl" sz="2000" i="1" dirty="0"/>
              <a:t>y para acceder al financiamiento público, de manera de fomentar la competencia.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s-ES_tradnl" sz="2000" i="1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s-ES_tradnl" sz="2000" i="1" dirty="0"/>
              <a:t>Operacionalización del </a:t>
            </a:r>
            <a:r>
              <a:rPr lang="es-ES_tradnl" sz="2000" b="1" i="1" dirty="0"/>
              <a:t>Acuerdo firmado entre el Ministerio de Ambiente y la RAMCC</a:t>
            </a:r>
            <a:r>
              <a:rPr lang="es-ES_tradnl" sz="2000" i="1" dirty="0"/>
              <a:t> con acciones concretas de replicación de mejores prácticas en todo el país.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1074951-4932-42F0-AB30-B99C674D44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760" y="6187051"/>
            <a:ext cx="632432" cy="444208"/>
          </a:xfrm>
          <a:prstGeom prst="rect">
            <a:avLst/>
          </a:prstGeom>
        </p:spPr>
      </p:pic>
      <p:pic>
        <p:nvPicPr>
          <p:cNvPr id="10" name="Imagen 2">
            <a:extLst>
              <a:ext uri="{FF2B5EF4-FFF2-40B4-BE49-F238E27FC236}">
                <a16:creationId xmlns:a16="http://schemas.microsoft.com/office/drawing/2014/main" id="{99D7E28C-CCD2-49C0-9F5D-D881BBEC6F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192" y="6133412"/>
            <a:ext cx="2038640" cy="551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28203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7D2589DD-9D59-4E48-859C-F5320D765C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51"/>
            <a:ext cx="12192000" cy="6856697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2B6C1DED-F568-CE46-BBFA-3B070BEB9469}"/>
              </a:ext>
            </a:extLst>
          </p:cNvPr>
          <p:cNvSpPr/>
          <p:nvPr/>
        </p:nvSpPr>
        <p:spPr>
          <a:xfrm>
            <a:off x="7470859" y="2737727"/>
            <a:ext cx="5083444" cy="4726983"/>
          </a:xfrm>
          <a:prstGeom prst="ellipse">
            <a:avLst/>
          </a:prstGeom>
          <a:solidFill>
            <a:schemeClr val="bg1">
              <a:alpha val="73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D934C8EF-DAF3-7C4F-AE3D-B590519FF27A}"/>
              </a:ext>
            </a:extLst>
          </p:cNvPr>
          <p:cNvSpPr txBox="1">
            <a:spLocks/>
          </p:cNvSpPr>
          <p:nvPr/>
        </p:nvSpPr>
        <p:spPr>
          <a:xfrm>
            <a:off x="7518400" y="3257992"/>
            <a:ext cx="4692973" cy="2325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</a:t>
            </a:r>
          </a:p>
        </p:txBody>
      </p:sp>
      <p:pic>
        <p:nvPicPr>
          <p:cNvPr id="11" name="Picture 2" descr="See original image">
            <a:extLst>
              <a:ext uri="{FF2B5EF4-FFF2-40B4-BE49-F238E27FC236}">
                <a16:creationId xmlns:a16="http://schemas.microsoft.com/office/drawing/2014/main" id="{1CC8934D-8251-3E41-81C8-D594BF633F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740"/>
          <a:stretch/>
        </p:blipFill>
        <p:spPr bwMode="auto">
          <a:xfrm>
            <a:off x="8825442" y="5735150"/>
            <a:ext cx="2606675" cy="100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F26D9FA4-9464-684C-8203-F89EA82571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3393440" cy="917982"/>
          </a:xfrm>
          <a:prstGeom prst="rect">
            <a:avLst/>
          </a:prstGeom>
        </p:spPr>
      </p:pic>
      <p:sp>
        <p:nvSpPr>
          <p:cNvPr id="10" name="Title 4">
            <a:extLst>
              <a:ext uri="{FF2B5EF4-FFF2-40B4-BE49-F238E27FC236}">
                <a16:creationId xmlns:a16="http://schemas.microsoft.com/office/drawing/2014/main" id="{2D376715-E186-422B-8988-7DF720E6E12E}"/>
              </a:ext>
            </a:extLst>
          </p:cNvPr>
          <p:cNvSpPr txBox="1">
            <a:spLocks/>
          </p:cNvSpPr>
          <p:nvPr/>
        </p:nvSpPr>
        <p:spPr>
          <a:xfrm>
            <a:off x="7993572" y="3359592"/>
            <a:ext cx="3852041" cy="2325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Planificación Urbana Integrada en Argentina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40016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32BFAC0-8E74-3741-91CE-204583DCE78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1625"/>
          <a:stretch/>
        </p:blipFill>
        <p:spPr>
          <a:xfrm>
            <a:off x="0" y="737836"/>
            <a:ext cx="2308860" cy="612016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A48B70D-2C18-5F40-B2E5-B336853187BF}"/>
              </a:ext>
            </a:extLst>
          </p:cNvPr>
          <p:cNvSpPr/>
          <p:nvPr/>
        </p:nvSpPr>
        <p:spPr>
          <a:xfrm>
            <a:off x="-1" y="331138"/>
            <a:ext cx="10499272" cy="410613"/>
          </a:xfrm>
          <a:prstGeom prst="rect">
            <a:avLst/>
          </a:prstGeom>
          <a:solidFill>
            <a:srgbClr val="2B3C5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pic>
        <p:nvPicPr>
          <p:cNvPr id="8" name="Picture 2" descr="See original image">
            <a:extLst>
              <a:ext uri="{FF2B5EF4-FFF2-40B4-BE49-F238E27FC236}">
                <a16:creationId xmlns:a16="http://schemas.microsoft.com/office/drawing/2014/main" id="{8E764D43-5CD3-734A-BC1D-088719225E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4" r="37789" b="26740"/>
          <a:stretch/>
        </p:blipFill>
        <p:spPr bwMode="auto">
          <a:xfrm>
            <a:off x="11173698" y="67849"/>
            <a:ext cx="967519" cy="100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E40E9F-C5CD-4CD8-9E0E-39958E638B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631" y="226200"/>
            <a:ext cx="4898576" cy="555172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rgbClr val="FFC000"/>
                </a:solidFill>
                <a:latin typeface="+mn-lt"/>
              </a:rPr>
              <a:t>Mendoza</a:t>
            </a:r>
            <a:endParaRPr lang="en-GB" sz="28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9BB94E-6F21-4840-BD00-91B94D39140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4" t="4829" r="10082" b="5930"/>
          <a:stretch/>
        </p:blipFill>
        <p:spPr>
          <a:xfrm>
            <a:off x="6253014" y="4133768"/>
            <a:ext cx="4517052" cy="2724232"/>
          </a:xfrm>
          <a:prstGeom prst="rect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E909837C-821E-4105-86F3-D7A2AE200D53}"/>
              </a:ext>
            </a:extLst>
          </p:cNvPr>
          <p:cNvSpPr txBox="1"/>
          <p:nvPr/>
        </p:nvSpPr>
        <p:spPr>
          <a:xfrm>
            <a:off x="2489364" y="911198"/>
            <a:ext cx="9385136" cy="497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A" sz="2400" b="1" i="1" dirty="0">
                <a:solidFill>
                  <a:srgbClr val="FFC000"/>
                </a:solidFill>
                <a:ea typeface="+mj-ea"/>
                <a:cs typeface="+mj-cs"/>
              </a:rPr>
              <a:t>Población: </a:t>
            </a:r>
            <a:r>
              <a:rPr lang="es-PA" sz="2400" dirty="0">
                <a:ea typeface="+mj-ea"/>
                <a:cs typeface="+mj-cs"/>
              </a:rPr>
              <a:t>1</a:t>
            </a:r>
            <a:r>
              <a:rPr lang="en-US" sz="2400" dirty="0"/>
              <a:t>,123,271 </a:t>
            </a:r>
            <a:r>
              <a:rPr lang="en-US" sz="2400" dirty="0" err="1"/>
              <a:t>habitantes</a:t>
            </a:r>
            <a:r>
              <a:rPr lang="en-US" sz="2400" dirty="0"/>
              <a:t> (</a:t>
            </a:r>
            <a:r>
              <a:rPr lang="en-US" sz="2400" dirty="0" err="1"/>
              <a:t>Área</a:t>
            </a:r>
            <a:r>
              <a:rPr lang="en-US" sz="2400" dirty="0"/>
              <a:t> </a:t>
            </a:r>
            <a:r>
              <a:rPr lang="en-US" sz="2400" dirty="0" err="1"/>
              <a:t>Metropolitana</a:t>
            </a:r>
            <a:r>
              <a:rPr lang="en-US" sz="2400" dirty="0"/>
              <a:t> de Mendoza)</a:t>
            </a:r>
          </a:p>
          <a:p>
            <a:endParaRPr lang="es-PA" sz="2000" b="1" i="1" dirty="0">
              <a:solidFill>
                <a:srgbClr val="FFC000"/>
              </a:solidFill>
            </a:endParaRPr>
          </a:p>
          <a:p>
            <a:r>
              <a:rPr lang="es-PA" sz="2400" b="1" i="1" dirty="0">
                <a:solidFill>
                  <a:srgbClr val="FFC000"/>
                </a:solidFill>
              </a:rPr>
              <a:t>Principales características: </a:t>
            </a:r>
          </a:p>
          <a:p>
            <a:endParaRPr lang="es-PA" sz="500" b="1" i="1" dirty="0">
              <a:solidFill>
                <a:srgbClr val="FFC000"/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PA" sz="2400" i="1" dirty="0"/>
              <a:t>Es el </a:t>
            </a:r>
            <a:r>
              <a:rPr lang="es-PA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área más urbanizada </a:t>
            </a:r>
            <a:r>
              <a:rPr lang="es-PA" sz="2400" i="1" dirty="0"/>
              <a:t>del Oeste. Concentra el </a:t>
            </a:r>
            <a:r>
              <a:rPr lang="es-PA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65%</a:t>
            </a:r>
            <a:r>
              <a:rPr lang="es-PA" sz="2400" i="1" dirty="0"/>
              <a:t> de la población de la provincia y el </a:t>
            </a:r>
            <a:r>
              <a:rPr lang="es-PA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75% </a:t>
            </a:r>
            <a:r>
              <a:rPr lang="es-PA" sz="2400" i="1" dirty="0"/>
              <a:t>de la población urbana. 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PA" sz="2400" i="1" dirty="0"/>
              <a:t>Se encuentra en el área considerada con </a:t>
            </a:r>
            <a:r>
              <a:rPr lang="es-PA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mayor potencial solar del país</a:t>
            </a:r>
            <a:r>
              <a:rPr lang="es-PA" sz="2400" i="1" dirty="0"/>
              <a:t>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PA" sz="2400" i="1" dirty="0"/>
              <a:t>El clima es </a:t>
            </a:r>
            <a:r>
              <a:rPr lang="es-PA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templado-árido</a:t>
            </a:r>
            <a:r>
              <a:rPr lang="es-PA" sz="2400" i="1" dirty="0"/>
              <a:t> con escasas precipitaciones.</a:t>
            </a:r>
          </a:p>
          <a:p>
            <a:r>
              <a:rPr lang="es-PA" sz="2400" i="1" dirty="0"/>
              <a:t> </a:t>
            </a:r>
          </a:p>
          <a:p>
            <a:r>
              <a:rPr lang="es-PA" sz="2400" b="1" i="1" dirty="0">
                <a:solidFill>
                  <a:srgbClr val="FFC000"/>
                </a:solidFill>
              </a:rPr>
              <a:t>Emisiones de GEI: </a:t>
            </a:r>
            <a:r>
              <a:rPr lang="es-PA" sz="1200" b="1" i="1" dirty="0">
                <a:solidFill>
                  <a:srgbClr val="FFC000"/>
                </a:solidFill>
              </a:rPr>
              <a:t>(Ciudad de Mendoza en 2014)</a:t>
            </a:r>
          </a:p>
          <a:p>
            <a:endParaRPr lang="es-PA" sz="400" dirty="0"/>
          </a:p>
          <a:p>
            <a:r>
              <a:rPr lang="es-PA" sz="2400" dirty="0"/>
              <a:t>713.696,33 tCO2eq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PA" sz="2400" i="1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CL" sz="2400" i="1" dirty="0"/>
          </a:p>
        </p:txBody>
      </p:sp>
    </p:spTree>
    <p:extLst>
      <p:ext uri="{BB962C8B-B14F-4D97-AF65-F5344CB8AC3E}">
        <p14:creationId xmlns:p14="http://schemas.microsoft.com/office/powerpoint/2010/main" val="41890103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FFBECCB-3D48-48D3-A24F-93EE1C73C3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2890" y="909483"/>
            <a:ext cx="4814849" cy="528888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A48B70D-2C18-5F40-B2E5-B336853187BF}"/>
              </a:ext>
            </a:extLst>
          </p:cNvPr>
          <p:cNvSpPr/>
          <p:nvPr/>
        </p:nvSpPr>
        <p:spPr>
          <a:xfrm>
            <a:off x="0" y="370759"/>
            <a:ext cx="10499272" cy="410613"/>
          </a:xfrm>
          <a:prstGeom prst="rect">
            <a:avLst/>
          </a:prstGeom>
          <a:solidFill>
            <a:srgbClr val="2B3C5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pic>
        <p:nvPicPr>
          <p:cNvPr id="8" name="Picture 2" descr="See original image">
            <a:extLst>
              <a:ext uri="{FF2B5EF4-FFF2-40B4-BE49-F238E27FC236}">
                <a16:creationId xmlns:a16="http://schemas.microsoft.com/office/drawing/2014/main" id="{8E764D43-5CD3-734A-BC1D-088719225E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4" r="37789" b="26740"/>
          <a:stretch/>
        </p:blipFill>
        <p:spPr bwMode="auto">
          <a:xfrm>
            <a:off x="11383146" y="127491"/>
            <a:ext cx="678223" cy="702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E40E9F-C5CD-4CD8-9E0E-39958E638B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631" y="291516"/>
            <a:ext cx="7883816" cy="555172"/>
          </a:xfrm>
        </p:spPr>
        <p:txBody>
          <a:bodyPr>
            <a:normAutofit/>
          </a:bodyPr>
          <a:lstStyle/>
          <a:p>
            <a:pPr algn="l"/>
            <a:r>
              <a:rPr lang="es-PA" sz="2800" b="1" dirty="0">
                <a:solidFill>
                  <a:srgbClr val="FFC000"/>
                </a:solidFill>
                <a:latin typeface="+mn-lt"/>
              </a:rPr>
              <a:t>Mendoza – </a:t>
            </a:r>
            <a:r>
              <a:rPr lang="es-PA" sz="2800" b="1" dirty="0">
                <a:solidFill>
                  <a:schemeClr val="bg1"/>
                </a:solidFill>
                <a:latin typeface="+mn-lt"/>
              </a:rPr>
              <a:t>Desafíos </a:t>
            </a:r>
          </a:p>
        </p:txBody>
      </p:sp>
      <p:pic>
        <p:nvPicPr>
          <p:cNvPr id="9" name="4 Imagen">
            <a:extLst>
              <a:ext uri="{FF2B5EF4-FFF2-40B4-BE49-F238E27FC236}">
                <a16:creationId xmlns:a16="http://schemas.microsoft.com/office/drawing/2014/main" id="{751B60AA-C384-4742-B625-6CE35492D9E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357" y="6163724"/>
            <a:ext cx="767708" cy="558333"/>
          </a:xfrm>
          <a:prstGeom prst="rect">
            <a:avLst/>
          </a:prstGeom>
        </p:spPr>
      </p:pic>
      <p:pic>
        <p:nvPicPr>
          <p:cNvPr id="4" name="Picture 3" descr="A picture containing clipart&#10;&#10;Description automatically generated">
            <a:extLst>
              <a:ext uri="{FF2B5EF4-FFF2-40B4-BE49-F238E27FC236}">
                <a16:creationId xmlns:a16="http://schemas.microsoft.com/office/drawing/2014/main" id="{EB9B8A73-8F04-4766-A5BB-E829663735E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31" y="6155146"/>
            <a:ext cx="564701" cy="564701"/>
          </a:xfrm>
          <a:prstGeom prst="rect">
            <a:avLst/>
          </a:prstGeom>
        </p:spPr>
      </p:pic>
      <p:sp>
        <p:nvSpPr>
          <p:cNvPr id="12" name="TextBox 8">
            <a:extLst>
              <a:ext uri="{FF2B5EF4-FFF2-40B4-BE49-F238E27FC236}">
                <a16:creationId xmlns:a16="http://schemas.microsoft.com/office/drawing/2014/main" id="{5FB8C976-BBB3-4113-BB6E-A8EEFDB685BA}"/>
              </a:ext>
            </a:extLst>
          </p:cNvPr>
          <p:cNvSpPr txBox="1"/>
          <p:nvPr/>
        </p:nvSpPr>
        <p:spPr>
          <a:xfrm>
            <a:off x="-130631" y="1050127"/>
            <a:ext cx="747299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s-BO" sz="2000" dirty="0"/>
              <a:t>Procesos de </a:t>
            </a:r>
            <a:r>
              <a:rPr lang="es-BO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planificación urbana fragmentada </a:t>
            </a:r>
            <a:r>
              <a:rPr lang="es-BO" sz="2000" dirty="0"/>
              <a:t>ante la ausencia y reducida aplicación de herramientas de planificación urbana.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s-BO" sz="2000" dirty="0"/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s-BO" sz="2000" dirty="0"/>
              <a:t>La </a:t>
            </a:r>
            <a:r>
              <a:rPr lang="es-BO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expansión de la mancha urbana</a:t>
            </a:r>
            <a:r>
              <a:rPr lang="es-BO" sz="2000" dirty="0"/>
              <a:t> ha generado i) desarrollos de baja densidad y vacíos urbanos en el centro de la ciudad; </a:t>
            </a:r>
            <a:r>
              <a:rPr lang="es-BO" sz="2000" dirty="0" err="1"/>
              <a:t>ii</a:t>
            </a:r>
            <a:r>
              <a:rPr lang="es-BO" sz="2000" dirty="0"/>
              <a:t>) presión sobre áreas peri-urbanas y </a:t>
            </a:r>
            <a:r>
              <a:rPr lang="es-BO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degradación de suelo en el Piedemonte.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s-BO" sz="2000" dirty="0"/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s-BO" sz="2000" dirty="0"/>
              <a:t>La expansión de la infraestructura sobre las </a:t>
            </a:r>
            <a:r>
              <a:rPr lang="es-BO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áreas peri-urbanas </a:t>
            </a:r>
            <a:r>
              <a:rPr lang="es-BO" sz="2000" dirty="0"/>
              <a:t>está poniendo en riesgo el Pie </a:t>
            </a:r>
            <a:r>
              <a:rPr lang="es-BO" sz="2000"/>
              <a:t>de Monte.</a:t>
            </a:r>
            <a:endParaRPr lang="es-BO" sz="2000" dirty="0"/>
          </a:p>
          <a:p>
            <a:pPr lvl="1"/>
            <a:endParaRPr lang="es-BO" sz="2000" dirty="0"/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000" dirty="0"/>
              <a:t>El AMM </a:t>
            </a:r>
            <a:r>
              <a:rPr lang="es-PA" sz="2000" dirty="0"/>
              <a:t>está situada </a:t>
            </a:r>
            <a:r>
              <a:rPr lang="en-US" sz="2000" dirty="0" err="1"/>
              <a:t>en</a:t>
            </a:r>
            <a:r>
              <a:rPr lang="en-US" sz="2000" dirty="0"/>
              <a:t> una </a:t>
            </a:r>
            <a:r>
              <a:rPr lang="en-US" sz="2000" dirty="0" err="1"/>
              <a:t>área</a:t>
            </a:r>
            <a:r>
              <a:rPr lang="en-US" sz="2000" dirty="0"/>
              <a:t> </a:t>
            </a:r>
            <a:r>
              <a:rPr lang="en-US" sz="2000" dirty="0" err="1"/>
              <a:t>sísmica</a:t>
            </a:r>
            <a:r>
              <a:rPr lang="en-US" sz="2000" dirty="0"/>
              <a:t> y </a:t>
            </a:r>
            <a:r>
              <a:rPr lang="en-U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expuesta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 </a:t>
            </a:r>
            <a:r>
              <a:rPr lang="en-U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desastres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naturales</a:t>
            </a:r>
            <a:r>
              <a:rPr lang="en-US" sz="2000" dirty="0"/>
              <a:t>. </a:t>
            </a:r>
            <a:r>
              <a:rPr lang="en-US" sz="2000" dirty="0" err="1"/>
              <a:t>Innundaciones</a:t>
            </a:r>
            <a:r>
              <a:rPr lang="en-US" sz="2000" dirty="0"/>
              <a:t> </a:t>
            </a:r>
            <a:r>
              <a:rPr lang="es-ES" altLang="es-PA" sz="2000" dirty="0"/>
              <a:t>repentinas de escorrentías de montañas y/o por intensas lluvias.</a:t>
            </a: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DFE8E38E-84FA-4EA6-83FB-5AB03B74D6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30631" y="2731700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altLang="es-P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44793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A48B70D-2C18-5F40-B2E5-B336853187BF}"/>
              </a:ext>
            </a:extLst>
          </p:cNvPr>
          <p:cNvSpPr/>
          <p:nvPr/>
        </p:nvSpPr>
        <p:spPr>
          <a:xfrm>
            <a:off x="0" y="370759"/>
            <a:ext cx="10499272" cy="410613"/>
          </a:xfrm>
          <a:prstGeom prst="rect">
            <a:avLst/>
          </a:prstGeom>
          <a:solidFill>
            <a:srgbClr val="2B3C5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E40E9F-C5CD-4CD8-9E0E-39958E638B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631" y="275068"/>
            <a:ext cx="7883816" cy="555172"/>
          </a:xfrm>
        </p:spPr>
        <p:txBody>
          <a:bodyPr>
            <a:normAutofit/>
          </a:bodyPr>
          <a:lstStyle/>
          <a:p>
            <a:pPr algn="l"/>
            <a:r>
              <a:rPr lang="es-PA" sz="2800" b="1" dirty="0">
                <a:solidFill>
                  <a:srgbClr val="FFC000"/>
                </a:solidFill>
                <a:latin typeface="+mn-lt"/>
              </a:rPr>
              <a:t>Mendoza – </a:t>
            </a:r>
            <a:r>
              <a:rPr lang="es-PA" sz="2800" b="1" dirty="0">
                <a:solidFill>
                  <a:schemeClr val="bg1"/>
                </a:solidFill>
                <a:latin typeface="+mn-lt"/>
              </a:rPr>
              <a:t>Desafíos</a:t>
            </a:r>
          </a:p>
        </p:txBody>
      </p:sp>
      <p:pic>
        <p:nvPicPr>
          <p:cNvPr id="9" name="4 Imagen">
            <a:extLst>
              <a:ext uri="{FF2B5EF4-FFF2-40B4-BE49-F238E27FC236}">
                <a16:creationId xmlns:a16="http://schemas.microsoft.com/office/drawing/2014/main" id="{751B60AA-C384-4742-B625-6CE35492D9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32" y="6145618"/>
            <a:ext cx="767708" cy="558333"/>
          </a:xfrm>
          <a:prstGeom prst="rect">
            <a:avLst/>
          </a:prstGeom>
        </p:spPr>
      </p:pic>
      <p:pic>
        <p:nvPicPr>
          <p:cNvPr id="4" name="Picture 3" descr="A picture containing clipart&#10;&#10;Description automatically generated">
            <a:extLst>
              <a:ext uri="{FF2B5EF4-FFF2-40B4-BE49-F238E27FC236}">
                <a16:creationId xmlns:a16="http://schemas.microsoft.com/office/drawing/2014/main" id="{EB9B8A73-8F04-4766-A5BB-E829663735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31" y="6155146"/>
            <a:ext cx="564701" cy="564701"/>
          </a:xfrm>
          <a:prstGeom prst="rect">
            <a:avLst/>
          </a:prstGeom>
        </p:spPr>
      </p:pic>
      <p:sp>
        <p:nvSpPr>
          <p:cNvPr id="12" name="TextBox 8">
            <a:extLst>
              <a:ext uri="{FF2B5EF4-FFF2-40B4-BE49-F238E27FC236}">
                <a16:creationId xmlns:a16="http://schemas.microsoft.com/office/drawing/2014/main" id="{5FB8C976-BBB3-4113-BB6E-A8EEFDB685BA}"/>
              </a:ext>
            </a:extLst>
          </p:cNvPr>
          <p:cNvSpPr txBox="1"/>
          <p:nvPr/>
        </p:nvSpPr>
        <p:spPr>
          <a:xfrm>
            <a:off x="2362200" y="835287"/>
            <a:ext cx="958463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s-E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Degradación de los acuíferos </a:t>
            </a:r>
            <a:r>
              <a:rPr lang="es-ES" sz="2000" dirty="0"/>
              <a:t>causado por la alta extracción de agua (asociado a procesos productivos y el consumo doméstico) y un drenaje deficiente.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s-ES" sz="2000" dirty="0"/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s-BO" sz="2000" dirty="0"/>
              <a:t>La presión sobre los recursos de agua está afectando la </a:t>
            </a:r>
            <a:r>
              <a:rPr lang="es-BO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disponibilidad del recurso hídrico. </a:t>
            </a:r>
            <a:r>
              <a:rPr lang="es-BO" sz="2000" dirty="0"/>
              <a:t>El balance hídrico está en </a:t>
            </a:r>
            <a:r>
              <a:rPr lang="es-BO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déficit de agua superficial </a:t>
            </a:r>
            <a:r>
              <a:rPr lang="es-BO" sz="2000" dirty="0"/>
              <a:t>de -79.53 hm3 (Provincia).</a:t>
            </a:r>
            <a:endParaRPr lang="es-ES" sz="2000" dirty="0"/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s-ES" sz="2000" dirty="0"/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s-E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Baja penetración de las energías renovables</a:t>
            </a:r>
            <a:r>
              <a:rPr lang="es-ES" sz="2000" dirty="0"/>
              <a:t>, especialmente la solar, considerando que el AMM se encuentra en el área del país con mayor potencial solar. 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s-ES" sz="2000" dirty="0"/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s-PA" sz="2000" dirty="0"/>
              <a:t>Excesivo </a:t>
            </a:r>
            <a:r>
              <a:rPr lang="es-P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uso de medios de transporte privados motorizado</a:t>
            </a:r>
            <a:r>
              <a:rPr lang="es-PA" sz="2000" b="1" dirty="0"/>
              <a:t>s</a:t>
            </a:r>
            <a:r>
              <a:rPr lang="es-PA" sz="2000" dirty="0"/>
              <a:t> en ausencia de carriles exclusivos para transporte público.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s-PA" sz="2000" dirty="0"/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s-P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Alta</a:t>
            </a:r>
            <a:r>
              <a:rPr lang="es-PA" sz="2000" dirty="0"/>
              <a:t> tasa de </a:t>
            </a:r>
            <a:r>
              <a:rPr lang="es-P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generación</a:t>
            </a:r>
            <a:r>
              <a:rPr lang="es-PA" sz="2000" dirty="0"/>
              <a:t> de residuos y </a:t>
            </a:r>
            <a:r>
              <a:rPr lang="es-P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baja</a:t>
            </a:r>
            <a:r>
              <a:rPr lang="es-PA" sz="2000" dirty="0"/>
              <a:t> tasa de </a:t>
            </a:r>
            <a:r>
              <a:rPr lang="es-P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aprovechamiento </a:t>
            </a:r>
            <a:r>
              <a:rPr lang="es-PA" sz="2000" dirty="0"/>
              <a:t>de residuos (solo el 3% se recicla o aprovecha en el AMM; 1% en Ciudad Capital). 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s-PA" sz="2000" dirty="0"/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s-PA" sz="2000" dirty="0"/>
              <a:t>Problemas sociales asociados a la </a:t>
            </a:r>
            <a:r>
              <a:rPr lang="es-P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generación de residuos</a:t>
            </a:r>
            <a:r>
              <a:rPr lang="es-PA" sz="2000" dirty="0"/>
              <a:t>. Recolectores informales de residuos y generación de micro – basurales a cielo abierto.</a:t>
            </a:r>
            <a:endParaRPr lang="es-ES" sz="2000" dirty="0"/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DFE8E38E-84FA-4EA6-83FB-5AB03B74D6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30631" y="2731700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altLang="es-P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" name="Picture 2" descr="See original image">
            <a:extLst>
              <a:ext uri="{FF2B5EF4-FFF2-40B4-BE49-F238E27FC236}">
                <a16:creationId xmlns:a16="http://schemas.microsoft.com/office/drawing/2014/main" id="{E4963973-633D-414D-805B-1432AFDDFC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4" r="37789" b="26740"/>
          <a:stretch/>
        </p:blipFill>
        <p:spPr bwMode="auto">
          <a:xfrm>
            <a:off x="11383146" y="127491"/>
            <a:ext cx="678223" cy="702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ED4E6AE5-0781-449A-8798-5D93121357BD}"/>
              </a:ext>
            </a:extLst>
          </p:cNvPr>
          <p:cNvGrpSpPr/>
          <p:nvPr/>
        </p:nvGrpSpPr>
        <p:grpSpPr>
          <a:xfrm>
            <a:off x="0" y="1113327"/>
            <a:ext cx="2717670" cy="4631346"/>
            <a:chOff x="130" y="781372"/>
            <a:chExt cx="2923272" cy="480147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6E67B46-E874-4B02-AEC8-D901F7B727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14" r="8"/>
            <a:stretch/>
          </p:blipFill>
          <p:spPr>
            <a:xfrm>
              <a:off x="260" y="781372"/>
              <a:ext cx="2923012" cy="2881915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0CEFDF31-999A-4803-8267-A63F52720B4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0" y="3652360"/>
              <a:ext cx="2923272" cy="19304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376694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A48B70D-2C18-5F40-B2E5-B336853187BF}"/>
              </a:ext>
            </a:extLst>
          </p:cNvPr>
          <p:cNvSpPr/>
          <p:nvPr/>
        </p:nvSpPr>
        <p:spPr>
          <a:xfrm>
            <a:off x="0" y="370759"/>
            <a:ext cx="10499272" cy="410613"/>
          </a:xfrm>
          <a:prstGeom prst="rect">
            <a:avLst/>
          </a:prstGeom>
          <a:solidFill>
            <a:srgbClr val="2B3C5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E40E9F-C5CD-4CD8-9E0E-39958E638B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631" y="291516"/>
            <a:ext cx="7883816" cy="555172"/>
          </a:xfrm>
        </p:spPr>
        <p:txBody>
          <a:bodyPr>
            <a:normAutofit/>
          </a:bodyPr>
          <a:lstStyle/>
          <a:p>
            <a:pPr algn="l"/>
            <a:r>
              <a:rPr lang="es-PA" sz="2800" b="1" dirty="0">
                <a:solidFill>
                  <a:srgbClr val="FFC000"/>
                </a:solidFill>
                <a:latin typeface="+mn-lt"/>
              </a:rPr>
              <a:t>Mendoza – </a:t>
            </a:r>
            <a:r>
              <a:rPr lang="es-PA" sz="2800" b="1" dirty="0">
                <a:solidFill>
                  <a:schemeClr val="bg1"/>
                </a:solidFill>
                <a:latin typeface="+mn-lt"/>
              </a:rPr>
              <a:t>Compromiso con la sostenibilidad </a:t>
            </a:r>
          </a:p>
        </p:txBody>
      </p:sp>
      <p:pic>
        <p:nvPicPr>
          <p:cNvPr id="9" name="4 Imagen">
            <a:extLst>
              <a:ext uri="{FF2B5EF4-FFF2-40B4-BE49-F238E27FC236}">
                <a16:creationId xmlns:a16="http://schemas.microsoft.com/office/drawing/2014/main" id="{751B60AA-C384-4742-B625-6CE35492D9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32" y="6145618"/>
            <a:ext cx="767708" cy="558333"/>
          </a:xfrm>
          <a:prstGeom prst="rect">
            <a:avLst/>
          </a:prstGeom>
        </p:spPr>
      </p:pic>
      <p:pic>
        <p:nvPicPr>
          <p:cNvPr id="4" name="Picture 3" descr="A picture containing clipart&#10;&#10;Description automatically generated">
            <a:extLst>
              <a:ext uri="{FF2B5EF4-FFF2-40B4-BE49-F238E27FC236}">
                <a16:creationId xmlns:a16="http://schemas.microsoft.com/office/drawing/2014/main" id="{EB9B8A73-8F04-4766-A5BB-E829663735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31" y="6155146"/>
            <a:ext cx="564701" cy="564701"/>
          </a:xfrm>
          <a:prstGeom prst="rect">
            <a:avLst/>
          </a:prstGeom>
        </p:spPr>
      </p:pic>
      <p:pic>
        <p:nvPicPr>
          <p:cNvPr id="11" name="Picture 2" descr="See original image">
            <a:extLst>
              <a:ext uri="{FF2B5EF4-FFF2-40B4-BE49-F238E27FC236}">
                <a16:creationId xmlns:a16="http://schemas.microsoft.com/office/drawing/2014/main" id="{26FF081B-ADE4-48F3-95FB-5CA4A97052F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4" r="37789" b="26740"/>
          <a:stretch/>
        </p:blipFill>
        <p:spPr bwMode="auto">
          <a:xfrm>
            <a:off x="11383146" y="127491"/>
            <a:ext cx="678223" cy="702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Plus 3">
            <a:extLst>
              <a:ext uri="{FF2B5EF4-FFF2-40B4-BE49-F238E27FC236}">
                <a16:creationId xmlns:a16="http://schemas.microsoft.com/office/drawing/2014/main" id="{85DE30A0-595C-4305-B102-1531ADAB98EF}"/>
              </a:ext>
            </a:extLst>
          </p:cNvPr>
          <p:cNvSpPr/>
          <p:nvPr/>
        </p:nvSpPr>
        <p:spPr>
          <a:xfrm>
            <a:off x="286706" y="898974"/>
            <a:ext cx="792480" cy="780288"/>
          </a:xfrm>
          <a:prstGeom prst="mathPlus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8">
            <a:extLst>
              <a:ext uri="{FF2B5EF4-FFF2-40B4-BE49-F238E27FC236}">
                <a16:creationId xmlns:a16="http://schemas.microsoft.com/office/drawing/2014/main" id="{CC85F7CA-FB95-44FC-94D0-C9CCAA47289A}"/>
              </a:ext>
            </a:extLst>
          </p:cNvPr>
          <p:cNvSpPr txBox="1"/>
          <p:nvPr/>
        </p:nvSpPr>
        <p:spPr>
          <a:xfrm>
            <a:off x="203942" y="1555987"/>
            <a:ext cx="1170135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Wingdings" pitchFamily="2" charset="2"/>
              <a:buChar char="ü"/>
            </a:pPr>
            <a:r>
              <a:rPr lang="es-BO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Cooperación metropolitana </a:t>
            </a:r>
            <a:r>
              <a:rPr lang="es-BO" sz="2400" dirty="0"/>
              <a:t>a través de UNICIPIO </a:t>
            </a:r>
          </a:p>
          <a:p>
            <a:pPr marL="914400" lvl="1" indent="-457200">
              <a:buFont typeface="Wingdings" pitchFamily="2" charset="2"/>
              <a:buChar char="ü"/>
            </a:pPr>
            <a:endParaRPr lang="es-BO" sz="2400" dirty="0"/>
          </a:p>
          <a:p>
            <a:pPr marL="914400" lvl="1" indent="-457200">
              <a:buFont typeface="Wingdings" pitchFamily="2" charset="2"/>
              <a:buChar char="ü"/>
            </a:pPr>
            <a:r>
              <a:rPr lang="es-BO" sz="2400" dirty="0"/>
              <a:t>Inversiones para promover la </a:t>
            </a:r>
            <a:r>
              <a:rPr lang="es-BO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renovación urbana y mejora de barrios marginales </a:t>
            </a:r>
          </a:p>
          <a:p>
            <a:pPr marL="914400" lvl="1" indent="-457200">
              <a:buFont typeface="Wingdings" pitchFamily="2" charset="2"/>
              <a:buChar char="ü"/>
            </a:pPr>
            <a:endParaRPr lang="es-BO" sz="2400" dirty="0"/>
          </a:p>
          <a:p>
            <a:pPr marL="914400" lvl="1" indent="-457200">
              <a:buFont typeface="Wingdings" pitchFamily="2" charset="2"/>
              <a:buChar char="ü"/>
            </a:pPr>
            <a:r>
              <a:rPr lang="es-BO" sz="2400" dirty="0"/>
              <a:t>Recientemente </a:t>
            </a:r>
            <a:r>
              <a:rPr lang="es-BO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adherida a la Ley Nacional de Generación Distribuida </a:t>
            </a:r>
            <a:r>
              <a:rPr lang="es-BO" sz="2400" dirty="0"/>
              <a:t>de Energía Renovable </a:t>
            </a:r>
          </a:p>
          <a:p>
            <a:pPr marL="914400" lvl="1" indent="-457200">
              <a:buFont typeface="Wingdings" pitchFamily="2" charset="2"/>
              <a:buChar char="ü"/>
            </a:pPr>
            <a:endParaRPr lang="es-BO" sz="2400" dirty="0"/>
          </a:p>
          <a:p>
            <a:pPr marL="914400" lvl="1" indent="-457200">
              <a:buFont typeface="Wingdings" pitchFamily="2" charset="2"/>
              <a:buChar char="ü"/>
            </a:pPr>
            <a:r>
              <a:rPr lang="es-BO" sz="2400" dirty="0"/>
              <a:t>Alianzas con </a:t>
            </a:r>
            <a:r>
              <a:rPr lang="es-BO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incubadoras de negocio y centros de innovación </a:t>
            </a:r>
            <a:r>
              <a:rPr lang="es-BO" sz="2400" dirty="0"/>
              <a:t>para fomentar la economía circular </a:t>
            </a:r>
          </a:p>
          <a:p>
            <a:pPr marL="914400" lvl="1" indent="-457200">
              <a:buFont typeface="Wingdings" pitchFamily="2" charset="2"/>
              <a:buChar char="ü"/>
            </a:pPr>
            <a:endParaRPr lang="es-BO" sz="2400" dirty="0"/>
          </a:p>
          <a:p>
            <a:pPr marL="914400" lvl="1" indent="-457200">
              <a:buFont typeface="Wingdings" pitchFamily="2" charset="2"/>
              <a:buChar char="ü"/>
            </a:pPr>
            <a:r>
              <a:rPr lang="es-BO" sz="2400" dirty="0"/>
              <a:t>Reciente </a:t>
            </a:r>
            <a:r>
              <a:rPr lang="es-BO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lanzamiento del código de edificación urbano </a:t>
            </a:r>
            <a:r>
              <a:rPr lang="es-BO" sz="2400" dirty="0"/>
              <a:t>con criterios de sostenibilidad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115519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A48B70D-2C18-5F40-B2E5-B336853187BF}"/>
              </a:ext>
            </a:extLst>
          </p:cNvPr>
          <p:cNvSpPr/>
          <p:nvPr/>
        </p:nvSpPr>
        <p:spPr>
          <a:xfrm>
            <a:off x="-1" y="331138"/>
            <a:ext cx="10499272" cy="410613"/>
          </a:xfrm>
          <a:prstGeom prst="rect">
            <a:avLst/>
          </a:prstGeom>
          <a:solidFill>
            <a:srgbClr val="2B3C5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See original image">
            <a:extLst>
              <a:ext uri="{FF2B5EF4-FFF2-40B4-BE49-F238E27FC236}">
                <a16:creationId xmlns:a16="http://schemas.microsoft.com/office/drawing/2014/main" id="{8E764D43-5CD3-734A-BC1D-088719225E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4" r="37789" b="26740"/>
          <a:stretch/>
        </p:blipFill>
        <p:spPr bwMode="auto">
          <a:xfrm>
            <a:off x="11173698" y="67849"/>
            <a:ext cx="967519" cy="100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E40E9F-C5CD-4CD8-9E0E-39958E638B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630" y="226200"/>
            <a:ext cx="8964602" cy="555172"/>
          </a:xfrm>
        </p:spPr>
        <p:txBody>
          <a:bodyPr>
            <a:normAutofit/>
          </a:bodyPr>
          <a:lstStyle/>
          <a:p>
            <a:pPr algn="l"/>
            <a:r>
              <a:rPr lang="es-PA" sz="2800" b="1" dirty="0">
                <a:solidFill>
                  <a:srgbClr val="FFC000"/>
                </a:solidFill>
                <a:latin typeface="+mn-lt"/>
              </a:rPr>
              <a:t>Mendoza – </a:t>
            </a:r>
            <a:r>
              <a:rPr lang="es-PA" sz="2800" b="1" dirty="0">
                <a:solidFill>
                  <a:schemeClr val="bg1"/>
                </a:solidFill>
                <a:latin typeface="+mn-lt"/>
              </a:rPr>
              <a:t>Áreas para la implementación de pilotos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DE28D64-0AC4-4A7F-9083-B211F8AE4F5D}"/>
              </a:ext>
            </a:extLst>
          </p:cNvPr>
          <p:cNvGrpSpPr/>
          <p:nvPr/>
        </p:nvGrpSpPr>
        <p:grpSpPr>
          <a:xfrm>
            <a:off x="496824" y="1151378"/>
            <a:ext cx="10245515" cy="5226273"/>
            <a:chOff x="241056" y="915737"/>
            <a:chExt cx="10258215" cy="5026525"/>
          </a:xfrm>
        </p:grpSpPr>
        <p:pic>
          <p:nvPicPr>
            <p:cNvPr id="115" name="3 Imagen">
              <a:extLst>
                <a:ext uri="{FF2B5EF4-FFF2-40B4-BE49-F238E27FC236}">
                  <a16:creationId xmlns:a16="http://schemas.microsoft.com/office/drawing/2014/main" id="{EF600F51-111F-4DB5-ADA0-0193DC82A9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53" r="8818" b="6195"/>
            <a:stretch/>
          </p:blipFill>
          <p:spPr>
            <a:xfrm>
              <a:off x="241056" y="915737"/>
              <a:ext cx="10258215" cy="5026525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28575" cap="rnd" cmpd="tri">
              <a:noFill/>
            </a:ln>
          </p:spPr>
        </p:pic>
        <p:sp>
          <p:nvSpPr>
            <p:cNvPr id="116" name="77 Rectángulo redondeado">
              <a:extLst>
                <a:ext uri="{FF2B5EF4-FFF2-40B4-BE49-F238E27FC236}">
                  <a16:creationId xmlns:a16="http://schemas.microsoft.com/office/drawing/2014/main" id="{C22EB598-CECD-4BA6-8218-14F79519F3E7}"/>
                </a:ext>
              </a:extLst>
            </p:cNvPr>
            <p:cNvSpPr/>
            <p:nvPr/>
          </p:nvSpPr>
          <p:spPr>
            <a:xfrm rot="891963">
              <a:off x="7757079" y="2878073"/>
              <a:ext cx="561088" cy="882440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  <a:alpha val="37000"/>
              </a:schemeClr>
            </a:solidFill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AEE5D7F5-0F9D-472E-9A29-175A1DA4EB76}"/>
                </a:ext>
              </a:extLst>
            </p:cNvPr>
            <p:cNvGrpSpPr/>
            <p:nvPr/>
          </p:nvGrpSpPr>
          <p:grpSpPr>
            <a:xfrm>
              <a:off x="6599169" y="2639889"/>
              <a:ext cx="1170056" cy="361950"/>
              <a:chOff x="6869498" y="2794507"/>
              <a:chExt cx="1170056" cy="361950"/>
            </a:xfrm>
          </p:grpSpPr>
          <p:sp>
            <p:nvSpPr>
              <p:cNvPr id="118" name="Rectángulo 20">
                <a:extLst>
                  <a:ext uri="{FF2B5EF4-FFF2-40B4-BE49-F238E27FC236}">
                    <a16:creationId xmlns:a16="http://schemas.microsoft.com/office/drawing/2014/main" id="{B88A1CE7-72C1-4ABE-B21C-9BFD177BF755}"/>
                  </a:ext>
                </a:extLst>
              </p:cNvPr>
              <p:cNvSpPr/>
              <p:nvPr/>
            </p:nvSpPr>
            <p:spPr>
              <a:xfrm>
                <a:off x="6869498" y="2794507"/>
                <a:ext cx="1054100" cy="36195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AR" sz="1100" b="1" dirty="0">
                    <a:solidFill>
                      <a:schemeClr val="tx1"/>
                    </a:solidFill>
                  </a:rPr>
                  <a:t>DISTRITO SUSTENTABLE</a:t>
                </a:r>
              </a:p>
            </p:txBody>
          </p:sp>
          <p:sp>
            <p:nvSpPr>
              <p:cNvPr id="119" name="78 Triángulo isósceles">
                <a:extLst>
                  <a:ext uri="{FF2B5EF4-FFF2-40B4-BE49-F238E27FC236}">
                    <a16:creationId xmlns:a16="http://schemas.microsoft.com/office/drawing/2014/main" id="{3BA1A54E-9C0D-496A-8CCF-B9406DAC5634}"/>
                  </a:ext>
                </a:extLst>
              </p:cNvPr>
              <p:cNvSpPr/>
              <p:nvPr/>
            </p:nvSpPr>
            <p:spPr>
              <a:xfrm rot="5400000">
                <a:off x="7879103" y="2839002"/>
                <a:ext cx="204946" cy="115956"/>
              </a:xfrm>
              <a:prstGeom prst="triangl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AR"/>
              </a:p>
            </p:txBody>
          </p:sp>
        </p:grpSp>
        <p:sp>
          <p:nvSpPr>
            <p:cNvPr id="120" name="100 Rectángulo redondeado">
              <a:extLst>
                <a:ext uri="{FF2B5EF4-FFF2-40B4-BE49-F238E27FC236}">
                  <a16:creationId xmlns:a16="http://schemas.microsoft.com/office/drawing/2014/main" id="{02D0C5B2-A347-48CA-8850-CAE1322ADD16}"/>
                </a:ext>
              </a:extLst>
            </p:cNvPr>
            <p:cNvSpPr/>
            <p:nvPr/>
          </p:nvSpPr>
          <p:spPr>
            <a:xfrm rot="1842968">
              <a:off x="3317275" y="3485392"/>
              <a:ext cx="292100" cy="259556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  <a:alpha val="37000"/>
              </a:schemeClr>
            </a:solidFill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90B66900-189E-4735-9FE7-705E6C8EE8B5}"/>
                </a:ext>
              </a:extLst>
            </p:cNvPr>
            <p:cNvGrpSpPr/>
            <p:nvPr/>
          </p:nvGrpSpPr>
          <p:grpSpPr>
            <a:xfrm>
              <a:off x="1064301" y="3248023"/>
              <a:ext cx="2207172" cy="361950"/>
              <a:chOff x="6137014" y="2794507"/>
              <a:chExt cx="1902540" cy="361950"/>
            </a:xfrm>
          </p:grpSpPr>
          <p:sp>
            <p:nvSpPr>
              <p:cNvPr id="125" name="Rectángulo 20">
                <a:extLst>
                  <a:ext uri="{FF2B5EF4-FFF2-40B4-BE49-F238E27FC236}">
                    <a16:creationId xmlns:a16="http://schemas.microsoft.com/office/drawing/2014/main" id="{07C73B55-B5A3-4E16-9A5C-4CB12C5149D4}"/>
                  </a:ext>
                </a:extLst>
              </p:cNvPr>
              <p:cNvSpPr/>
              <p:nvPr/>
            </p:nvSpPr>
            <p:spPr>
              <a:xfrm>
                <a:off x="6137014" y="2794507"/>
                <a:ext cx="1786585" cy="36195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AR" sz="1100" b="1" dirty="0">
                    <a:solidFill>
                      <a:schemeClr val="tx1"/>
                    </a:solidFill>
                  </a:rPr>
                  <a:t>MEJORAMIENTO DEL BARRIO URBANO “LA FAVORITA”</a:t>
                </a:r>
              </a:p>
            </p:txBody>
          </p:sp>
          <p:sp>
            <p:nvSpPr>
              <p:cNvPr id="126" name="78 Triángulo isósceles">
                <a:extLst>
                  <a:ext uri="{FF2B5EF4-FFF2-40B4-BE49-F238E27FC236}">
                    <a16:creationId xmlns:a16="http://schemas.microsoft.com/office/drawing/2014/main" id="{704DB842-30F5-45BE-A396-F551C4BC52EF}"/>
                  </a:ext>
                </a:extLst>
              </p:cNvPr>
              <p:cNvSpPr/>
              <p:nvPr/>
            </p:nvSpPr>
            <p:spPr>
              <a:xfrm rot="5400000">
                <a:off x="7879103" y="2839002"/>
                <a:ext cx="204946" cy="115956"/>
              </a:xfrm>
              <a:prstGeom prst="triangl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AR"/>
              </a:p>
            </p:txBody>
          </p:sp>
        </p:grpSp>
      </p:grpSp>
      <p:pic>
        <p:nvPicPr>
          <p:cNvPr id="16" name="4 Imagen">
            <a:extLst>
              <a:ext uri="{FF2B5EF4-FFF2-40B4-BE49-F238E27FC236}">
                <a16:creationId xmlns:a16="http://schemas.microsoft.com/office/drawing/2014/main" id="{76096885-0F3D-AB46-A5BF-0FC2A5D4E1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24" y="1335342"/>
            <a:ext cx="2211968" cy="1608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0374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A48B70D-2C18-5F40-B2E5-B336853187BF}"/>
              </a:ext>
            </a:extLst>
          </p:cNvPr>
          <p:cNvSpPr/>
          <p:nvPr/>
        </p:nvSpPr>
        <p:spPr>
          <a:xfrm>
            <a:off x="0" y="370759"/>
            <a:ext cx="10499272" cy="410613"/>
          </a:xfrm>
          <a:prstGeom prst="rect">
            <a:avLst/>
          </a:prstGeom>
          <a:solidFill>
            <a:srgbClr val="2B3C5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E40E9F-C5CD-4CD8-9E0E-39958E638B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631" y="258842"/>
            <a:ext cx="7883816" cy="555172"/>
          </a:xfrm>
        </p:spPr>
        <p:txBody>
          <a:bodyPr>
            <a:normAutofit/>
          </a:bodyPr>
          <a:lstStyle/>
          <a:p>
            <a:pPr algn="l"/>
            <a:r>
              <a:rPr lang="es-PA" sz="2400" b="1" dirty="0">
                <a:solidFill>
                  <a:srgbClr val="FFC000"/>
                </a:solidFill>
                <a:latin typeface="+mn-lt"/>
              </a:rPr>
              <a:t>Mendoza – </a:t>
            </a:r>
            <a:r>
              <a:rPr lang="es-PA" sz="2400" b="1" dirty="0">
                <a:solidFill>
                  <a:schemeClr val="bg1"/>
                </a:solidFill>
                <a:latin typeface="+mn-lt"/>
              </a:rPr>
              <a:t>Propuesta de intervención del GEF</a:t>
            </a:r>
          </a:p>
        </p:txBody>
      </p:sp>
      <p:pic>
        <p:nvPicPr>
          <p:cNvPr id="9" name="4 Imagen">
            <a:extLst>
              <a:ext uri="{FF2B5EF4-FFF2-40B4-BE49-F238E27FC236}">
                <a16:creationId xmlns:a16="http://schemas.microsoft.com/office/drawing/2014/main" id="{751B60AA-C384-4742-B625-6CE35492D9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32" y="6145618"/>
            <a:ext cx="767708" cy="558333"/>
          </a:xfrm>
          <a:prstGeom prst="rect">
            <a:avLst/>
          </a:prstGeom>
        </p:spPr>
      </p:pic>
      <p:pic>
        <p:nvPicPr>
          <p:cNvPr id="4" name="Picture 3" descr="A picture containing clipart&#10;&#10;Description automatically generated">
            <a:extLst>
              <a:ext uri="{FF2B5EF4-FFF2-40B4-BE49-F238E27FC236}">
                <a16:creationId xmlns:a16="http://schemas.microsoft.com/office/drawing/2014/main" id="{EB9B8A73-8F04-4766-A5BB-E829663735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31" y="6155146"/>
            <a:ext cx="564701" cy="564701"/>
          </a:xfrm>
          <a:prstGeom prst="rect">
            <a:avLst/>
          </a:prstGeom>
        </p:spPr>
      </p:pic>
      <p:sp>
        <p:nvSpPr>
          <p:cNvPr id="12" name="TextBox 8">
            <a:extLst>
              <a:ext uri="{FF2B5EF4-FFF2-40B4-BE49-F238E27FC236}">
                <a16:creationId xmlns:a16="http://schemas.microsoft.com/office/drawing/2014/main" id="{5FB8C976-BBB3-4113-BB6E-A8EEFDB685BA}"/>
              </a:ext>
            </a:extLst>
          </p:cNvPr>
          <p:cNvSpPr txBox="1"/>
          <p:nvPr/>
        </p:nvSpPr>
        <p:spPr>
          <a:xfrm>
            <a:off x="329190" y="883476"/>
            <a:ext cx="117321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BO" sz="2000" b="1" dirty="0">
                <a:solidFill>
                  <a:srgbClr val="FFC000"/>
                </a:solidFill>
              </a:rPr>
              <a:t>Resultado esperado. </a:t>
            </a:r>
            <a:r>
              <a:rPr lang="es-BO" sz="2000" dirty="0"/>
              <a:t>Municipios del Área Metropolitana de Mendoza (UNICIPIO) planean integralmente y pilotean soluciones innovadoras para promover inversiones bajas en carbono y de manejo sostenible del suelo.</a:t>
            </a: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DFE8E38E-84FA-4EA6-83FB-5AB03B74D6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30631" y="2731700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altLang="es-P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" name="Picture 2" descr="See original image">
            <a:extLst>
              <a:ext uri="{FF2B5EF4-FFF2-40B4-BE49-F238E27FC236}">
                <a16:creationId xmlns:a16="http://schemas.microsoft.com/office/drawing/2014/main" id="{E4963973-633D-414D-805B-1432AFDDFC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4" r="37789" b="26740"/>
          <a:stretch/>
        </p:blipFill>
        <p:spPr bwMode="auto">
          <a:xfrm>
            <a:off x="11383146" y="127491"/>
            <a:ext cx="678223" cy="702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6B5D930-0E2C-48D5-8FD4-6271C7B1CB5F}"/>
              </a:ext>
            </a:extLst>
          </p:cNvPr>
          <p:cNvSpPr/>
          <p:nvPr/>
        </p:nvSpPr>
        <p:spPr>
          <a:xfrm>
            <a:off x="695981" y="1732324"/>
            <a:ext cx="10687099" cy="4501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7188" indent="-357188">
              <a:buFont typeface="Arial" panose="020B0604020202020204" pitchFamily="34" charset="0"/>
              <a:buChar char="•"/>
            </a:pPr>
            <a:r>
              <a:rPr lang="es-BO" i="1" dirty="0"/>
              <a:t>Diseño la </a:t>
            </a:r>
            <a:r>
              <a:rPr lang="es-BO" b="1" i="1" dirty="0"/>
              <a:t>plataforma digital metropolitana</a:t>
            </a:r>
            <a:r>
              <a:rPr lang="es-BO" i="1" dirty="0"/>
              <a:t> para apoyar la planificación urbana integrada (transporte y            agua)</a:t>
            </a:r>
          </a:p>
          <a:p>
            <a:pPr marL="357188" indent="-357188">
              <a:buFont typeface="Arial" panose="020B0604020202020204" pitchFamily="34" charset="0"/>
              <a:buChar char="•"/>
            </a:pPr>
            <a:endParaRPr lang="es-BO" sz="1050" i="1" dirty="0"/>
          </a:p>
          <a:p>
            <a:pPr marL="357188" indent="-357188">
              <a:buFont typeface="Arial" panose="020B0604020202020204" pitchFamily="34" charset="0"/>
              <a:buChar char="•"/>
            </a:pPr>
            <a:r>
              <a:rPr lang="es-BO" i="1" dirty="0"/>
              <a:t>Diseño de </a:t>
            </a:r>
            <a:r>
              <a:rPr lang="es-BO" b="1" i="1" dirty="0"/>
              <a:t>planes metropolitanos geo-referenciados </a:t>
            </a:r>
            <a:r>
              <a:rPr lang="es-BO" i="1" dirty="0"/>
              <a:t>y sistema de monitoreo (ej. plan de agua y resiliencia, plan de agricultura para reducir los riesgos a la biodiversidad) </a:t>
            </a:r>
          </a:p>
          <a:p>
            <a:pPr marL="357188" indent="-357188">
              <a:buFont typeface="Arial" panose="020B0604020202020204" pitchFamily="34" charset="0"/>
              <a:buChar char="•"/>
            </a:pPr>
            <a:endParaRPr lang="es-BO" sz="1050" i="1" dirty="0"/>
          </a:p>
          <a:p>
            <a:pPr marL="357188" indent="-357188">
              <a:buFont typeface="Arial" panose="020B0604020202020204" pitchFamily="34" charset="0"/>
              <a:buChar char="•"/>
            </a:pPr>
            <a:r>
              <a:rPr lang="es-BO" i="1" dirty="0"/>
              <a:t>Inversiones en el </a:t>
            </a:r>
            <a:r>
              <a:rPr lang="es-BO" b="1" i="1" dirty="0"/>
              <a:t>mejoramiento del Barrio La Favorita</a:t>
            </a:r>
            <a:r>
              <a:rPr lang="es-BO" i="1" dirty="0"/>
              <a:t>, a través de la implementación de soluciones  inteligentes (ej. Urban Living </a:t>
            </a:r>
            <a:r>
              <a:rPr lang="es-BO" i="1" dirty="0" err="1"/>
              <a:t>Lab</a:t>
            </a:r>
            <a:r>
              <a:rPr lang="es-BO" i="1" dirty="0"/>
              <a:t>, pilotos de energía solar y códigos de edificación)</a:t>
            </a:r>
          </a:p>
          <a:p>
            <a:pPr marL="357188" indent="-357188">
              <a:buFont typeface="Arial" panose="020B0604020202020204" pitchFamily="34" charset="0"/>
              <a:buChar char="•"/>
            </a:pPr>
            <a:endParaRPr lang="es-BO" sz="1050" i="1" dirty="0"/>
          </a:p>
          <a:p>
            <a:pPr marL="357188" indent="-357188">
              <a:buFont typeface="Arial" panose="020B0604020202020204" pitchFamily="34" charset="0"/>
              <a:buChar char="•"/>
            </a:pPr>
            <a:r>
              <a:rPr lang="es-BO" i="1" dirty="0"/>
              <a:t>Fortalecimiento del </a:t>
            </a:r>
            <a:r>
              <a:rPr lang="es-BO" b="1" i="1" dirty="0"/>
              <a:t>programa de gestión de residuos </a:t>
            </a:r>
            <a:r>
              <a:rPr lang="es-BO" i="1" dirty="0"/>
              <a:t>mediante la incorporación de enfoques de economía circular (ej. Formalización de recicladores, mejora de los esquemas de separación en la fuente). </a:t>
            </a:r>
          </a:p>
          <a:p>
            <a:pPr marL="357188" indent="-357188">
              <a:buFont typeface="Arial" panose="020B0604020202020204" pitchFamily="34" charset="0"/>
              <a:buChar char="•"/>
            </a:pPr>
            <a:endParaRPr lang="es-BO" sz="1050" i="1" dirty="0"/>
          </a:p>
          <a:p>
            <a:pPr marL="357188" indent="-357188">
              <a:buFont typeface="Arial" panose="020B0604020202020204" pitchFamily="34" charset="0"/>
              <a:buChar char="•"/>
            </a:pPr>
            <a:r>
              <a:rPr lang="es-BO" i="1" dirty="0"/>
              <a:t>Apoyo en la construcción del </a:t>
            </a:r>
            <a:r>
              <a:rPr lang="es-BO" b="1" i="1" dirty="0"/>
              <a:t>“Distrito Sustentable” </a:t>
            </a:r>
            <a:r>
              <a:rPr lang="es-BO" i="1" dirty="0"/>
              <a:t>e identificar inversiones para su replicación (ej. Espacios verdes, pilotos de energía solar y códigos de edificación). </a:t>
            </a:r>
          </a:p>
          <a:p>
            <a:pPr marL="357188" indent="-357188">
              <a:buFont typeface="Arial" panose="020B0604020202020204" pitchFamily="34" charset="0"/>
              <a:buChar char="•"/>
            </a:pPr>
            <a:endParaRPr lang="es-BO" sz="1050" i="1" dirty="0"/>
          </a:p>
          <a:p>
            <a:pPr marL="357188" indent="-357188">
              <a:buFont typeface="Arial" panose="020B0604020202020204" pitchFamily="34" charset="0"/>
              <a:buChar char="•"/>
            </a:pPr>
            <a:r>
              <a:rPr lang="es-BO" i="1" dirty="0"/>
              <a:t>Construcción de un </a:t>
            </a:r>
            <a:r>
              <a:rPr lang="es-BO" b="1" i="1" dirty="0"/>
              <a:t>cinturón verde</a:t>
            </a:r>
            <a:r>
              <a:rPr lang="es-BO" i="1" dirty="0"/>
              <a:t> alrededor de la zona del Piedemonte (</a:t>
            </a:r>
            <a:r>
              <a:rPr lang="es-BO" i="1"/>
              <a:t>Ciudad Capital) </a:t>
            </a:r>
            <a:r>
              <a:rPr lang="es-BO" i="1" dirty="0"/>
              <a:t>para restaurar ecosistemas degradados en la zona peri-urbana, revertir las tendencias de expansión urbana y conservar el Piedemonte.</a:t>
            </a:r>
            <a:endParaRPr lang="es-BO" dirty="0"/>
          </a:p>
        </p:txBody>
      </p:sp>
    </p:spTree>
    <p:extLst>
      <p:ext uri="{BB962C8B-B14F-4D97-AF65-F5344CB8AC3E}">
        <p14:creationId xmlns:p14="http://schemas.microsoft.com/office/powerpoint/2010/main" val="2667191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11376</TotalTime>
  <Words>3272</Words>
  <Application>Microsoft Office PowerPoint</Application>
  <PresentationFormat>Widescreen</PresentationFormat>
  <Paragraphs>331</Paragraphs>
  <Slides>37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3" baseType="lpstr">
      <vt:lpstr>等线</vt:lpstr>
      <vt:lpstr>Arial</vt:lpstr>
      <vt:lpstr>Calibri</vt:lpstr>
      <vt:lpstr>Calibri Light</vt:lpstr>
      <vt:lpstr>Wingdings</vt:lpstr>
      <vt:lpstr>Office Theme</vt:lpstr>
      <vt:lpstr>PowerPoint Presentation</vt:lpstr>
      <vt:lpstr>GEF7 – Planificación Urbana Integrada en Argentina </vt:lpstr>
      <vt:lpstr>PowerPoint Presentation</vt:lpstr>
      <vt:lpstr>Mendoza</vt:lpstr>
      <vt:lpstr>Mendoza – Desafíos </vt:lpstr>
      <vt:lpstr>Mendoza – Desafíos</vt:lpstr>
      <vt:lpstr>Mendoza – Compromiso con la sostenibilidad </vt:lpstr>
      <vt:lpstr>Mendoza – Áreas para la implementación de pilotos </vt:lpstr>
      <vt:lpstr>Mendoza – Propuesta de intervención del GEF</vt:lpstr>
      <vt:lpstr>Salta </vt:lpstr>
      <vt:lpstr>PowerPoint Presentation</vt:lpstr>
      <vt:lpstr>Salta – Desafíos</vt:lpstr>
      <vt:lpstr>Salta – Desafíos</vt:lpstr>
      <vt:lpstr>PowerPoint Presentation</vt:lpstr>
      <vt:lpstr>Salta – Áreas para la implementación de pilotos </vt:lpstr>
      <vt:lpstr>Salta – Propuesta de intervención del GEF</vt:lpstr>
      <vt:lpstr>Mar del Plata  </vt:lpstr>
      <vt:lpstr>Mar del Plata – Desafíos </vt:lpstr>
      <vt:lpstr>Mar del Plata – Compromiso con la sostenibilidad </vt:lpstr>
      <vt:lpstr>Mar del Plata – Compromiso con la sostenibilidad </vt:lpstr>
      <vt:lpstr>Mar del Plata – Compromiso con la sostenibilidad </vt:lpstr>
      <vt:lpstr>Mar del Plata – Compromiso con la sostenibilidad </vt:lpstr>
      <vt:lpstr>Mar del Plata – Compromiso con la sostenibilidad </vt:lpstr>
      <vt:lpstr>Mar del Plata – Áreas para la implementación de pilotos </vt:lpstr>
      <vt:lpstr>Mar del Plata – Propuesta de intervención del GEF</vt:lpstr>
      <vt:lpstr>Ushuaia </vt:lpstr>
      <vt:lpstr>Ushuaia – Desafíos</vt:lpstr>
      <vt:lpstr>Ushuaia – Compromiso con la sostenibilidad </vt:lpstr>
      <vt:lpstr>Ushuaia – Áreas para la implementación de pilotos  </vt:lpstr>
      <vt:lpstr>Ushuaia– Propuesta de intervención del GEF</vt:lpstr>
      <vt:lpstr>Buenos Aires   </vt:lpstr>
      <vt:lpstr>Buenos Aires – Desafíos</vt:lpstr>
      <vt:lpstr>Buenos Aires – Compromiso con la sostenibilidad </vt:lpstr>
      <vt:lpstr>Buenos Aires – Propuesta de intervención del GEF</vt:lpstr>
      <vt:lpstr>PowerPoint Presentation</vt:lpstr>
      <vt:lpstr>Componente 2 - Gestión del Conocimiento y Replicación 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Mendoza</dc:title>
  <dc:creator>Geordie Colville</dc:creator>
  <cp:lastModifiedBy>UN Environment ROLAC</cp:lastModifiedBy>
  <cp:revision>307</cp:revision>
  <dcterms:created xsi:type="dcterms:W3CDTF">2018-08-02T16:36:49Z</dcterms:created>
  <dcterms:modified xsi:type="dcterms:W3CDTF">2018-11-27T14:43:43Z</dcterms:modified>
</cp:coreProperties>
</file>