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1" r:id="rId1"/>
  </p:sldMasterIdLst>
  <p:notesMasterIdLst>
    <p:notesMasterId r:id="rId20"/>
  </p:notesMasterIdLst>
  <p:sldIdLst>
    <p:sldId id="256" r:id="rId2"/>
    <p:sldId id="257" r:id="rId3"/>
    <p:sldId id="286" r:id="rId4"/>
    <p:sldId id="287" r:id="rId5"/>
    <p:sldId id="277" r:id="rId6"/>
    <p:sldId id="288" r:id="rId7"/>
    <p:sldId id="283" r:id="rId8"/>
    <p:sldId id="266" r:id="rId9"/>
    <p:sldId id="282" r:id="rId10"/>
    <p:sldId id="284" r:id="rId11"/>
    <p:sldId id="278" r:id="rId12"/>
    <p:sldId id="279" r:id="rId13"/>
    <p:sldId id="281" r:id="rId14"/>
    <p:sldId id="273" r:id="rId15"/>
    <p:sldId id="272" r:id="rId16"/>
    <p:sldId id="275" r:id="rId17"/>
    <p:sldId id="280" r:id="rId18"/>
    <p:sldId id="26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3" autoAdjust="0"/>
    <p:restoredTop sz="75407" autoAdjust="0"/>
  </p:normalViewPr>
  <p:slideViewPr>
    <p:cSldViewPr snapToGrid="0" snapToObjects="1">
      <p:cViewPr varScale="1">
        <p:scale>
          <a:sx n="85" d="100"/>
          <a:sy n="85" d="100"/>
        </p:scale>
        <p:origin x="237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10CBD0-DB88-49E7-81B6-B231A9DFFD71}" type="doc">
      <dgm:prSet loTypeId="urn:microsoft.com/office/officeart/2005/8/layout/pyramid3" loCatId="pyramid" qsTypeId="urn:microsoft.com/office/officeart/2005/8/quickstyle/simple1" qsCatId="simple" csTypeId="urn:microsoft.com/office/officeart/2005/8/colors/colorful2" csCatId="colorful" phldr="1"/>
      <dgm:spPr/>
    </dgm:pt>
    <dgm:pt modelId="{B1A04468-E5B8-4AA3-93CF-51DD55FAB6B4}">
      <dgm:prSet phldrT="[Text]"/>
      <dgm:spPr/>
      <dgm:t>
        <a:bodyPr/>
        <a:lstStyle/>
        <a:p>
          <a:r>
            <a:rPr lang="fr-FR" noProof="0" dirty="0" smtClean="0">
              <a:solidFill>
                <a:schemeClr val="bg1"/>
              </a:solidFill>
            </a:rPr>
            <a:t>Au niveau du portefeuille</a:t>
          </a:r>
          <a:endParaRPr lang="fr-FR" noProof="0" dirty="0">
            <a:solidFill>
              <a:schemeClr val="bg1"/>
            </a:solidFill>
          </a:endParaRPr>
        </a:p>
      </dgm:t>
    </dgm:pt>
    <dgm:pt modelId="{ED2128D0-A57F-44DE-869F-B97499910D96}" type="parTrans" cxnId="{B426843A-0CDD-42D2-AE86-237C87790EEB}">
      <dgm:prSet/>
      <dgm:spPr/>
      <dgm:t>
        <a:bodyPr/>
        <a:lstStyle/>
        <a:p>
          <a:endParaRPr lang="en-US"/>
        </a:p>
      </dgm:t>
    </dgm:pt>
    <dgm:pt modelId="{467C0687-8AD1-4889-B89A-7673EA0118E0}" type="sibTrans" cxnId="{B426843A-0CDD-42D2-AE86-237C87790EEB}">
      <dgm:prSet/>
      <dgm:spPr/>
      <dgm:t>
        <a:bodyPr/>
        <a:lstStyle/>
        <a:p>
          <a:endParaRPr lang="en-US"/>
        </a:p>
      </dgm:t>
    </dgm:pt>
    <dgm:pt modelId="{CF6A747B-2DAD-4C05-9070-572AD6D644EC}">
      <dgm:prSet phldrT="[Text]"/>
      <dgm:spPr/>
      <dgm:t>
        <a:bodyPr/>
        <a:lstStyle/>
        <a:p>
          <a:r>
            <a:rPr lang="fr-FR" noProof="0" dirty="0" smtClean="0">
              <a:solidFill>
                <a:schemeClr val="bg1"/>
              </a:solidFill>
            </a:rPr>
            <a:t>Au niveau des programmes</a:t>
          </a:r>
          <a:endParaRPr lang="fr-FR" noProof="0" dirty="0">
            <a:solidFill>
              <a:schemeClr val="bg1"/>
            </a:solidFill>
          </a:endParaRPr>
        </a:p>
      </dgm:t>
    </dgm:pt>
    <dgm:pt modelId="{F3D65090-FA11-4C83-8780-3FC29C533719}" type="parTrans" cxnId="{8713940A-61B4-4104-A4E5-21646DB90049}">
      <dgm:prSet/>
      <dgm:spPr/>
      <dgm:t>
        <a:bodyPr/>
        <a:lstStyle/>
        <a:p>
          <a:endParaRPr lang="en-US"/>
        </a:p>
      </dgm:t>
    </dgm:pt>
    <dgm:pt modelId="{9D2ECDB6-5E85-4D75-B511-309F584ECA23}" type="sibTrans" cxnId="{8713940A-61B4-4104-A4E5-21646DB90049}">
      <dgm:prSet/>
      <dgm:spPr/>
      <dgm:t>
        <a:bodyPr/>
        <a:lstStyle/>
        <a:p>
          <a:endParaRPr lang="en-US"/>
        </a:p>
      </dgm:t>
    </dgm:pt>
    <dgm:pt modelId="{EAEF0A7E-434A-445E-9DC7-7413DF99929D}">
      <dgm:prSet phldrT="[Text]" custT="1"/>
      <dgm:spPr/>
      <dgm:t>
        <a:bodyPr/>
        <a:lstStyle/>
        <a:p>
          <a:r>
            <a:rPr lang="fr-FR" sz="1400" noProof="0" dirty="0" smtClean="0">
              <a:solidFill>
                <a:schemeClr val="bg1"/>
              </a:solidFill>
            </a:rPr>
            <a:t>Au niveau des projets</a:t>
          </a:r>
          <a:endParaRPr lang="fr-FR" sz="1400" noProof="0" dirty="0">
            <a:solidFill>
              <a:schemeClr val="bg1"/>
            </a:solidFill>
          </a:endParaRPr>
        </a:p>
      </dgm:t>
    </dgm:pt>
    <dgm:pt modelId="{1B5797C8-EF24-466A-A9EA-D0FA7E3F4308}" type="parTrans" cxnId="{77406E4E-0E64-407E-8B29-4DD74AD4C94F}">
      <dgm:prSet/>
      <dgm:spPr/>
      <dgm:t>
        <a:bodyPr/>
        <a:lstStyle/>
        <a:p>
          <a:endParaRPr lang="en-US"/>
        </a:p>
      </dgm:t>
    </dgm:pt>
    <dgm:pt modelId="{35993172-1053-4F89-B54C-A25C5DF07468}" type="sibTrans" cxnId="{77406E4E-0E64-407E-8B29-4DD74AD4C94F}">
      <dgm:prSet/>
      <dgm:spPr/>
      <dgm:t>
        <a:bodyPr/>
        <a:lstStyle/>
        <a:p>
          <a:endParaRPr lang="en-US"/>
        </a:p>
      </dgm:t>
    </dgm:pt>
    <dgm:pt modelId="{03DBD9A7-E296-4600-B543-87019A76648F}" type="pres">
      <dgm:prSet presAssocID="{4910CBD0-DB88-49E7-81B6-B231A9DFFD71}" presName="Name0" presStyleCnt="0">
        <dgm:presLayoutVars>
          <dgm:dir/>
          <dgm:animLvl val="lvl"/>
          <dgm:resizeHandles val="exact"/>
        </dgm:presLayoutVars>
      </dgm:prSet>
      <dgm:spPr/>
    </dgm:pt>
    <dgm:pt modelId="{DCE6B0A3-428B-44DA-9C6E-0DAE0A1A5E80}" type="pres">
      <dgm:prSet presAssocID="{B1A04468-E5B8-4AA3-93CF-51DD55FAB6B4}" presName="Name8" presStyleCnt="0"/>
      <dgm:spPr/>
    </dgm:pt>
    <dgm:pt modelId="{2119C47A-11CD-46F9-BBC6-7CF415E6E94D}" type="pres">
      <dgm:prSet presAssocID="{B1A04468-E5B8-4AA3-93CF-51DD55FAB6B4}" presName="level" presStyleLbl="node1" presStyleIdx="0" presStyleCnt="3" custLinFactNeighborX="29256" custLinFactNeighborY="-50000">
        <dgm:presLayoutVars>
          <dgm:chMax val="1"/>
          <dgm:bulletEnabled val="1"/>
        </dgm:presLayoutVars>
      </dgm:prSet>
      <dgm:spPr/>
      <dgm:t>
        <a:bodyPr/>
        <a:lstStyle/>
        <a:p>
          <a:endParaRPr lang="en-US"/>
        </a:p>
      </dgm:t>
    </dgm:pt>
    <dgm:pt modelId="{900B0533-430A-4B52-8286-E03CFB2C6565}" type="pres">
      <dgm:prSet presAssocID="{B1A04468-E5B8-4AA3-93CF-51DD55FAB6B4}" presName="levelTx" presStyleLbl="revTx" presStyleIdx="0" presStyleCnt="0">
        <dgm:presLayoutVars>
          <dgm:chMax val="1"/>
          <dgm:bulletEnabled val="1"/>
        </dgm:presLayoutVars>
      </dgm:prSet>
      <dgm:spPr/>
      <dgm:t>
        <a:bodyPr/>
        <a:lstStyle/>
        <a:p>
          <a:endParaRPr lang="en-US"/>
        </a:p>
      </dgm:t>
    </dgm:pt>
    <dgm:pt modelId="{17C4C3FC-8034-489C-B605-49FE97CC25CD}" type="pres">
      <dgm:prSet presAssocID="{CF6A747B-2DAD-4C05-9070-572AD6D644EC}" presName="Name8" presStyleCnt="0"/>
      <dgm:spPr/>
    </dgm:pt>
    <dgm:pt modelId="{9CB82565-051B-49AE-978D-D4E7E166499C}" type="pres">
      <dgm:prSet presAssocID="{CF6A747B-2DAD-4C05-9070-572AD6D644EC}" presName="level" presStyleLbl="node1" presStyleIdx="1" presStyleCnt="3">
        <dgm:presLayoutVars>
          <dgm:chMax val="1"/>
          <dgm:bulletEnabled val="1"/>
        </dgm:presLayoutVars>
      </dgm:prSet>
      <dgm:spPr/>
      <dgm:t>
        <a:bodyPr/>
        <a:lstStyle/>
        <a:p>
          <a:endParaRPr lang="en-US"/>
        </a:p>
      </dgm:t>
    </dgm:pt>
    <dgm:pt modelId="{C52A28FC-EF2F-4FF8-AD6E-3C91621F2275}" type="pres">
      <dgm:prSet presAssocID="{CF6A747B-2DAD-4C05-9070-572AD6D644EC}" presName="levelTx" presStyleLbl="revTx" presStyleIdx="0" presStyleCnt="0">
        <dgm:presLayoutVars>
          <dgm:chMax val="1"/>
          <dgm:bulletEnabled val="1"/>
        </dgm:presLayoutVars>
      </dgm:prSet>
      <dgm:spPr/>
      <dgm:t>
        <a:bodyPr/>
        <a:lstStyle/>
        <a:p>
          <a:endParaRPr lang="en-US"/>
        </a:p>
      </dgm:t>
    </dgm:pt>
    <dgm:pt modelId="{5113534C-C85E-4AC1-B0E9-6C9806C678A7}" type="pres">
      <dgm:prSet presAssocID="{EAEF0A7E-434A-445E-9DC7-7413DF99929D}" presName="Name8" presStyleCnt="0"/>
      <dgm:spPr/>
    </dgm:pt>
    <dgm:pt modelId="{71A208A1-7B97-44F9-AFA7-783E9B98D177}" type="pres">
      <dgm:prSet presAssocID="{EAEF0A7E-434A-445E-9DC7-7413DF99929D}" presName="level" presStyleLbl="node1" presStyleIdx="2" presStyleCnt="3">
        <dgm:presLayoutVars>
          <dgm:chMax val="1"/>
          <dgm:bulletEnabled val="1"/>
        </dgm:presLayoutVars>
      </dgm:prSet>
      <dgm:spPr/>
      <dgm:t>
        <a:bodyPr/>
        <a:lstStyle/>
        <a:p>
          <a:endParaRPr lang="en-US"/>
        </a:p>
      </dgm:t>
    </dgm:pt>
    <dgm:pt modelId="{54E2561B-4738-4E89-AE90-8C6059878800}" type="pres">
      <dgm:prSet presAssocID="{EAEF0A7E-434A-445E-9DC7-7413DF99929D}" presName="levelTx" presStyleLbl="revTx" presStyleIdx="0" presStyleCnt="0">
        <dgm:presLayoutVars>
          <dgm:chMax val="1"/>
          <dgm:bulletEnabled val="1"/>
        </dgm:presLayoutVars>
      </dgm:prSet>
      <dgm:spPr/>
      <dgm:t>
        <a:bodyPr/>
        <a:lstStyle/>
        <a:p>
          <a:endParaRPr lang="en-US"/>
        </a:p>
      </dgm:t>
    </dgm:pt>
  </dgm:ptLst>
  <dgm:cxnLst>
    <dgm:cxn modelId="{8713940A-61B4-4104-A4E5-21646DB90049}" srcId="{4910CBD0-DB88-49E7-81B6-B231A9DFFD71}" destId="{CF6A747B-2DAD-4C05-9070-572AD6D644EC}" srcOrd="1" destOrd="0" parTransId="{F3D65090-FA11-4C83-8780-3FC29C533719}" sibTransId="{9D2ECDB6-5E85-4D75-B511-309F584ECA23}"/>
    <dgm:cxn modelId="{20E4EC4B-4C01-463E-A3BA-3CD9902B9AC7}" type="presOf" srcId="{EAEF0A7E-434A-445E-9DC7-7413DF99929D}" destId="{71A208A1-7B97-44F9-AFA7-783E9B98D177}" srcOrd="0" destOrd="0" presId="urn:microsoft.com/office/officeart/2005/8/layout/pyramid3"/>
    <dgm:cxn modelId="{A633B111-FA5B-492C-913B-58DDB422D36A}" type="presOf" srcId="{CF6A747B-2DAD-4C05-9070-572AD6D644EC}" destId="{9CB82565-051B-49AE-978D-D4E7E166499C}" srcOrd="0" destOrd="0" presId="urn:microsoft.com/office/officeart/2005/8/layout/pyramid3"/>
    <dgm:cxn modelId="{5EC51D45-A04E-473D-B447-03921F1E0B64}" type="presOf" srcId="{B1A04468-E5B8-4AA3-93CF-51DD55FAB6B4}" destId="{900B0533-430A-4B52-8286-E03CFB2C6565}" srcOrd="1" destOrd="0" presId="urn:microsoft.com/office/officeart/2005/8/layout/pyramid3"/>
    <dgm:cxn modelId="{212783CC-CA35-4EE7-A06A-2F11C190A287}" type="presOf" srcId="{CF6A747B-2DAD-4C05-9070-572AD6D644EC}" destId="{C52A28FC-EF2F-4FF8-AD6E-3C91621F2275}" srcOrd="1" destOrd="0" presId="urn:microsoft.com/office/officeart/2005/8/layout/pyramid3"/>
    <dgm:cxn modelId="{27DF1D59-275F-486B-B3AC-B957263F9629}" type="presOf" srcId="{B1A04468-E5B8-4AA3-93CF-51DD55FAB6B4}" destId="{2119C47A-11CD-46F9-BBC6-7CF415E6E94D}" srcOrd="0" destOrd="0" presId="urn:microsoft.com/office/officeart/2005/8/layout/pyramid3"/>
    <dgm:cxn modelId="{749DDF18-3EB7-42E0-B5FC-EABC1922CB4F}" type="presOf" srcId="{4910CBD0-DB88-49E7-81B6-B231A9DFFD71}" destId="{03DBD9A7-E296-4600-B543-87019A76648F}" srcOrd="0" destOrd="0" presId="urn:microsoft.com/office/officeart/2005/8/layout/pyramid3"/>
    <dgm:cxn modelId="{B426843A-0CDD-42D2-AE86-237C87790EEB}" srcId="{4910CBD0-DB88-49E7-81B6-B231A9DFFD71}" destId="{B1A04468-E5B8-4AA3-93CF-51DD55FAB6B4}" srcOrd="0" destOrd="0" parTransId="{ED2128D0-A57F-44DE-869F-B97499910D96}" sibTransId="{467C0687-8AD1-4889-B89A-7673EA0118E0}"/>
    <dgm:cxn modelId="{34A71BA8-15D4-4A22-9BE2-EB5311F39CA8}" type="presOf" srcId="{EAEF0A7E-434A-445E-9DC7-7413DF99929D}" destId="{54E2561B-4738-4E89-AE90-8C6059878800}" srcOrd="1" destOrd="0" presId="urn:microsoft.com/office/officeart/2005/8/layout/pyramid3"/>
    <dgm:cxn modelId="{77406E4E-0E64-407E-8B29-4DD74AD4C94F}" srcId="{4910CBD0-DB88-49E7-81B6-B231A9DFFD71}" destId="{EAEF0A7E-434A-445E-9DC7-7413DF99929D}" srcOrd="2" destOrd="0" parTransId="{1B5797C8-EF24-466A-A9EA-D0FA7E3F4308}" sibTransId="{35993172-1053-4F89-B54C-A25C5DF07468}"/>
    <dgm:cxn modelId="{4BD88D15-B3D4-4EFE-AFBB-C1658F3E642A}" type="presParOf" srcId="{03DBD9A7-E296-4600-B543-87019A76648F}" destId="{DCE6B0A3-428B-44DA-9C6E-0DAE0A1A5E80}" srcOrd="0" destOrd="0" presId="urn:microsoft.com/office/officeart/2005/8/layout/pyramid3"/>
    <dgm:cxn modelId="{A137BCCC-C60B-4C60-A46C-4EA3A19DB849}" type="presParOf" srcId="{DCE6B0A3-428B-44DA-9C6E-0DAE0A1A5E80}" destId="{2119C47A-11CD-46F9-BBC6-7CF415E6E94D}" srcOrd="0" destOrd="0" presId="urn:microsoft.com/office/officeart/2005/8/layout/pyramid3"/>
    <dgm:cxn modelId="{9CD03F84-4F90-42A9-807B-61B5E4C7CAB2}" type="presParOf" srcId="{DCE6B0A3-428B-44DA-9C6E-0DAE0A1A5E80}" destId="{900B0533-430A-4B52-8286-E03CFB2C6565}" srcOrd="1" destOrd="0" presId="urn:microsoft.com/office/officeart/2005/8/layout/pyramid3"/>
    <dgm:cxn modelId="{34F3B0D9-3B17-40F2-B797-F1E8FB60E102}" type="presParOf" srcId="{03DBD9A7-E296-4600-B543-87019A76648F}" destId="{17C4C3FC-8034-489C-B605-49FE97CC25CD}" srcOrd="1" destOrd="0" presId="urn:microsoft.com/office/officeart/2005/8/layout/pyramid3"/>
    <dgm:cxn modelId="{672CAC3A-53A0-4FDC-927C-8DBF08DD30D2}" type="presParOf" srcId="{17C4C3FC-8034-489C-B605-49FE97CC25CD}" destId="{9CB82565-051B-49AE-978D-D4E7E166499C}" srcOrd="0" destOrd="0" presId="urn:microsoft.com/office/officeart/2005/8/layout/pyramid3"/>
    <dgm:cxn modelId="{80CE4263-164E-4E31-A88A-119346398001}" type="presParOf" srcId="{17C4C3FC-8034-489C-B605-49FE97CC25CD}" destId="{C52A28FC-EF2F-4FF8-AD6E-3C91621F2275}" srcOrd="1" destOrd="0" presId="urn:microsoft.com/office/officeart/2005/8/layout/pyramid3"/>
    <dgm:cxn modelId="{26F59F5E-9199-4A7F-BA16-510588F4968C}" type="presParOf" srcId="{03DBD9A7-E296-4600-B543-87019A76648F}" destId="{5113534C-C85E-4AC1-B0E9-6C9806C678A7}" srcOrd="2" destOrd="0" presId="urn:microsoft.com/office/officeart/2005/8/layout/pyramid3"/>
    <dgm:cxn modelId="{D04C821F-F9C2-4F17-8D5A-256AD1B77231}" type="presParOf" srcId="{5113534C-C85E-4AC1-B0E9-6C9806C678A7}" destId="{71A208A1-7B97-44F9-AFA7-783E9B98D177}" srcOrd="0" destOrd="0" presId="urn:microsoft.com/office/officeart/2005/8/layout/pyramid3"/>
    <dgm:cxn modelId="{0012A0A1-A61C-4FA6-A14A-68EA2975F77A}" type="presParOf" srcId="{5113534C-C85E-4AC1-B0E9-6C9806C678A7}" destId="{54E2561B-4738-4E89-AE90-8C6059878800}"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EAFD8-CBE2-400E-8D46-D0B964669539}" type="datetimeFigureOut">
              <a:rPr lang="en-US" smtClean="0"/>
              <a:t>4/18/2016</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DE83DB-0293-4083-AE9C-A18143C44057}" type="slidenum">
              <a:rPr lang="en-US" smtClean="0"/>
              <a:t>‹#›</a:t>
            </a:fld>
            <a:endParaRPr lang="fr-FR"/>
          </a:p>
        </p:txBody>
      </p:sp>
    </p:spTree>
    <p:extLst>
      <p:ext uri="{BB962C8B-B14F-4D97-AF65-F5344CB8AC3E}">
        <p14:creationId xmlns:p14="http://schemas.microsoft.com/office/powerpoint/2010/main" val="406935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t>Objectifs de gestion des connaissances du FEM ; comment mieux intégrer la gestion des connaissances dans les projets et programmes du FEM ; et comment les partenaires peuvent-ils tirer parti des systèmes de gestion des connaissances </a:t>
            </a:r>
            <a:r>
              <a:rPr lang="en-US" sz="1200" i="1" dirty="0" err="1" smtClean="0"/>
              <a:t>qu'ils</a:t>
            </a:r>
            <a:r>
              <a:rPr lang="en-US" sz="1200" i="1" dirty="0" smtClean="0"/>
              <a:t> appliquent actuellement</a:t>
            </a:r>
          </a:p>
          <a:p>
            <a:endParaRPr lang="fr-FR" dirty="0"/>
          </a:p>
        </p:txBody>
      </p:sp>
      <p:sp>
        <p:nvSpPr>
          <p:cNvPr id="4" name="Slide Number Placeholder 3"/>
          <p:cNvSpPr>
            <a:spLocks noGrp="1"/>
          </p:cNvSpPr>
          <p:nvPr>
            <p:ph type="sldNum" sz="quarter" idx="10"/>
          </p:nvPr>
        </p:nvSpPr>
        <p:spPr/>
        <p:txBody>
          <a:bodyPr/>
          <a:lstStyle/>
          <a:p>
            <a:fld id="{23DE83DB-0293-4083-AE9C-A18143C44057}" type="slidenum">
              <a:rPr lang="en-US" smtClean="0"/>
              <a:t>1</a:t>
            </a:fld>
            <a:endParaRPr lang="fr-FR"/>
          </a:p>
        </p:txBody>
      </p:sp>
    </p:spTree>
    <p:extLst>
      <p:ext uri="{BB962C8B-B14F-4D97-AF65-F5344CB8AC3E}">
        <p14:creationId xmlns:p14="http://schemas.microsoft.com/office/powerpoint/2010/main" val="92342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34000"/>
              </a:lnSpc>
              <a:spcBef>
                <a:spcPts val="1200"/>
              </a:spcBef>
              <a:buNone/>
            </a:pPr>
            <a:r>
              <a:rPr lang="fr-FR" noProof="0" dirty="0" smtClean="0"/>
              <a:t>La valeur ajoutée du FEM comprend d'une part la formulation de programmes et initiatives qui sous-tendent l'acquisition et le partage </a:t>
            </a:r>
            <a:r>
              <a:rPr lang="fr-FR" noProof="0" dirty="0" smtClean="0">
                <a:solidFill>
                  <a:srgbClr val="FF0000"/>
                </a:solidFill>
              </a:rPr>
              <a:t>de </a:t>
            </a:r>
            <a:r>
              <a:rPr lang="fr-FR" noProof="0" dirty="0" smtClean="0"/>
              <a:t>connaissances et, d'autre part, l'aide nécessaire pour élaborer la synthèse de ces savoirs, les échanger et les utiliser à l'intérieur comme à l'extérieur du Partenariat du FEM. </a:t>
            </a:r>
          </a:p>
          <a:p>
            <a:pPr marL="0" indent="0">
              <a:lnSpc>
                <a:spcPct val="134000"/>
              </a:lnSpc>
              <a:spcBef>
                <a:spcPts val="1200"/>
              </a:spcBef>
              <a:buNone/>
            </a:pPr>
            <a:r>
              <a:rPr lang="fr-FR" noProof="0" dirty="0" smtClean="0">
                <a:solidFill>
                  <a:srgbClr val="FF0000"/>
                </a:solidFill>
              </a:rPr>
              <a:t>Sur le </a:t>
            </a:r>
            <a:r>
              <a:rPr lang="fr-FR" noProof="0" dirty="0" smtClean="0"/>
              <a:t>plan des connaissances, l'avantage comparatif du FEM réside dans son potentiel d'exploitation d'un champ d'action multisectoriel distinct, dans la diversité de son partenariat et dans la longue et riche expérience de projets qui constituent une source d'inspiration. </a:t>
            </a:r>
          </a:p>
          <a:p>
            <a:pPr marL="0" indent="0">
              <a:lnSpc>
                <a:spcPct val="134000"/>
              </a:lnSpc>
              <a:spcBef>
                <a:spcPts val="1200"/>
              </a:spcBef>
              <a:buNone/>
            </a:pPr>
            <a:r>
              <a:rPr lang="fr-FR" noProof="0" dirty="0" smtClean="0"/>
              <a:t>Le modèle de partenariat promu par le FEM propose un cadre exceptionnel pour rassembler, organiser et partager les expériences et les connaissances spécialisées connexes sur les problèmes liés à l'environnement mondial. </a:t>
            </a:r>
          </a:p>
          <a:p>
            <a:endParaRPr lang="fr-FR" noProof="0" dirty="0"/>
          </a:p>
        </p:txBody>
      </p:sp>
      <p:sp>
        <p:nvSpPr>
          <p:cNvPr id="4" name="Slide Number Placeholder 3"/>
          <p:cNvSpPr>
            <a:spLocks noGrp="1"/>
          </p:cNvSpPr>
          <p:nvPr>
            <p:ph type="sldNum" sz="quarter" idx="10"/>
          </p:nvPr>
        </p:nvSpPr>
        <p:spPr/>
        <p:txBody>
          <a:bodyPr/>
          <a:lstStyle/>
          <a:p>
            <a:fld id="{23DE83DB-0293-4083-AE9C-A18143C44057}" type="slidenum">
              <a:rPr lang="en-US" smtClean="0"/>
              <a:t>4</a:t>
            </a:fld>
            <a:endParaRPr lang="fr-FR"/>
          </a:p>
        </p:txBody>
      </p:sp>
    </p:spTree>
    <p:extLst>
      <p:ext uri="{BB962C8B-B14F-4D97-AF65-F5344CB8AC3E}">
        <p14:creationId xmlns:p14="http://schemas.microsoft.com/office/powerpoint/2010/main" val="752836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7</a:t>
            </a:fld>
            <a:endParaRPr lang="fr-FR"/>
          </a:p>
        </p:txBody>
      </p:sp>
    </p:spTree>
    <p:extLst>
      <p:ext uri="{BB962C8B-B14F-4D97-AF65-F5344CB8AC3E}">
        <p14:creationId xmlns:p14="http://schemas.microsoft.com/office/powerpoint/2010/main" val="697813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sz="1200" b="0" i="0" u="none" strike="noStrike" kern="1200" baseline="0" dirty="0" smtClean="0">
              <a:solidFill>
                <a:schemeClr val="tx1"/>
              </a:solidFill>
              <a:latin typeface="+mn-lt"/>
              <a:ea typeface="+mn-ea"/>
              <a:cs typeface="+mn-cs"/>
            </a:endParaRPr>
          </a:p>
          <a:p>
            <a:r>
              <a:rPr lang="fr-FR" sz="1200" b="1" i="0" u="sng" strike="noStrike" kern="1200" baseline="0" noProof="0" dirty="0" smtClean="0">
                <a:solidFill>
                  <a:schemeClr val="tx1"/>
                </a:solidFill>
                <a:latin typeface="+mn-lt"/>
              </a:rPr>
              <a:t>Les principaux défis sont notamment </a:t>
            </a:r>
          </a:p>
          <a:p>
            <a:endParaRPr lang="fr-FR" sz="1200" b="0" i="0" u="none" strike="noStrike" kern="1200" baseline="0" noProof="0" dirty="0" smtClean="0">
              <a:solidFill>
                <a:schemeClr val="tx1"/>
              </a:solidFill>
              <a:latin typeface="+mn-lt"/>
              <a:ea typeface="+mn-ea"/>
              <a:cs typeface="+mn-cs"/>
            </a:endParaRPr>
          </a:p>
          <a:p>
            <a:r>
              <a:rPr lang="fr-FR" sz="1200" b="1" i="0" u="none" strike="noStrike" kern="1200" baseline="0" noProof="0" dirty="0" smtClean="0">
                <a:solidFill>
                  <a:schemeClr val="tx1"/>
                </a:solidFill>
                <a:latin typeface="+mn-lt"/>
              </a:rPr>
              <a:t>Les insuffisances dans le recueil et la diffusion des connaissances découlant des interventions au titre des projets et programmes. </a:t>
            </a:r>
            <a:r>
              <a:rPr lang="fr-FR" sz="1200" b="0" i="0" u="none" strike="noStrike" kern="1200" baseline="0" noProof="0" dirty="0" smtClean="0">
                <a:solidFill>
                  <a:schemeClr val="tx1"/>
                </a:solidFill>
                <a:latin typeface="+mn-lt"/>
              </a:rPr>
              <a:t>La gestion des connaissances est très souvent négligée, même dans les projets qui visent principalement à produire de nouvelles connaissances.</a:t>
            </a:r>
          </a:p>
          <a:p>
            <a:r>
              <a:rPr lang="fr-FR" noProof="0" dirty="0" smtClean="0"/>
              <a:t> </a:t>
            </a:r>
          </a:p>
          <a:p>
            <a:r>
              <a:rPr lang="fr-FR" sz="1200" b="0" i="0" u="none" strike="noStrike" kern="1200" baseline="0" noProof="0" dirty="0" smtClean="0">
                <a:solidFill>
                  <a:schemeClr val="tx1"/>
                </a:solidFill>
                <a:latin typeface="+mn-lt"/>
              </a:rPr>
              <a:t>b) </a:t>
            </a:r>
            <a:r>
              <a:rPr lang="fr-FR" sz="2000" b="1" noProof="0" dirty="0" smtClean="0">
                <a:solidFill>
                  <a:schemeClr val="tx1"/>
                </a:solidFill>
              </a:rPr>
              <a:t>La fragmentation</a:t>
            </a:r>
            <a:r>
              <a:rPr lang="fr-FR" sz="1200" b="1" i="0" u="none" strike="noStrike" kern="1200" baseline="0" noProof="0" dirty="0" smtClean="0">
                <a:solidFill>
                  <a:schemeClr val="tx1"/>
                </a:solidFill>
                <a:latin typeface="+mn-lt"/>
              </a:rPr>
              <a:t> des connaissances générées par les  projets et programmes du FEM à travers les pays, les </a:t>
            </a:r>
            <a:r>
              <a:rPr lang="fr-FR" sz="1200" b="1" i="0" u="none" strike="noStrike" kern="1200" baseline="0" noProof="0" dirty="0" smtClean="0">
                <a:solidFill>
                  <a:srgbClr val="FF0000"/>
                </a:solidFill>
                <a:latin typeface="+mn-lt"/>
              </a:rPr>
              <a:t>agences </a:t>
            </a:r>
            <a:r>
              <a:rPr lang="fr-FR" sz="1200" b="1" i="0" u="none" strike="noStrike" kern="1200" baseline="0" noProof="0" dirty="0" smtClean="0">
                <a:solidFill>
                  <a:schemeClr val="tx1"/>
                </a:solidFill>
                <a:latin typeface="+mn-lt"/>
              </a:rPr>
              <a:t>et les domaines d’intervention</a:t>
            </a:r>
            <a:r>
              <a:rPr lang="fr-FR" sz="2000" noProof="0" dirty="0" smtClean="0">
                <a:solidFill>
                  <a:schemeClr val="tx1"/>
                </a:solidFill>
              </a:rPr>
              <a:t>, et la difficulté d‘y accéder aussi bien pour les acteurs internes qu’externes</a:t>
            </a:r>
            <a:r>
              <a:rPr lang="fr-FR" sz="1200" b="1" i="0" u="none" strike="noStrike" kern="1200" baseline="0" noProof="0" dirty="0" smtClean="0">
                <a:solidFill>
                  <a:schemeClr val="tx1"/>
                </a:solidFill>
                <a:latin typeface="+mn-lt"/>
              </a:rPr>
              <a:t>. </a:t>
            </a:r>
            <a:r>
              <a:rPr lang="fr-FR" sz="1200" b="0" i="0" u="none" strike="noStrike" kern="1200" baseline="0" noProof="0" dirty="0" smtClean="0">
                <a:solidFill>
                  <a:schemeClr val="tx1"/>
                </a:solidFill>
                <a:latin typeface="+mn-lt"/>
              </a:rPr>
              <a:t>Au niveau du portefeuille des projets et programmes, la synthèse des connaissances tirées des acquis dans tous les domaines d’intervention du FEM se fait peu, et les systèmes pour partager ces synthèses, quand elles existent, ne sont pas nombreux. Il en est ainsi des leçons apprises pouvant éclairer des débats internationaux importants, des leçons techniques qui guideraient des interventions spécifiques dans les projets et de la communication d’informations suffisantes sur les résultats obtenus. Alors certes, le FEM participe de façon significative à de nombreux dialogues au niveau mondial, mais le sentiment demeure que les connaissances partagées ne rendent pas entièrement compte des acquis collectifs dont il peut se prévaloir. </a:t>
            </a:r>
          </a:p>
          <a:p>
            <a:r>
              <a:rPr lang="fr-FR" sz="1200" b="0" i="0" u="none" strike="noStrike" kern="1200" baseline="0" noProof="0" dirty="0" smtClean="0">
                <a:solidFill>
                  <a:schemeClr val="tx1"/>
                </a:solidFill>
                <a:latin typeface="+mn-lt"/>
              </a:rPr>
              <a:t>c) </a:t>
            </a:r>
            <a:r>
              <a:rPr lang="fr-FR" sz="1200" b="1" i="0" u="none" strike="noStrike" kern="1200" baseline="0" noProof="0" dirty="0" smtClean="0">
                <a:solidFill>
                  <a:schemeClr val="tx1"/>
                </a:solidFill>
                <a:latin typeface="+mn-lt"/>
              </a:rPr>
              <a:t>Les occasions manquées de tirer parti de l’expérience d'acteurs n'appartenant au réseau du FEM, </a:t>
            </a:r>
            <a:r>
              <a:rPr lang="fr-FR" sz="1200" b="0" i="0" u="none" strike="noStrike" kern="1200" baseline="0" noProof="0" dirty="0" smtClean="0">
                <a:solidFill>
                  <a:schemeClr val="tx1"/>
                </a:solidFill>
                <a:latin typeface="+mn-lt"/>
              </a:rPr>
              <a:t>notamment les universitaires, les groupes de réflexion, les pays partenaires, la société civile, d’autres fonds et agences de développement, le secteur privé et les forums mondiaux </a:t>
            </a:r>
          </a:p>
          <a:p>
            <a:endParaRPr lang="fr-FR" sz="1200" b="0" i="0" u="none" strike="noStrike" kern="1200" baseline="0" noProof="0" dirty="0" smtClean="0">
              <a:solidFill>
                <a:schemeClr val="tx1"/>
              </a:solidFill>
              <a:latin typeface="+mn-lt"/>
              <a:ea typeface="+mn-ea"/>
              <a:cs typeface="+mn-cs"/>
            </a:endParaRPr>
          </a:p>
          <a:p>
            <a:endParaRPr lang="fr-FR" noProof="0" dirty="0"/>
          </a:p>
        </p:txBody>
      </p:sp>
      <p:sp>
        <p:nvSpPr>
          <p:cNvPr id="4" name="Slide Number Placeholder 3"/>
          <p:cNvSpPr>
            <a:spLocks noGrp="1"/>
          </p:cNvSpPr>
          <p:nvPr>
            <p:ph type="sldNum" sz="quarter" idx="10"/>
          </p:nvPr>
        </p:nvSpPr>
        <p:spPr/>
        <p:txBody>
          <a:bodyPr/>
          <a:lstStyle/>
          <a:p>
            <a:fld id="{23DE83DB-0293-4083-AE9C-A18143C44057}" type="slidenum">
              <a:rPr lang="en-US" smtClean="0"/>
              <a:t>8</a:t>
            </a:fld>
            <a:endParaRPr lang="fr-FR"/>
          </a:p>
        </p:txBody>
      </p:sp>
    </p:spTree>
    <p:extLst>
      <p:ext uri="{BB962C8B-B14F-4D97-AF65-F5344CB8AC3E}">
        <p14:creationId xmlns:p14="http://schemas.microsoft.com/office/powerpoint/2010/main" val="390682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11</a:t>
            </a:fld>
            <a:endParaRPr lang="fr-FR"/>
          </a:p>
        </p:txBody>
      </p:sp>
    </p:spTree>
    <p:extLst>
      <p:ext uri="{BB962C8B-B14F-4D97-AF65-F5344CB8AC3E}">
        <p14:creationId xmlns:p14="http://schemas.microsoft.com/office/powerpoint/2010/main" val="1917258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kern="1200" noProof="0" dirty="0" smtClean="0">
                <a:solidFill>
                  <a:schemeClr val="tx1"/>
                </a:solidFill>
                <a:effectLst/>
                <a:latin typeface="+mn-lt"/>
              </a:rPr>
              <a:t>Les solutions à de nombreux problèmes de développement actuels et émergents à travers le monde pâtissent de la quasi indisponibilité de données spatiales et temporelles essentielles. Un grand nombre d’ensembles de données de haute qualité (résultant de l’observation de la Terre et de la collecte et l’analyse systématiques de données nationales) produits récemment par de nombreuses institutions ( institutions de l’ONU, NASA, NOAA, CIESIN, IRI, Banque mondiale, etc.) sont encore peu connus, surtout dans les pays en développement. </a:t>
            </a:r>
          </a:p>
          <a:p>
            <a:endParaRPr lang="fr-FR" sz="1200" b="0" i="0" kern="1200" noProof="0" dirty="0" smtClean="0">
              <a:solidFill>
                <a:schemeClr val="tx1"/>
              </a:solidFill>
              <a:effectLst/>
              <a:latin typeface="+mn-lt"/>
              <a:ea typeface="+mn-ea"/>
              <a:cs typeface="+mn-cs"/>
            </a:endParaRPr>
          </a:p>
          <a:p>
            <a:r>
              <a:rPr lang="fr-FR" sz="1200" b="0" i="0" kern="1200" noProof="0" dirty="0" smtClean="0">
                <a:solidFill>
                  <a:schemeClr val="tx1"/>
                </a:solidFill>
                <a:effectLst/>
                <a:latin typeface="+mn-lt"/>
              </a:rPr>
              <a:t>Quels sont les écarts entre les différents modèles de prévision des précipitations au cours du prochain siècle ? </a:t>
            </a:r>
            <a:endParaRPr lang="fr-FR" noProof="0" dirty="0"/>
          </a:p>
        </p:txBody>
      </p:sp>
      <p:sp>
        <p:nvSpPr>
          <p:cNvPr id="4" name="Slide Number Placeholder 3"/>
          <p:cNvSpPr>
            <a:spLocks noGrp="1"/>
          </p:cNvSpPr>
          <p:nvPr>
            <p:ph type="sldNum" sz="quarter" idx="10"/>
          </p:nvPr>
        </p:nvSpPr>
        <p:spPr/>
        <p:txBody>
          <a:bodyPr/>
          <a:lstStyle/>
          <a:p>
            <a:fld id="{23DE83DB-0293-4083-AE9C-A18143C44057}" type="slidenum">
              <a:rPr lang="en-US" smtClean="0"/>
              <a:t>12</a:t>
            </a:fld>
            <a:endParaRPr lang="fr-FR"/>
          </a:p>
        </p:txBody>
      </p:sp>
    </p:spTree>
    <p:extLst>
      <p:ext uri="{BB962C8B-B14F-4D97-AF65-F5344CB8AC3E}">
        <p14:creationId xmlns:p14="http://schemas.microsoft.com/office/powerpoint/2010/main" val="2983598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18</a:t>
            </a:fld>
            <a:endParaRPr lang="fr-FR"/>
          </a:p>
        </p:txBody>
      </p:sp>
    </p:spTree>
    <p:extLst>
      <p:ext uri="{BB962C8B-B14F-4D97-AF65-F5344CB8AC3E}">
        <p14:creationId xmlns:p14="http://schemas.microsoft.com/office/powerpoint/2010/main" val="3487126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4/18/2016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1144781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4/18/2016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6098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4/18/2016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70466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4/18/2016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056049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4/18/2016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37837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4/18/2016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069648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4/18/2016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304854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4/18/2016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68196660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4/18/2016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7010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441547"/>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9931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4/18/2016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33154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6AF438-10A4-6F46-A292-D0057B5A7F1F}" type="datetimeFigureOut">
              <a:rPr lang="en-US" smtClean="0"/>
              <a:t>4/18/2016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4733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36AF438-10A4-6F46-A292-D0057B5A7F1F}" type="datetimeFigureOut">
              <a:rPr lang="en-US" smtClean="0"/>
              <a:t>4/18/2016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242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6AF438-10A4-6F46-A292-D0057B5A7F1F}" type="datetimeFigureOut">
              <a:rPr lang="en-US" smtClean="0"/>
              <a:t>4/18/2016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385813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AF438-10A4-6F46-A292-D0057B5A7F1F}" type="datetimeFigureOut">
              <a:rPr lang="en-US" smtClean="0"/>
              <a:t>4/18/2016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4171784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4/18/2016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7256046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4/18/2016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120690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9" name="Group 48"/>
          <p:cNvGrpSpPr/>
          <p:nvPr userDrawn="1"/>
        </p:nvGrpSpPr>
        <p:grpSpPr>
          <a:xfrm rot="614721">
            <a:off x="212191" y="73103"/>
            <a:ext cx="1436321" cy="6852504"/>
            <a:chOff x="6627813" y="196102"/>
            <a:chExt cx="1952625" cy="5677649"/>
          </a:xfrm>
          <a:effectLst>
            <a:reflection stA="40000" endPos="65000" dist="50800" dir="5400000" sy="-100000" algn="bl" rotWithShape="0"/>
          </a:effectLst>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636AF438-10A4-6F46-A292-D0057B5A7F1F}" type="datetimeFigureOut">
              <a:rPr lang="en-US" smtClean="0"/>
              <a:t>4/18/2016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DF2BAB1-3714-0449-B174-F12C06C31C1B}" type="slidenum">
              <a:rPr lang="en-US" smtClean="0"/>
              <a:t>‹#›</a:t>
            </a:fld>
            <a:endParaRPr lang="en-US"/>
          </a:p>
        </p:txBody>
      </p:sp>
    </p:spTree>
    <p:extLst>
      <p:ext uri="{BB962C8B-B14F-4D97-AF65-F5344CB8AC3E}">
        <p14:creationId xmlns:p14="http://schemas.microsoft.com/office/powerpoint/2010/main" val="156463750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2533" y="2873829"/>
            <a:ext cx="8466667" cy="3009071"/>
          </a:xfrm>
        </p:spPr>
        <p:txBody>
          <a:bodyPr>
            <a:noAutofit/>
          </a:bodyPr>
          <a:lstStyle/>
          <a:p>
            <a:pPr algn="ctr"/>
            <a:r>
              <a:rPr lang="fr-FR" sz="4000" b="1" dirty="0"/>
              <a:t>Connaissances et apprentissage </a:t>
            </a:r>
            <a:r>
              <a:rPr lang="fr-FR" sz="4000" dirty="0"/>
              <a:t>au sein du </a:t>
            </a:r>
            <a:r>
              <a:rPr lang="fr-FR" sz="4000" b="1" dirty="0"/>
              <a:t>FEM </a:t>
            </a:r>
            <a:br>
              <a:rPr lang="fr-FR" sz="4000" b="1" dirty="0"/>
            </a:br>
            <a:r>
              <a:rPr lang="fr-FR" sz="4000" dirty="0"/>
              <a:t>et ses </a:t>
            </a:r>
            <a:br>
              <a:rPr lang="fr-FR" sz="4000" dirty="0"/>
            </a:br>
            <a:r>
              <a:rPr lang="fr-FR" sz="4000" b="1" dirty="0"/>
              <a:t>Organes constitutifs</a:t>
            </a:r>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Tree>
    <p:extLst>
      <p:ext uri="{BB962C8B-B14F-4D97-AF65-F5344CB8AC3E}">
        <p14:creationId xmlns:p14="http://schemas.microsoft.com/office/powerpoint/2010/main" val="2107424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smtClean="0"/>
              <a:t>Améliorer l’utilisation des </a:t>
            </a:r>
            <a:r>
              <a:rPr lang="en-US" b="1" dirty="0" smtClean="0"/>
              <a:t>données</a:t>
            </a:r>
            <a:endParaRPr lang="fr-FR" b="1" dirty="0"/>
          </a:p>
        </p:txBody>
      </p:sp>
      <p:sp>
        <p:nvSpPr>
          <p:cNvPr id="3" name="Content Placeholder 2"/>
          <p:cNvSpPr>
            <a:spLocks noGrp="1"/>
          </p:cNvSpPr>
          <p:nvPr>
            <p:ph idx="1"/>
          </p:nvPr>
        </p:nvSpPr>
        <p:spPr/>
        <p:txBody>
          <a:bodyPr/>
          <a:lstStyle/>
          <a:p>
            <a:r>
              <a:rPr lang="fr-FR" sz="3200" dirty="0" smtClean="0"/>
              <a:t>Améliorer les modèles de FIP et de rapport de suivi-évaluation pour rendre compte des leçons apprises pendant et après l’exécution du projet</a:t>
            </a:r>
            <a:r>
              <a:rPr lang="en-US" sz="3200" dirty="0" smtClean="0"/>
              <a:t>. </a:t>
            </a:r>
            <a:endParaRPr lang="en-US" sz="3200" dirty="0"/>
          </a:p>
          <a:p>
            <a:endParaRPr lang="fr-FR" dirty="0"/>
          </a:p>
        </p:txBody>
      </p:sp>
    </p:spTree>
    <p:extLst>
      <p:ext uri="{BB962C8B-B14F-4D97-AF65-F5344CB8AC3E}">
        <p14:creationId xmlns:p14="http://schemas.microsoft.com/office/powerpoint/2010/main" val="2687267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normAutofit fontScale="90000"/>
          </a:bodyPr>
          <a:lstStyle/>
          <a:p>
            <a:r>
              <a:rPr lang="en-US" b="1" dirty="0" smtClean="0"/>
              <a:t>KALEO – « Questions aux experts »</a:t>
            </a:r>
            <a:endParaRPr lang="fr-FR" dirty="0"/>
          </a:p>
        </p:txBody>
      </p:sp>
      <p:sp>
        <p:nvSpPr>
          <p:cNvPr id="3" name="Content Placeholder 2"/>
          <p:cNvSpPr>
            <a:spLocks noGrp="1"/>
          </p:cNvSpPr>
          <p:nvPr>
            <p:ph idx="1"/>
          </p:nvPr>
        </p:nvSpPr>
        <p:spPr>
          <a:xfrm>
            <a:off x="1945201" y="1849900"/>
            <a:ext cx="7198799" cy="5008100"/>
          </a:xfrm>
        </p:spPr>
        <p:txBody>
          <a:bodyPr>
            <a:normAutofit/>
          </a:bodyPr>
          <a:lstStyle/>
          <a:p>
            <a:pPr>
              <a:lnSpc>
                <a:spcPct val="134000"/>
              </a:lnSpc>
              <a:spcBef>
                <a:spcPts val="600"/>
              </a:spcBef>
            </a:pPr>
            <a:r>
              <a:rPr lang="fr-FR" sz="2400" dirty="0" smtClean="0"/>
              <a:t>Des réponses précises et concises sont apportées aux questions posées dans Kaleo </a:t>
            </a:r>
          </a:p>
          <a:p>
            <a:pPr>
              <a:lnSpc>
                <a:spcPct val="134000"/>
              </a:lnSpc>
              <a:spcBef>
                <a:spcPts val="600"/>
              </a:spcBef>
            </a:pPr>
            <a:r>
              <a:rPr lang="fr-FR" sz="2400" dirty="0" smtClean="0"/>
              <a:t>Les connaissances sont activement mises à jour par les experts du FEM </a:t>
            </a:r>
          </a:p>
          <a:p>
            <a:pPr>
              <a:lnSpc>
                <a:spcPct val="134000"/>
              </a:lnSpc>
              <a:spcBef>
                <a:spcPts val="600"/>
              </a:spcBef>
            </a:pPr>
            <a:r>
              <a:rPr lang="fr-FR" sz="2400" dirty="0" smtClean="0"/>
              <a:t>Les experts peuvent inclure les médias des systèmes existants tout en ajoutant des commentaires en temps réel lorsqu’ils répondent aux questions</a:t>
            </a:r>
            <a:endParaRPr lang="fr-FR" dirty="0" smtClean="0"/>
          </a:p>
          <a:p>
            <a:endParaRPr lang="fr-FR" dirty="0"/>
          </a:p>
          <a:p>
            <a:endParaRPr lang="fr-FR" dirty="0"/>
          </a:p>
          <a:p>
            <a:endParaRPr lang="fr-FR" dirty="0"/>
          </a:p>
          <a:p>
            <a:endParaRPr lang="fr-FR" dirty="0"/>
          </a:p>
          <a:p>
            <a:endParaRPr lang="fr-FR" dirty="0"/>
          </a:p>
          <a:p>
            <a:endParaRPr lang="fr-FR" dirty="0" smtClean="0"/>
          </a:p>
          <a:p>
            <a:endParaRPr lang="fr-FR" b="1" dirty="0"/>
          </a:p>
          <a:p>
            <a:endParaRPr lang="fr-FR"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Propositions :</a:t>
            </a:r>
          </a:p>
        </p:txBody>
      </p:sp>
    </p:spTree>
    <p:extLst>
      <p:ext uri="{BB962C8B-B14F-4D97-AF65-F5344CB8AC3E}">
        <p14:creationId xmlns:p14="http://schemas.microsoft.com/office/powerpoint/2010/main" val="2443073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8533" y="424543"/>
            <a:ext cx="7600484" cy="1082981"/>
          </a:xfrm>
        </p:spPr>
        <p:txBody>
          <a:bodyPr>
            <a:normAutofit fontScale="90000"/>
          </a:bodyPr>
          <a:lstStyle/>
          <a:p>
            <a:r>
              <a:rPr lang="fr-FR" b="1" dirty="0" smtClean="0"/>
              <a:t>Cartographie grâce « </a:t>
            </a:r>
            <a:r>
              <a:rPr lang="fr-FR" b="1" dirty="0"/>
              <a:t>Spatial Agent »</a:t>
            </a:r>
          </a:p>
        </p:txBody>
      </p:sp>
      <p:sp>
        <p:nvSpPr>
          <p:cNvPr id="3" name="Content Placeholder 2"/>
          <p:cNvSpPr>
            <a:spLocks noGrp="1"/>
          </p:cNvSpPr>
          <p:nvPr>
            <p:ph idx="1"/>
          </p:nvPr>
        </p:nvSpPr>
        <p:spPr>
          <a:xfrm>
            <a:off x="1953439" y="1507525"/>
            <a:ext cx="7035578" cy="5172244"/>
          </a:xfrm>
        </p:spPr>
        <p:txBody>
          <a:bodyPr>
            <a:noAutofit/>
          </a:bodyPr>
          <a:lstStyle/>
          <a:p>
            <a:pPr>
              <a:lnSpc>
                <a:spcPct val="114000"/>
              </a:lnSpc>
            </a:pPr>
            <a:r>
              <a:rPr lang="fr-FR" sz="2000" dirty="0">
                <a:solidFill>
                  <a:schemeClr val="tx1"/>
                </a:solidFill>
              </a:rPr>
              <a:t>Spatial Agent est </a:t>
            </a:r>
            <a:r>
              <a:rPr lang="fr-FR" sz="2000" dirty="0" smtClean="0"/>
              <a:t>une application qui permet de visualiser et de cartographier les données relevant du domaine public</a:t>
            </a:r>
          </a:p>
          <a:p>
            <a:pPr>
              <a:lnSpc>
                <a:spcPct val="114000"/>
              </a:lnSpc>
            </a:pPr>
            <a:r>
              <a:rPr lang="fr-FR" sz="2000" dirty="0" smtClean="0"/>
              <a:t>Il permet de consulter 1 000 ensembles de données de plus de 300 institutions. </a:t>
            </a:r>
          </a:p>
          <a:p>
            <a:pPr>
              <a:lnSpc>
                <a:spcPct val="114000"/>
              </a:lnSpc>
            </a:pPr>
            <a:r>
              <a:rPr lang="fr-FR" sz="2000" dirty="0" smtClean="0"/>
              <a:t>Il s’agit </a:t>
            </a:r>
            <a:r>
              <a:rPr lang="fr-FR" sz="2000" dirty="0" smtClean="0">
                <a:solidFill>
                  <a:schemeClr val="tx1"/>
                </a:solidFill>
              </a:rPr>
              <a:t>d’informations statistiques, de données de surveillance au sol, de données satellitaires d’observation de la Terre et de produits de modélisations (prévisions de l’évolution du climat) visualisés selon de nouvelles </a:t>
            </a:r>
            <a:r>
              <a:rPr lang="fr-FR" sz="2000" dirty="0" smtClean="0"/>
              <a:t>méthodes</a:t>
            </a:r>
          </a:p>
          <a:p>
            <a:pPr marL="0" indent="0">
              <a:lnSpc>
                <a:spcPct val="114000"/>
              </a:lnSpc>
              <a:buNone/>
            </a:pPr>
            <a:r>
              <a:rPr lang="fr-FR" i="1" dirty="0" smtClean="0">
                <a:solidFill>
                  <a:schemeClr val="tx1"/>
                </a:solidFill>
              </a:rPr>
              <a:t>(quels sont les écarts entre les différents modèles de prévision des précipitations au cours du prochain siècle </a:t>
            </a:r>
            <a:r>
              <a:rPr lang="en-US" i="1" dirty="0" smtClean="0">
                <a:solidFill>
                  <a:schemeClr val="tx1"/>
                </a:solidFill>
              </a:rPr>
              <a:t>?)</a:t>
            </a:r>
            <a:endParaRPr lang="fr-FR" i="1" dirty="0"/>
          </a:p>
        </p:txBody>
      </p:sp>
    </p:spTree>
    <p:extLst>
      <p:ext uri="{BB962C8B-B14F-4D97-AF65-F5344CB8AC3E}">
        <p14:creationId xmlns:p14="http://schemas.microsoft.com/office/powerpoint/2010/main" val="1046054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S</a:t>
            </a:r>
            <a:r>
              <a:rPr dirty="0" err="1" smtClean="0"/>
              <a:t>patial</a:t>
            </a:r>
            <a:r>
              <a:rPr lang="fr-FR" dirty="0" smtClean="0"/>
              <a:t> </a:t>
            </a:r>
            <a:r>
              <a:rPr lang="en-US" dirty="0"/>
              <a:t>Agent </a:t>
            </a:r>
            <a:endParaRPr lang="fr-FR" dirty="0"/>
          </a:p>
        </p:txBody>
      </p:sp>
      <p:sp>
        <p:nvSpPr>
          <p:cNvPr id="3" name="Content Placeholder 2"/>
          <p:cNvSpPr>
            <a:spLocks noGrp="1"/>
          </p:cNvSpPr>
          <p:nvPr>
            <p:ph idx="1"/>
          </p:nvPr>
        </p:nvSpPr>
        <p:spPr/>
        <p:txBody>
          <a:bodyPr/>
          <a:lstStyle/>
          <a:p>
            <a:endParaRPr lang="en-US"/>
          </a:p>
        </p:txBody>
      </p:sp>
      <p:pic>
        <p:nvPicPr>
          <p:cNvPr id="1026" name="Picture 2" descr="iPhone Screenshot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316" y="1759729"/>
            <a:ext cx="7210318" cy="4055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981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731" y="339062"/>
            <a:ext cx="8229600" cy="749905"/>
          </a:xfrm>
        </p:spPr>
        <p:txBody>
          <a:bodyPr/>
          <a:lstStyle/>
          <a:p>
            <a:r>
              <a:rPr lang="en-US" b="1" dirty="0" smtClean="0"/>
              <a:t>Actions et Opportunités</a:t>
            </a:r>
          </a:p>
        </p:txBody>
      </p:sp>
      <p:sp>
        <p:nvSpPr>
          <p:cNvPr id="3" name="Content Placeholder 2"/>
          <p:cNvSpPr>
            <a:spLocks noGrp="1"/>
          </p:cNvSpPr>
          <p:nvPr>
            <p:ph idx="1"/>
          </p:nvPr>
        </p:nvSpPr>
        <p:spPr>
          <a:xfrm>
            <a:off x="1970115" y="1421476"/>
            <a:ext cx="6591993" cy="4987637"/>
          </a:xfrm>
        </p:spPr>
        <p:txBody>
          <a:bodyPr>
            <a:normAutofit fontScale="85000" lnSpcReduction="10000"/>
          </a:bodyPr>
          <a:lstStyle/>
          <a:p>
            <a:pPr>
              <a:lnSpc>
                <a:spcPct val="170000"/>
              </a:lnSpc>
              <a:spcBef>
                <a:spcPts val="1200"/>
              </a:spcBef>
            </a:pPr>
            <a:r>
              <a:rPr lang="fr-FR" dirty="0" smtClean="0"/>
              <a:t>Consolider l’ensemble des </a:t>
            </a:r>
            <a:r>
              <a:rPr lang="fr-FR" b="1" dirty="0" smtClean="0"/>
              <a:t>connaissances applicables </a:t>
            </a:r>
            <a:r>
              <a:rPr lang="fr-FR" dirty="0" smtClean="0"/>
              <a:t>au niveau des programmes et /ou des projets de </a:t>
            </a:r>
            <a:r>
              <a:rPr lang="fr-FR" b="1" i="1" dirty="0" smtClean="0"/>
              <a:t>l’appareil du FEM </a:t>
            </a:r>
          </a:p>
          <a:p>
            <a:pPr>
              <a:lnSpc>
                <a:spcPct val="170000"/>
              </a:lnSpc>
              <a:spcBef>
                <a:spcPts val="1200"/>
              </a:spcBef>
            </a:pPr>
            <a:r>
              <a:rPr lang="fr-FR" dirty="0" smtClean="0"/>
              <a:t>Améliorer </a:t>
            </a:r>
            <a:r>
              <a:rPr lang="fr-FR" b="1" dirty="0" smtClean="0"/>
              <a:t>la capacité des plateformes technologiques du FEM </a:t>
            </a:r>
            <a:r>
              <a:rPr lang="fr-FR" i="1" dirty="0" smtClean="0"/>
              <a:t>– notamment par la libéralisation de l’accès aux données </a:t>
            </a:r>
          </a:p>
          <a:p>
            <a:pPr>
              <a:lnSpc>
                <a:spcPct val="170000"/>
              </a:lnSpc>
              <a:spcBef>
                <a:spcPts val="1200"/>
              </a:spcBef>
            </a:pPr>
            <a:r>
              <a:rPr lang="fr-FR" b="1" dirty="0" smtClean="0"/>
              <a:t>Rendre plus efficaces </a:t>
            </a:r>
            <a:r>
              <a:rPr lang="fr-FR" dirty="0" smtClean="0"/>
              <a:t>le </a:t>
            </a:r>
            <a:r>
              <a:rPr lang="fr-FR" b="1" dirty="0" smtClean="0"/>
              <a:t>Bureau indépendant de l’évaluation</a:t>
            </a:r>
            <a:r>
              <a:rPr lang="fr-FR" dirty="0" smtClean="0"/>
              <a:t>, le </a:t>
            </a:r>
            <a:r>
              <a:rPr lang="fr-FR" b="1" dirty="0" smtClean="0"/>
              <a:t>STAP</a:t>
            </a:r>
            <a:r>
              <a:rPr lang="fr-FR" dirty="0" smtClean="0"/>
              <a:t> et le réseau d’</a:t>
            </a:r>
            <a:r>
              <a:rPr lang="fr-FR" b="1" dirty="0" smtClean="0"/>
              <a:t>OSC</a:t>
            </a:r>
            <a:r>
              <a:rPr lang="fr-FR" dirty="0" smtClean="0"/>
              <a:t> affiliées au FEM</a:t>
            </a:r>
          </a:p>
          <a:p>
            <a:pPr>
              <a:lnSpc>
                <a:spcPct val="170000"/>
              </a:lnSpc>
              <a:spcBef>
                <a:spcPts val="1200"/>
              </a:spcBef>
            </a:pPr>
            <a:r>
              <a:rPr lang="fr-FR" b="1" dirty="0" smtClean="0"/>
              <a:t>Établir de nouveaux partenariats </a:t>
            </a:r>
            <a:r>
              <a:rPr lang="fr-FR" dirty="0" smtClean="0"/>
              <a:t>avec le secteur privé, des groupes de réflexion, des organisations scientifiques et des universitaires</a:t>
            </a:r>
          </a:p>
          <a:p>
            <a:pPr>
              <a:lnSpc>
                <a:spcPct val="170000"/>
              </a:lnSpc>
              <a:spcBef>
                <a:spcPts val="1200"/>
              </a:spcBef>
            </a:pPr>
            <a:r>
              <a:rPr lang="fr-FR" dirty="0" smtClean="0"/>
              <a:t>Créer des fenêtres </a:t>
            </a:r>
            <a:r>
              <a:rPr lang="fr-FR" b="1" dirty="0" smtClean="0"/>
              <a:t>d’échanges des connaissances Sud-Sud </a:t>
            </a:r>
            <a:endParaRPr lang="fr-FR" dirty="0" smtClean="0"/>
          </a:p>
          <a:p>
            <a:endParaRPr lang="fr-FR" dirty="0" smtClean="0"/>
          </a:p>
          <a:p>
            <a:pPr marL="0" indent="0">
              <a:buNone/>
            </a:pPr>
            <a:endParaRPr lang="fr-FR" dirty="0"/>
          </a:p>
        </p:txBody>
      </p:sp>
    </p:spTree>
    <p:extLst>
      <p:ext uri="{BB962C8B-B14F-4D97-AF65-F5344CB8AC3E}">
        <p14:creationId xmlns:p14="http://schemas.microsoft.com/office/powerpoint/2010/main" val="35162179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lstStyle/>
          <a:p>
            <a:r>
              <a:rPr lang="en-US" b="1" dirty="0" smtClean="0"/>
              <a:t>Produits du savoir</a:t>
            </a:r>
            <a:endParaRPr lang="fr-FR" dirty="0"/>
          </a:p>
        </p:txBody>
      </p:sp>
      <p:sp>
        <p:nvSpPr>
          <p:cNvPr id="3" name="Content Placeholder 2"/>
          <p:cNvSpPr>
            <a:spLocks noGrp="1"/>
          </p:cNvSpPr>
          <p:nvPr>
            <p:ph idx="1"/>
          </p:nvPr>
        </p:nvSpPr>
        <p:spPr>
          <a:xfrm>
            <a:off x="1945201" y="1415948"/>
            <a:ext cx="7198799" cy="5008100"/>
          </a:xfrm>
        </p:spPr>
        <p:txBody>
          <a:bodyPr>
            <a:normAutofit/>
          </a:bodyPr>
          <a:lstStyle/>
          <a:p>
            <a:pPr>
              <a:lnSpc>
                <a:spcPct val="134000"/>
              </a:lnSpc>
              <a:spcBef>
                <a:spcPts val="600"/>
              </a:spcBef>
            </a:pPr>
            <a:r>
              <a:rPr lang="fr-FR" sz="2400" dirty="0"/>
              <a:t>Série « Lessons in a nutshell » (Leçons en bref) du FEM </a:t>
            </a:r>
            <a:r>
              <a:rPr lang="fr-FR" dirty="0" smtClean="0"/>
              <a:t/>
            </a:r>
            <a:br>
              <a:rPr lang="fr-FR" dirty="0" smtClean="0"/>
            </a:br>
            <a:r>
              <a:rPr lang="fr-FR" dirty="0" smtClean="0">
                <a:solidFill>
                  <a:schemeClr val="accent1"/>
                </a:solidFill>
              </a:rPr>
              <a:t>(objectifs 1et 2)</a:t>
            </a:r>
          </a:p>
          <a:p>
            <a:pPr>
              <a:lnSpc>
                <a:spcPct val="134000"/>
              </a:lnSpc>
              <a:spcBef>
                <a:spcPts val="600"/>
              </a:spcBef>
            </a:pPr>
            <a:r>
              <a:rPr lang="fr-FR" sz="2400" b="1" dirty="0" smtClean="0"/>
              <a:t>Publications et produits multimédia </a:t>
            </a:r>
            <a:r>
              <a:rPr lang="fr-FR" sz="2400" dirty="0" smtClean="0"/>
              <a:t>du FEM </a:t>
            </a:r>
            <a:r>
              <a:rPr lang="fr-FR" dirty="0" smtClean="0"/>
              <a:t/>
            </a:r>
            <a:br>
              <a:rPr lang="fr-FR" dirty="0" smtClean="0"/>
            </a:br>
            <a:r>
              <a:rPr lang="fr-FR" dirty="0" smtClean="0">
                <a:solidFill>
                  <a:schemeClr val="accent1"/>
                </a:solidFill>
              </a:rPr>
              <a:t>(objectif 1)</a:t>
            </a:r>
          </a:p>
          <a:p>
            <a:pPr>
              <a:lnSpc>
                <a:spcPct val="134000"/>
              </a:lnSpc>
              <a:spcBef>
                <a:spcPts val="600"/>
              </a:spcBef>
            </a:pPr>
            <a:r>
              <a:rPr lang="fr-FR" sz="2400" b="1" dirty="0" smtClean="0"/>
              <a:t>Leçons apprises </a:t>
            </a:r>
            <a:r>
              <a:rPr lang="fr-FR" sz="2400" dirty="0" smtClean="0"/>
              <a:t>pour inclusion dans le Rapport de suivi annuel du FEM</a:t>
            </a:r>
            <a:r>
              <a:rPr lang="fr-FR" dirty="0" smtClean="0"/>
              <a:t/>
            </a:r>
            <a:br>
              <a:rPr lang="fr-FR" dirty="0" smtClean="0"/>
            </a:br>
            <a:r>
              <a:rPr lang="fr-FR" dirty="0" smtClean="0">
                <a:solidFill>
                  <a:schemeClr val="accent1"/>
                </a:solidFill>
              </a:rPr>
              <a:t>(objectif 2)</a:t>
            </a:r>
          </a:p>
          <a:p>
            <a:pPr>
              <a:lnSpc>
                <a:spcPct val="134000"/>
              </a:lnSpc>
              <a:spcBef>
                <a:spcPts val="600"/>
              </a:spcBef>
            </a:pPr>
            <a:r>
              <a:rPr lang="fr-FR" sz="2400" b="1" dirty="0" smtClean="0"/>
              <a:t>Entrepôt des produits du savoir </a:t>
            </a:r>
            <a:r>
              <a:rPr lang="fr-FR" dirty="0" smtClean="0"/>
              <a:t/>
            </a:r>
            <a:br>
              <a:rPr lang="fr-FR" dirty="0" smtClean="0"/>
            </a:br>
            <a:r>
              <a:rPr lang="fr-FR" dirty="0" smtClean="0">
                <a:solidFill>
                  <a:schemeClr val="accent1"/>
                </a:solidFill>
              </a:rPr>
              <a:t>(objectifs 1et 2)</a:t>
            </a:r>
          </a:p>
          <a:p>
            <a:endParaRPr lang="fr-FR" dirty="0"/>
          </a:p>
          <a:p>
            <a:endParaRPr lang="fr-FR" dirty="0"/>
          </a:p>
          <a:p>
            <a:endParaRPr lang="fr-FR" dirty="0"/>
          </a:p>
          <a:p>
            <a:endParaRPr lang="fr-FR" dirty="0"/>
          </a:p>
          <a:p>
            <a:endParaRPr lang="fr-FR" dirty="0"/>
          </a:p>
          <a:p>
            <a:endParaRPr lang="fr-FR" dirty="0"/>
          </a:p>
          <a:p>
            <a:endParaRPr lang="fr-FR" dirty="0" smtClean="0"/>
          </a:p>
          <a:p>
            <a:endParaRPr lang="fr-FR" b="1" dirty="0"/>
          </a:p>
          <a:p>
            <a:endParaRPr lang="fr-FR"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Propositions :</a:t>
            </a:r>
          </a:p>
        </p:txBody>
      </p:sp>
    </p:spTree>
    <p:extLst>
      <p:ext uri="{BB962C8B-B14F-4D97-AF65-F5344CB8AC3E}">
        <p14:creationId xmlns:p14="http://schemas.microsoft.com/office/powerpoint/2010/main" val="2009084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5189"/>
            <a:ext cx="6589199" cy="1520954"/>
          </a:xfrm>
        </p:spPr>
        <p:txBody>
          <a:bodyPr>
            <a:normAutofit fontScale="90000"/>
          </a:bodyPr>
          <a:lstStyle/>
          <a:p>
            <a:r>
              <a:rPr lang="en-US" sz="2700" b="1" dirty="0" smtClean="0"/>
              <a:t>But ultime</a:t>
            </a:r>
            <a:r>
              <a:rPr lang="en-US" b="1" dirty="0" smtClean="0"/>
              <a:t> : </a:t>
            </a:r>
            <a:r>
              <a:rPr dirty="0"/>
              <a:t/>
            </a:r>
            <a:br>
              <a:rPr dirty="0"/>
            </a:br>
            <a:r>
              <a:rPr lang="en-US" b="1" dirty="0" smtClean="0"/>
              <a:t>Apprendre, appliquer, transposer à grande échelle</a:t>
            </a:r>
            <a:endParaRPr lang="fr-FR" dirty="0"/>
          </a:p>
        </p:txBody>
      </p:sp>
      <p:sp>
        <p:nvSpPr>
          <p:cNvPr id="3" name="Content Placeholder 2"/>
          <p:cNvSpPr>
            <a:spLocks noGrp="1"/>
          </p:cNvSpPr>
          <p:nvPr>
            <p:ph idx="1"/>
          </p:nvPr>
        </p:nvSpPr>
        <p:spPr>
          <a:xfrm>
            <a:off x="1801533" y="3080657"/>
            <a:ext cx="6675097" cy="4310664"/>
          </a:xfrm>
        </p:spPr>
        <p:txBody>
          <a:bodyPr>
            <a:normAutofit/>
          </a:bodyPr>
          <a:lstStyle/>
          <a:p>
            <a:pPr marL="0" indent="0">
              <a:lnSpc>
                <a:spcPct val="150000"/>
              </a:lnSpc>
              <a:buNone/>
            </a:pPr>
            <a:r>
              <a:rPr lang="fr-FR" sz="2400" dirty="0" smtClean="0"/>
              <a:t>Le système de gestion des connaissances et d’apprentissage va permettre d’utiliser les </a:t>
            </a:r>
            <a:r>
              <a:rPr lang="fr-FR" sz="2400" dirty="0" smtClean="0">
                <a:solidFill>
                  <a:schemeClr val="tx1"/>
                </a:solidFill>
              </a:rPr>
              <a:t>enseignements tirés de l’expérience et d’améliorer la capacité </a:t>
            </a:r>
            <a:r>
              <a:rPr lang="fr-FR" sz="2400" dirty="0" smtClean="0"/>
              <a:t>de l’appareil du FEM à apprendre par la pratique, ce qui va renforcer son impact au fil du temps</a:t>
            </a:r>
            <a:r>
              <a:rPr lang="en-US" sz="2400" dirty="0" smtClean="0"/>
              <a:t>.</a:t>
            </a:r>
          </a:p>
          <a:p>
            <a:endParaRPr lang="fr-FR" dirty="0"/>
          </a:p>
          <a:p>
            <a:endParaRPr lang="fr-FR" dirty="0"/>
          </a:p>
          <a:p>
            <a:endParaRPr lang="fr-FR" dirty="0"/>
          </a:p>
          <a:p>
            <a:endParaRPr lang="fr-FR" dirty="0"/>
          </a:p>
          <a:p>
            <a:endParaRPr lang="fr-FR" dirty="0"/>
          </a:p>
          <a:p>
            <a:endParaRPr lang="fr-FR" dirty="0"/>
          </a:p>
          <a:p>
            <a:endParaRPr lang="fr-FR" dirty="0" smtClean="0"/>
          </a:p>
          <a:p>
            <a:endParaRPr lang="fr-FR" b="1" dirty="0"/>
          </a:p>
          <a:p>
            <a:endParaRPr lang="fr-FR"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Propositions :</a:t>
            </a:r>
          </a:p>
        </p:txBody>
      </p:sp>
      <p:sp>
        <p:nvSpPr>
          <p:cNvPr id="5" name="Rectangle 4"/>
          <p:cNvSpPr/>
          <p:nvPr/>
        </p:nvSpPr>
        <p:spPr>
          <a:xfrm>
            <a:off x="1230086" y="2089486"/>
            <a:ext cx="7007827" cy="830997"/>
          </a:xfrm>
          <a:prstGeom prst="rect">
            <a:avLst/>
          </a:prstGeom>
        </p:spPr>
        <p:txBody>
          <a:bodyPr wrap="square">
            <a:spAutoFit/>
          </a:bodyPr>
          <a:lstStyle/>
          <a:p>
            <a:r>
              <a:rPr lang="en-US" sz="2400" b="1" dirty="0"/>
              <a:t>Gestion des connaissances et apprentissage avec le FEM et ses partenaires</a:t>
            </a:r>
            <a:endParaRPr lang="fr-FR" sz="2400" b="1" dirty="0"/>
          </a:p>
        </p:txBody>
      </p:sp>
    </p:spTree>
    <p:extLst>
      <p:ext uri="{BB962C8B-B14F-4D97-AF65-F5344CB8AC3E}">
        <p14:creationId xmlns:p14="http://schemas.microsoft.com/office/powerpoint/2010/main" val="3996608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6286" y="179267"/>
            <a:ext cx="7543799" cy="1280890"/>
          </a:xfrm>
        </p:spPr>
        <p:txBody>
          <a:bodyPr>
            <a:normAutofit fontScale="90000"/>
          </a:bodyPr>
          <a:lstStyle/>
          <a:p>
            <a:r>
              <a:rPr lang="fr-FR" b="1" dirty="0" smtClean="0"/>
              <a:t>Questions autour des connaissances et de l’apprentissage</a:t>
            </a:r>
            <a:endParaRPr lang="fr-FR" dirty="0"/>
          </a:p>
        </p:txBody>
      </p:sp>
      <p:sp>
        <p:nvSpPr>
          <p:cNvPr id="3" name="Content Placeholder 2"/>
          <p:cNvSpPr>
            <a:spLocks noGrp="1"/>
          </p:cNvSpPr>
          <p:nvPr>
            <p:ph idx="1"/>
          </p:nvPr>
        </p:nvSpPr>
        <p:spPr>
          <a:xfrm>
            <a:off x="1942415" y="1460157"/>
            <a:ext cx="7040947" cy="5138351"/>
          </a:xfrm>
        </p:spPr>
        <p:txBody>
          <a:bodyPr>
            <a:normAutofit fontScale="85000" lnSpcReduction="10000"/>
          </a:bodyPr>
          <a:lstStyle/>
          <a:p>
            <a:pPr lvl="0">
              <a:lnSpc>
                <a:spcPct val="124000"/>
              </a:lnSpc>
            </a:pPr>
            <a:r>
              <a:rPr lang="fr-FR" dirty="0" smtClean="0"/>
              <a:t>Quels sont les besoins les plus importants de votre pays en matière de connaissances et d’apprentissage en rapport avec le FEM ?</a:t>
            </a:r>
          </a:p>
          <a:p>
            <a:pPr lvl="0">
              <a:lnSpc>
                <a:spcPct val="124000"/>
              </a:lnSpc>
            </a:pPr>
            <a:r>
              <a:rPr lang="fr-FR" dirty="0" smtClean="0"/>
              <a:t>Comment le Secrétariat et les </a:t>
            </a:r>
            <a:r>
              <a:rPr lang="fr-FR" dirty="0" smtClean="0">
                <a:solidFill>
                  <a:schemeClr val="tx1"/>
                </a:solidFill>
              </a:rPr>
              <a:t>Agences du </a:t>
            </a:r>
            <a:r>
              <a:rPr lang="fr-FR" dirty="0" smtClean="0"/>
              <a:t>FEM peuvent-ils </a:t>
            </a:r>
            <a:r>
              <a:rPr lang="fr-FR" dirty="0" smtClean="0"/>
              <a:t>répondre au </a:t>
            </a:r>
            <a:r>
              <a:rPr lang="fr-FR" dirty="0" smtClean="0"/>
              <a:t>mieux </a:t>
            </a:r>
            <a:r>
              <a:rPr lang="fr-FR" dirty="0" smtClean="0"/>
              <a:t>à ces </a:t>
            </a:r>
            <a:r>
              <a:rPr lang="fr-FR" dirty="0" smtClean="0"/>
              <a:t>besoins ?</a:t>
            </a:r>
          </a:p>
          <a:p>
            <a:pPr lvl="0">
              <a:lnSpc>
                <a:spcPct val="124000"/>
              </a:lnSpc>
            </a:pPr>
            <a:r>
              <a:rPr lang="fr-FR" dirty="0" smtClean="0"/>
              <a:t>Quel est le niveau de demande des produits du FEM en matière de connaissances et d’apprentissage (publications, bulletins d’information, site web, documents émanant des projets, événements/séminaires, etc.) au sein de votre institution ? </a:t>
            </a:r>
          </a:p>
          <a:p>
            <a:pPr lvl="0">
              <a:lnSpc>
                <a:spcPct val="124000"/>
              </a:lnSpc>
            </a:pPr>
            <a:r>
              <a:rPr lang="fr-FR" dirty="0" smtClean="0"/>
              <a:t>Comment jugez-vous la qualité des produits existants auxquels vous avez accès et que vous utilisez ?</a:t>
            </a:r>
          </a:p>
          <a:p>
            <a:pPr lvl="0">
              <a:lnSpc>
                <a:spcPct val="124000"/>
              </a:lnSpc>
            </a:pPr>
            <a:r>
              <a:rPr lang="fr-FR" dirty="0" smtClean="0"/>
              <a:t>De quelle manière les pays peuvent-ils aider à mieux répondre aux besoins </a:t>
            </a:r>
            <a:r>
              <a:rPr lang="fr-FR" dirty="0" smtClean="0"/>
              <a:t>en connaissances </a:t>
            </a:r>
            <a:r>
              <a:rPr lang="fr-FR" dirty="0" smtClean="0"/>
              <a:t>et </a:t>
            </a:r>
            <a:r>
              <a:rPr lang="fr-FR" dirty="0" smtClean="0"/>
              <a:t>apprentissage </a:t>
            </a:r>
            <a:r>
              <a:rPr lang="fr-FR" dirty="0" smtClean="0"/>
              <a:t>des parties prenantes aux activités du FEM au niveau local et mondial et à mieux disséminer ces connaissances à travers le réseau du FEM ?  </a:t>
            </a:r>
          </a:p>
          <a:p>
            <a:pPr lvl="0">
              <a:lnSpc>
                <a:spcPct val="124000"/>
              </a:lnSpc>
            </a:pPr>
            <a:r>
              <a:rPr lang="fr-FR" dirty="0" smtClean="0"/>
              <a:t>Comment peut-on mieux intégrer les connaissances et l’apprentissage dans les projets du FEM ? </a:t>
            </a:r>
          </a:p>
          <a:p>
            <a:pPr>
              <a:lnSpc>
                <a:spcPct val="124000"/>
              </a:lnSpc>
            </a:pPr>
            <a:endParaRPr lang="fr-FR" dirty="0"/>
          </a:p>
        </p:txBody>
      </p:sp>
    </p:spTree>
    <p:extLst>
      <p:ext uri="{BB962C8B-B14F-4D97-AF65-F5344CB8AC3E}">
        <p14:creationId xmlns:p14="http://schemas.microsoft.com/office/powerpoint/2010/main" val="1088220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467" y="4107051"/>
            <a:ext cx="7772400" cy="1107829"/>
          </a:xfrm>
        </p:spPr>
        <p:txBody>
          <a:bodyPr>
            <a:normAutofit fontScale="90000"/>
          </a:bodyPr>
          <a:lstStyle/>
          <a:p>
            <a:pPr algn="ctr"/>
            <a:r>
              <a:rPr lang="en-US" sz="5400" dirty="0" smtClean="0"/>
              <a:t>Merci de votre attention !</a:t>
            </a:r>
            <a:endParaRPr lang="fr-FR" sz="5400" dirty="0"/>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Tree>
    <p:extLst>
      <p:ext uri="{BB962C8B-B14F-4D97-AF65-F5344CB8AC3E}">
        <p14:creationId xmlns:p14="http://schemas.microsoft.com/office/powerpoint/2010/main" val="2203414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117033"/>
            <a:ext cx="6589199" cy="1744423"/>
          </a:xfrm>
        </p:spPr>
        <p:txBody>
          <a:bodyPr>
            <a:normAutofit fontScale="90000"/>
          </a:bodyPr>
          <a:lstStyle/>
          <a:p>
            <a:r>
              <a:rPr lang="fr-FR" dirty="0" smtClean="0"/>
              <a:t>Qu'appelle-t-on </a:t>
            </a:r>
            <a:r>
              <a:rPr lang="fr-FR" sz="6000" b="1" dirty="0" smtClean="0"/>
              <a:t> Connaissances </a:t>
            </a:r>
            <a:r>
              <a:rPr lang="fr-FR" sz="6000" dirty="0" smtClean="0"/>
              <a:t>?</a:t>
            </a:r>
            <a:endParaRPr lang="fr-FR" dirty="0"/>
          </a:p>
        </p:txBody>
      </p:sp>
      <p:sp>
        <p:nvSpPr>
          <p:cNvPr id="3" name="Content Placeholder 2"/>
          <p:cNvSpPr>
            <a:spLocks noGrp="1"/>
          </p:cNvSpPr>
          <p:nvPr>
            <p:ph idx="1"/>
          </p:nvPr>
        </p:nvSpPr>
        <p:spPr>
          <a:xfrm>
            <a:off x="1627323" y="1937657"/>
            <a:ext cx="6768532" cy="3775034"/>
          </a:xfrm>
        </p:spPr>
        <p:txBody>
          <a:bodyPr>
            <a:normAutofit/>
          </a:bodyPr>
          <a:lstStyle/>
          <a:p>
            <a:pPr marL="0" indent="0" algn="ctr">
              <a:lnSpc>
                <a:spcPct val="150000"/>
              </a:lnSpc>
              <a:buNone/>
            </a:pPr>
            <a:r>
              <a:rPr lang="fr-FR" sz="3600" dirty="0" smtClean="0"/>
              <a:t>Pour le FEM, ce sont les acquis et les enseignements tirés de ses projets et programmes. </a:t>
            </a:r>
          </a:p>
        </p:txBody>
      </p:sp>
    </p:spTree>
    <p:extLst>
      <p:ext uri="{BB962C8B-B14F-4D97-AF65-F5344CB8AC3E}">
        <p14:creationId xmlns:p14="http://schemas.microsoft.com/office/powerpoint/2010/main" val="1068401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7157"/>
            <a:ext cx="6589199" cy="1280890"/>
          </a:xfrm>
        </p:spPr>
        <p:txBody>
          <a:bodyPr/>
          <a:lstStyle/>
          <a:p>
            <a:r>
              <a:rPr lang="fr-FR" dirty="0" smtClean="0"/>
              <a:t>Qu'est-ce que la </a:t>
            </a:r>
            <a:r>
              <a:rPr lang="fr-FR" b="1" dirty="0" smtClean="0"/>
              <a:t>gestion des connaissances </a:t>
            </a:r>
            <a:r>
              <a:rPr lang="fr-FR" dirty="0" smtClean="0"/>
              <a:t>?</a:t>
            </a:r>
            <a:endParaRPr lang="fr-FR" dirty="0"/>
          </a:p>
        </p:txBody>
      </p:sp>
      <p:sp>
        <p:nvSpPr>
          <p:cNvPr id="3" name="Content Placeholder 2"/>
          <p:cNvSpPr>
            <a:spLocks noGrp="1"/>
          </p:cNvSpPr>
          <p:nvPr>
            <p:ph idx="1"/>
          </p:nvPr>
        </p:nvSpPr>
        <p:spPr>
          <a:xfrm>
            <a:off x="2069868" y="1579418"/>
            <a:ext cx="6708371" cy="4455622"/>
          </a:xfrm>
        </p:spPr>
        <p:txBody>
          <a:bodyPr>
            <a:normAutofit fontScale="92500" lnSpcReduction="10000"/>
          </a:bodyPr>
          <a:lstStyle/>
          <a:p>
            <a:pPr marL="0" indent="0">
              <a:lnSpc>
                <a:spcPct val="150000"/>
              </a:lnSpc>
              <a:buNone/>
            </a:pPr>
            <a:r>
              <a:rPr lang="fr-FR" sz="2400" dirty="0" smtClean="0"/>
              <a:t>Le FEM définit </a:t>
            </a:r>
            <a:r>
              <a:rPr lang="fr-FR" sz="2400" b="1" dirty="0" smtClean="0">
                <a:solidFill>
                  <a:schemeClr val="accent1"/>
                </a:solidFill>
              </a:rPr>
              <a:t>« la gestion des connaissances » </a:t>
            </a:r>
            <a:r>
              <a:rPr lang="fr-FR" sz="2400" dirty="0" smtClean="0"/>
              <a:t>comme « les processus systématiques, ou l'éventail de pratiques, utilisés par les organisations pour identifier, rassembler, conserver, créer, actualiser, représenter et partager les connaissances aux fins de l'emploi de celles-ci, de la sensibilisation et de l'apprentissage au sein de l'organisation concernée et de son écosystème. »</a:t>
            </a:r>
          </a:p>
        </p:txBody>
      </p:sp>
    </p:spTree>
    <p:extLst>
      <p:ext uri="{BB962C8B-B14F-4D97-AF65-F5344CB8AC3E}">
        <p14:creationId xmlns:p14="http://schemas.microsoft.com/office/powerpoint/2010/main" val="2105878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9020"/>
            <a:ext cx="6589199" cy="1280890"/>
          </a:xfrm>
        </p:spPr>
        <p:txBody>
          <a:bodyPr/>
          <a:lstStyle/>
          <a:p>
            <a:r>
              <a:rPr dirty="0" smtClean="0"/>
              <a:t>Pourquoi la </a:t>
            </a:r>
            <a:r>
              <a:rPr b="1" dirty="0" smtClean="0"/>
              <a:t>gestion des connaissances</a:t>
            </a:r>
            <a:r>
              <a:rPr lang="fr-FR" b="1" dirty="0" smtClean="0"/>
              <a:t> </a:t>
            </a:r>
            <a:r>
              <a:rPr dirty="0" smtClean="0"/>
              <a:t>?</a:t>
            </a:r>
            <a:endParaRPr lang="fr-FR" dirty="0"/>
          </a:p>
        </p:txBody>
      </p:sp>
      <p:sp>
        <p:nvSpPr>
          <p:cNvPr id="3" name="Content Placeholder 2"/>
          <p:cNvSpPr>
            <a:spLocks noGrp="1"/>
          </p:cNvSpPr>
          <p:nvPr>
            <p:ph idx="1"/>
          </p:nvPr>
        </p:nvSpPr>
        <p:spPr>
          <a:xfrm>
            <a:off x="2019994" y="1758142"/>
            <a:ext cx="6783186" cy="4547211"/>
          </a:xfrm>
        </p:spPr>
        <p:txBody>
          <a:bodyPr>
            <a:normAutofit/>
          </a:bodyPr>
          <a:lstStyle/>
          <a:p>
            <a:pPr marL="0" indent="0" algn="ctr">
              <a:lnSpc>
                <a:spcPct val="134000"/>
              </a:lnSpc>
              <a:spcBef>
                <a:spcPts val="1200"/>
              </a:spcBef>
              <a:buNone/>
            </a:pPr>
            <a:r>
              <a:rPr lang="fr-FR" sz="2400" dirty="0" smtClean="0"/>
              <a:t>C'est</a:t>
            </a:r>
            <a:r>
              <a:rPr lang="fr-FR" sz="3600" i="1" dirty="0" smtClean="0"/>
              <a:t> la </a:t>
            </a:r>
            <a:r>
              <a:rPr dirty="0"/>
              <a:t/>
            </a:r>
            <a:br>
              <a:rPr dirty="0"/>
            </a:br>
            <a:r>
              <a:rPr lang="en-US" sz="4000" b="1" dirty="0">
                <a:solidFill>
                  <a:schemeClr val="accent1"/>
                </a:solidFill>
              </a:rPr>
              <a:t>condition </a:t>
            </a:r>
            <a:r>
              <a:rPr lang="en-US" sz="4000" b="1" i="1" dirty="0">
                <a:solidFill>
                  <a:schemeClr val="accent1"/>
                </a:solidFill>
              </a:rPr>
              <a:t>sine qua non </a:t>
            </a:r>
            <a:r>
              <a:rPr lang="en-US" sz="4000" b="1" dirty="0">
                <a:solidFill>
                  <a:schemeClr val="accent1"/>
                </a:solidFill>
              </a:rPr>
              <a:t>pour que </a:t>
            </a:r>
            <a:r>
              <a:rPr lang="en-US" sz="4000" b="1" dirty="0" smtClean="0">
                <a:solidFill>
                  <a:schemeClr val="accent1"/>
                </a:solidFill>
              </a:rPr>
              <a:t>les financements du FEM </a:t>
            </a:r>
            <a:r>
              <a:rPr dirty="0"/>
              <a:t/>
            </a:r>
            <a:br>
              <a:rPr dirty="0"/>
            </a:br>
            <a:r>
              <a:rPr sz="3200" dirty="0" smtClean="0"/>
              <a:t>produisent un </a:t>
            </a:r>
            <a:r>
              <a:rPr sz="3200" b="1" dirty="0" smtClean="0"/>
              <a:t>effet</a:t>
            </a:r>
            <a:r>
              <a:rPr sz="3200" dirty="0" smtClean="0"/>
              <a:t> durable</a:t>
            </a:r>
            <a:r>
              <a:rPr lang="en-US" sz="4800" dirty="0"/>
              <a:t>. </a:t>
            </a:r>
            <a:endParaRPr lang="fr-FR" sz="4800" dirty="0" smtClean="0"/>
          </a:p>
        </p:txBody>
      </p:sp>
    </p:spTree>
    <p:extLst>
      <p:ext uri="{BB962C8B-B14F-4D97-AF65-F5344CB8AC3E}">
        <p14:creationId xmlns:p14="http://schemas.microsoft.com/office/powerpoint/2010/main" val="1708066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5553" y="299834"/>
            <a:ext cx="6589199" cy="664363"/>
          </a:xfrm>
        </p:spPr>
        <p:txBody>
          <a:bodyPr/>
          <a:lstStyle/>
          <a:p>
            <a:r>
              <a:rPr lang="fr-FR" b="1" dirty="0" smtClean="0"/>
              <a:t>FLUX</a:t>
            </a:r>
            <a:r>
              <a:rPr lang="fr-FR" dirty="0" smtClean="0"/>
              <a:t> </a:t>
            </a:r>
            <a:r>
              <a:rPr lang="fr-FR" b="1" dirty="0" smtClean="0"/>
              <a:t>des connaissances</a:t>
            </a:r>
            <a:endParaRPr lang="fr-FR" b="1" dirty="0"/>
          </a:p>
        </p:txBody>
      </p:sp>
      <p:sp>
        <p:nvSpPr>
          <p:cNvPr id="4" name="Rectangle 3"/>
          <p:cNvSpPr/>
          <p:nvPr/>
        </p:nvSpPr>
        <p:spPr>
          <a:xfrm>
            <a:off x="2913561" y="1448491"/>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OSC et grand public</a:t>
            </a:r>
            <a:endParaRPr lang="fr-FR" dirty="0"/>
          </a:p>
        </p:txBody>
      </p:sp>
      <p:sp>
        <p:nvSpPr>
          <p:cNvPr id="5" name="Rectangle 4"/>
          <p:cNvSpPr/>
          <p:nvPr/>
        </p:nvSpPr>
        <p:spPr>
          <a:xfrm>
            <a:off x="4655029" y="1417317"/>
            <a:ext cx="1662545" cy="45720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Conventions</a:t>
            </a:r>
            <a:endParaRPr lang="fr-FR" dirty="0"/>
          </a:p>
        </p:txBody>
      </p:sp>
      <p:sp>
        <p:nvSpPr>
          <p:cNvPr id="6" name="Rectangle 5"/>
          <p:cNvSpPr/>
          <p:nvPr/>
        </p:nvSpPr>
        <p:spPr>
          <a:xfrm>
            <a:off x="6476702" y="1405897"/>
            <a:ext cx="1720687" cy="7680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Conseil du FEM</a:t>
            </a:r>
            <a:endParaRPr lang="fr-FR" dirty="0"/>
          </a:p>
        </p:txBody>
      </p:sp>
      <p:sp>
        <p:nvSpPr>
          <p:cNvPr id="7" name="Rectangle 6"/>
          <p:cNvSpPr/>
          <p:nvPr/>
        </p:nvSpPr>
        <p:spPr>
          <a:xfrm>
            <a:off x="860340" y="1972031"/>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Médias</a:t>
            </a:r>
            <a:endParaRPr lang="fr-FR" dirty="0"/>
          </a:p>
        </p:txBody>
      </p:sp>
      <p:sp>
        <p:nvSpPr>
          <p:cNvPr id="8" name="Rectangle 7"/>
          <p:cNvSpPr/>
          <p:nvPr/>
        </p:nvSpPr>
        <p:spPr>
          <a:xfrm>
            <a:off x="848853" y="5028843"/>
            <a:ext cx="1413164" cy="54725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200" i="1" dirty="0" smtClean="0"/>
              <a:t>Scientifiques et universitaires</a:t>
            </a:r>
            <a:endParaRPr lang="fr-FR" sz="1200" i="1" dirty="0"/>
          </a:p>
        </p:txBody>
      </p:sp>
      <p:sp>
        <p:nvSpPr>
          <p:cNvPr id="9" name="Rectangle 8"/>
          <p:cNvSpPr/>
          <p:nvPr/>
        </p:nvSpPr>
        <p:spPr>
          <a:xfrm>
            <a:off x="867736" y="2506966"/>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200" dirty="0" smtClean="0"/>
              <a:t>Administrateur</a:t>
            </a:r>
            <a:endParaRPr lang="fr-FR" sz="1200" dirty="0"/>
          </a:p>
        </p:txBody>
      </p:sp>
      <p:sp>
        <p:nvSpPr>
          <p:cNvPr id="10" name="Rectangle 9"/>
          <p:cNvSpPr/>
          <p:nvPr/>
        </p:nvSpPr>
        <p:spPr>
          <a:xfrm>
            <a:off x="2581063" y="5338842"/>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100" dirty="0" smtClean="0"/>
              <a:t>Responsables de la mise en œuvre</a:t>
            </a:r>
          </a:p>
          <a:p>
            <a:pPr algn="ctr"/>
            <a:r>
              <a:rPr lang="fr-FR" sz="1100" dirty="0" smtClean="0"/>
              <a:t>de projets d'envergure</a:t>
            </a:r>
            <a:endParaRPr lang="fr-FR" sz="1100" dirty="0"/>
          </a:p>
        </p:txBody>
      </p:sp>
      <p:sp>
        <p:nvSpPr>
          <p:cNvPr id="11" name="Rectangle 10"/>
          <p:cNvSpPr/>
          <p:nvPr/>
        </p:nvSpPr>
        <p:spPr>
          <a:xfrm>
            <a:off x="4321536" y="5338843"/>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600" dirty="0" smtClean="0"/>
              <a:t>Agences du FEM</a:t>
            </a:r>
            <a:r>
              <a:rPr lang="fr-FR" dirty="0" smtClean="0"/>
              <a:t> </a:t>
            </a:r>
            <a:endParaRPr lang="fr-FR" dirty="0"/>
          </a:p>
        </p:txBody>
      </p:sp>
      <p:sp>
        <p:nvSpPr>
          <p:cNvPr id="12" name="Rectangle 11"/>
          <p:cNvSpPr/>
          <p:nvPr/>
        </p:nvSpPr>
        <p:spPr>
          <a:xfrm>
            <a:off x="6197042" y="5347126"/>
            <a:ext cx="2734935"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Bailleurs de fonds privés, investisseurs et sociétés</a:t>
            </a:r>
            <a:endParaRPr lang="fr-FR" dirty="0"/>
          </a:p>
        </p:txBody>
      </p:sp>
      <p:sp>
        <p:nvSpPr>
          <p:cNvPr id="13" name="Rectangle 12"/>
          <p:cNvSpPr/>
          <p:nvPr/>
        </p:nvSpPr>
        <p:spPr>
          <a:xfrm>
            <a:off x="6446446" y="4330923"/>
            <a:ext cx="2485531"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600" dirty="0" smtClean="0"/>
              <a:t>Groupes de réflexion, forums et associations sectorielles</a:t>
            </a:r>
            <a:endParaRPr lang="fr-FR" sz="1600" dirty="0"/>
          </a:p>
        </p:txBody>
      </p:sp>
      <p:sp>
        <p:nvSpPr>
          <p:cNvPr id="14" name="Rectangle 13"/>
          <p:cNvSpPr/>
          <p:nvPr/>
        </p:nvSpPr>
        <p:spPr>
          <a:xfrm>
            <a:off x="6394391" y="3335478"/>
            <a:ext cx="1290677" cy="67957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dirty="0"/>
              <a:t>PFT des pays bénéficiaires</a:t>
            </a:r>
          </a:p>
        </p:txBody>
      </p:sp>
      <p:sp>
        <p:nvSpPr>
          <p:cNvPr id="15" name="Rectangle 14"/>
          <p:cNvSpPr/>
          <p:nvPr/>
        </p:nvSpPr>
        <p:spPr>
          <a:xfrm>
            <a:off x="6454699" y="2437727"/>
            <a:ext cx="964301" cy="6483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400" dirty="0" smtClean="0"/>
              <a:t>Bailleurs de fonds</a:t>
            </a:r>
            <a:endParaRPr lang="fr-FR" sz="1400" dirty="0"/>
          </a:p>
        </p:txBody>
      </p:sp>
      <p:sp>
        <p:nvSpPr>
          <p:cNvPr id="16" name="Rectangle 15"/>
          <p:cNvSpPr/>
          <p:nvPr/>
        </p:nvSpPr>
        <p:spPr>
          <a:xfrm>
            <a:off x="7880369" y="2398749"/>
            <a:ext cx="864572" cy="72635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100" i="1" dirty="0" smtClean="0"/>
              <a:t>Décideurs au niveau mondial</a:t>
            </a:r>
            <a:endParaRPr lang="fr-FR" sz="1100" i="1" dirty="0"/>
          </a:p>
        </p:txBody>
      </p:sp>
      <p:sp>
        <p:nvSpPr>
          <p:cNvPr id="17" name="Rectangle 16"/>
          <p:cNvSpPr/>
          <p:nvPr/>
        </p:nvSpPr>
        <p:spPr>
          <a:xfrm>
            <a:off x="867736" y="3096214"/>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600" dirty="0" smtClean="0"/>
              <a:t>Sec. du FEM</a:t>
            </a:r>
            <a:endParaRPr lang="fr-FR" sz="1600" dirty="0"/>
          </a:p>
        </p:txBody>
      </p:sp>
      <p:sp>
        <p:nvSpPr>
          <p:cNvPr id="18" name="Rectangle 17"/>
          <p:cNvSpPr/>
          <p:nvPr/>
        </p:nvSpPr>
        <p:spPr>
          <a:xfrm>
            <a:off x="851978" y="3585050"/>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BIE</a:t>
            </a:r>
            <a:endParaRPr lang="fr-FR" dirty="0"/>
          </a:p>
        </p:txBody>
      </p:sp>
      <p:sp>
        <p:nvSpPr>
          <p:cNvPr id="19" name="Rectangle 18"/>
          <p:cNvSpPr/>
          <p:nvPr/>
        </p:nvSpPr>
        <p:spPr>
          <a:xfrm>
            <a:off x="860341" y="4054447"/>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smtClean="0"/>
              <a:t>STAP</a:t>
            </a:r>
            <a:endParaRPr lang="fr-FR" dirty="0"/>
          </a:p>
        </p:txBody>
      </p:sp>
      <p:sp>
        <p:nvSpPr>
          <p:cNvPr id="20" name="Rectangle 19"/>
          <p:cNvSpPr/>
          <p:nvPr/>
        </p:nvSpPr>
        <p:spPr>
          <a:xfrm>
            <a:off x="7917776" y="3493406"/>
            <a:ext cx="1182409" cy="47729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050" i="1" dirty="0" smtClean="0"/>
              <a:t>Destinataires bénéficiaires ?</a:t>
            </a:r>
          </a:p>
        </p:txBody>
      </p:sp>
      <p:sp>
        <p:nvSpPr>
          <p:cNvPr id="22" name="Oval 21"/>
          <p:cNvSpPr/>
          <p:nvPr/>
        </p:nvSpPr>
        <p:spPr>
          <a:xfrm>
            <a:off x="3458045" y="2965564"/>
            <a:ext cx="1521229" cy="1481057"/>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t>Portefeuille de projets du FEM</a:t>
            </a:r>
            <a:endParaRPr lang="fr-FR" sz="1200" b="1" dirty="0"/>
          </a:p>
        </p:txBody>
      </p:sp>
      <p:cxnSp>
        <p:nvCxnSpPr>
          <p:cNvPr id="24" name="Straight Arrow Connector 23"/>
          <p:cNvCxnSpPr>
            <a:stCxn id="4" idx="2"/>
          </p:cNvCxnSpPr>
          <p:nvPr/>
        </p:nvCxnSpPr>
        <p:spPr>
          <a:xfrm>
            <a:off x="3620143" y="2213262"/>
            <a:ext cx="374084" cy="752302"/>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4584419" y="1905691"/>
            <a:ext cx="901883" cy="1143001"/>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4962624" y="2753590"/>
            <a:ext cx="1483823" cy="591066"/>
          </a:xfrm>
          <a:prstGeom prst="straightConnector1">
            <a:avLst/>
          </a:prstGeom>
          <a:ln w="19050" cmpd="thinThick">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4756495" y="2053848"/>
            <a:ext cx="1720207" cy="105995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056091" y="3706092"/>
            <a:ext cx="1338300" cy="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5" idx="3"/>
            <a:endCxn id="16" idx="1"/>
          </p:cNvCxnSpPr>
          <p:nvPr/>
        </p:nvCxnSpPr>
        <p:spPr>
          <a:xfrm>
            <a:off x="7419000" y="2761924"/>
            <a:ext cx="461369"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3" idx="1"/>
          </p:cNvCxnSpPr>
          <p:nvPr/>
        </p:nvCxnSpPr>
        <p:spPr>
          <a:xfrm>
            <a:off x="4941842" y="4015048"/>
            <a:ext cx="1504604" cy="698261"/>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896122" y="4158513"/>
            <a:ext cx="1500411" cy="1180329"/>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11" idx="0"/>
          </p:cNvCxnSpPr>
          <p:nvPr/>
        </p:nvCxnSpPr>
        <p:spPr>
          <a:xfrm>
            <a:off x="4445100" y="4397429"/>
            <a:ext cx="583018" cy="94141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10" idx="0"/>
          </p:cNvCxnSpPr>
          <p:nvPr/>
        </p:nvCxnSpPr>
        <p:spPr>
          <a:xfrm flipH="1">
            <a:off x="3287645" y="4364178"/>
            <a:ext cx="565242" cy="97466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endCxn id="19" idx="3"/>
          </p:cNvCxnSpPr>
          <p:nvPr/>
        </p:nvCxnSpPr>
        <p:spPr>
          <a:xfrm flipH="1">
            <a:off x="2273505" y="3959899"/>
            <a:ext cx="1226126" cy="27743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2" idx="2"/>
            <a:endCxn id="18" idx="3"/>
          </p:cNvCxnSpPr>
          <p:nvPr/>
        </p:nvCxnSpPr>
        <p:spPr>
          <a:xfrm flipH="1">
            <a:off x="2265142" y="3706093"/>
            <a:ext cx="1192903" cy="618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2280901" y="3240541"/>
            <a:ext cx="1202106" cy="1860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2" idx="1"/>
            <a:endCxn id="9" idx="3"/>
          </p:cNvCxnSpPr>
          <p:nvPr/>
        </p:nvCxnSpPr>
        <p:spPr>
          <a:xfrm flipH="1" flipV="1">
            <a:off x="2280900" y="2689848"/>
            <a:ext cx="1399924" cy="492612"/>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endCxn id="7" idx="3"/>
          </p:cNvCxnSpPr>
          <p:nvPr/>
        </p:nvCxnSpPr>
        <p:spPr>
          <a:xfrm flipH="1" flipV="1">
            <a:off x="2273504" y="2154913"/>
            <a:ext cx="1539949" cy="937500"/>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581537" y="4523844"/>
            <a:ext cx="789242" cy="32200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900" i="1" dirty="0" smtClean="0"/>
              <a:t>Groupe de travail</a:t>
            </a:r>
            <a:endParaRPr lang="fr-FR" sz="900" i="1" dirty="0"/>
          </a:p>
        </p:txBody>
      </p:sp>
      <p:sp>
        <p:nvSpPr>
          <p:cNvPr id="54" name="Rectangle 53"/>
          <p:cNvSpPr/>
          <p:nvPr/>
        </p:nvSpPr>
        <p:spPr>
          <a:xfrm>
            <a:off x="1802749" y="4623863"/>
            <a:ext cx="1016248" cy="21613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200" i="1" dirty="0" smtClean="0"/>
              <a:t>Secrétariat</a:t>
            </a:r>
            <a:endParaRPr lang="fr-FR" i="1" dirty="0"/>
          </a:p>
        </p:txBody>
      </p:sp>
      <p:cxnSp>
        <p:nvCxnSpPr>
          <p:cNvPr id="56" name="Straight Arrow Connector 55"/>
          <p:cNvCxnSpPr/>
          <p:nvPr/>
        </p:nvCxnSpPr>
        <p:spPr>
          <a:xfrm flipH="1">
            <a:off x="1288119" y="4438910"/>
            <a:ext cx="215386" cy="184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536849" y="4432667"/>
            <a:ext cx="291959" cy="182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4889907" y="2678161"/>
            <a:ext cx="1506626" cy="60925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685068" y="3723749"/>
            <a:ext cx="232708" cy="138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1530496" y="4420210"/>
            <a:ext cx="11488" cy="6086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3661765" y="2441960"/>
            <a:ext cx="333493" cy="523220"/>
          </a:xfrm>
          <a:prstGeom prst="rect">
            <a:avLst/>
          </a:prstGeom>
          <a:noFill/>
        </p:spPr>
        <p:txBody>
          <a:bodyPr wrap="square" rtlCol="0">
            <a:spAutoFit/>
          </a:bodyPr>
          <a:lstStyle/>
          <a:p>
            <a:r>
              <a:rPr lang="fr-FR" sz="2800" dirty="0" smtClean="0">
                <a:solidFill>
                  <a:schemeClr val="accent5">
                    <a:lumMod val="40000"/>
                    <a:lumOff val="60000"/>
                  </a:schemeClr>
                </a:solidFill>
                <a:latin typeface="Andes Bold" panose="02000000000000000000" pitchFamily="50" charset="0"/>
              </a:rPr>
              <a:t>?</a:t>
            </a:r>
            <a:endParaRPr lang="fr-FR" sz="2800" dirty="0">
              <a:solidFill>
                <a:schemeClr val="accent5">
                  <a:lumMod val="40000"/>
                  <a:lumOff val="60000"/>
                </a:schemeClr>
              </a:solidFill>
              <a:latin typeface="Andes Bold" panose="02000000000000000000" pitchFamily="50" charset="0"/>
            </a:endParaRPr>
          </a:p>
        </p:txBody>
      </p:sp>
      <p:sp>
        <p:nvSpPr>
          <p:cNvPr id="82" name="TextBox 81"/>
          <p:cNvSpPr txBox="1"/>
          <p:nvPr/>
        </p:nvSpPr>
        <p:spPr>
          <a:xfrm>
            <a:off x="4920977" y="2112179"/>
            <a:ext cx="333493" cy="584775"/>
          </a:xfrm>
          <a:prstGeom prst="rect">
            <a:avLst/>
          </a:prstGeom>
          <a:noFill/>
        </p:spPr>
        <p:txBody>
          <a:bodyPr wrap="square" rtlCol="0">
            <a:spAutoFit/>
          </a:bodyPr>
          <a:lstStyle/>
          <a:p>
            <a:r>
              <a:rPr lang="fr-FR" sz="3200" dirty="0" smtClean="0">
                <a:solidFill>
                  <a:schemeClr val="accent5">
                    <a:lumMod val="40000"/>
                    <a:lumOff val="60000"/>
                  </a:schemeClr>
                </a:solidFill>
                <a:latin typeface="Andes Bold" panose="02000000000000000000" pitchFamily="50" charset="0"/>
              </a:rPr>
              <a:t>?</a:t>
            </a:r>
            <a:endParaRPr lang="fr-FR" sz="3200" dirty="0">
              <a:solidFill>
                <a:schemeClr val="accent5">
                  <a:lumMod val="40000"/>
                  <a:lumOff val="60000"/>
                </a:schemeClr>
              </a:solidFill>
              <a:latin typeface="Andes Bold" panose="02000000000000000000" pitchFamily="50" charset="0"/>
            </a:endParaRPr>
          </a:p>
        </p:txBody>
      </p:sp>
      <p:sp>
        <p:nvSpPr>
          <p:cNvPr id="83" name="TextBox 82"/>
          <p:cNvSpPr txBox="1"/>
          <p:nvPr/>
        </p:nvSpPr>
        <p:spPr>
          <a:xfrm>
            <a:off x="5577249" y="2929134"/>
            <a:ext cx="333493" cy="523220"/>
          </a:xfrm>
          <a:prstGeom prst="rect">
            <a:avLst/>
          </a:prstGeom>
          <a:noFill/>
        </p:spPr>
        <p:txBody>
          <a:bodyPr wrap="square" rtlCol="0">
            <a:spAutoFit/>
          </a:bodyPr>
          <a:lstStyle/>
          <a:p>
            <a:r>
              <a:rPr lang="fr-FR" sz="2800" dirty="0" smtClean="0">
                <a:solidFill>
                  <a:schemeClr val="accent5">
                    <a:lumMod val="40000"/>
                    <a:lumOff val="60000"/>
                  </a:schemeClr>
                </a:solidFill>
                <a:latin typeface="Andes Bold" panose="02000000000000000000" pitchFamily="50" charset="0"/>
              </a:rPr>
              <a:t>?</a:t>
            </a:r>
            <a:endParaRPr lang="fr-FR" sz="2800" dirty="0">
              <a:solidFill>
                <a:schemeClr val="accent5">
                  <a:lumMod val="40000"/>
                  <a:lumOff val="60000"/>
                </a:schemeClr>
              </a:solidFill>
              <a:latin typeface="Andes Bold" panose="02000000000000000000" pitchFamily="50" charset="0"/>
            </a:endParaRPr>
          </a:p>
        </p:txBody>
      </p:sp>
      <p:sp>
        <p:nvSpPr>
          <p:cNvPr id="84" name="TextBox 83"/>
          <p:cNvSpPr txBox="1"/>
          <p:nvPr/>
        </p:nvSpPr>
        <p:spPr>
          <a:xfrm>
            <a:off x="5602943" y="4154575"/>
            <a:ext cx="333493" cy="461665"/>
          </a:xfrm>
          <a:prstGeom prst="rect">
            <a:avLst/>
          </a:prstGeom>
          <a:noFill/>
        </p:spPr>
        <p:txBody>
          <a:bodyPr wrap="square" rtlCol="0">
            <a:spAutoFit/>
          </a:bodyPr>
          <a:lstStyle/>
          <a:p>
            <a:r>
              <a:rPr lang="fr-FR" sz="2400" dirty="0" smtClean="0">
                <a:solidFill>
                  <a:schemeClr val="accent5">
                    <a:lumMod val="40000"/>
                    <a:lumOff val="60000"/>
                  </a:schemeClr>
                </a:solidFill>
                <a:latin typeface="Andes Bold" panose="02000000000000000000" pitchFamily="50" charset="0"/>
              </a:rPr>
              <a:t>?</a:t>
            </a:r>
            <a:endParaRPr lang="fr-FR" sz="2400" dirty="0">
              <a:solidFill>
                <a:schemeClr val="accent5">
                  <a:lumMod val="40000"/>
                  <a:lumOff val="60000"/>
                </a:schemeClr>
              </a:solidFill>
              <a:latin typeface="Andes Bold" panose="02000000000000000000" pitchFamily="50" charset="0"/>
            </a:endParaRPr>
          </a:p>
        </p:txBody>
      </p:sp>
      <p:sp>
        <p:nvSpPr>
          <p:cNvPr id="85" name="TextBox 84"/>
          <p:cNvSpPr txBox="1"/>
          <p:nvPr/>
        </p:nvSpPr>
        <p:spPr>
          <a:xfrm>
            <a:off x="5545579" y="4615013"/>
            <a:ext cx="333493" cy="461665"/>
          </a:xfrm>
          <a:prstGeom prst="rect">
            <a:avLst/>
          </a:prstGeom>
          <a:noFill/>
        </p:spPr>
        <p:txBody>
          <a:bodyPr wrap="square" rtlCol="0">
            <a:spAutoFit/>
          </a:bodyPr>
          <a:lstStyle/>
          <a:p>
            <a:r>
              <a:rPr lang="fr-FR" sz="2400" dirty="0" smtClean="0">
                <a:solidFill>
                  <a:schemeClr val="accent5">
                    <a:lumMod val="40000"/>
                    <a:lumOff val="60000"/>
                  </a:schemeClr>
                </a:solidFill>
                <a:latin typeface="Andes Bold" panose="02000000000000000000" pitchFamily="50" charset="0"/>
              </a:rPr>
              <a:t>?</a:t>
            </a:r>
            <a:endParaRPr lang="fr-FR" sz="2400" dirty="0">
              <a:solidFill>
                <a:schemeClr val="accent5">
                  <a:lumMod val="40000"/>
                  <a:lumOff val="60000"/>
                </a:schemeClr>
              </a:solidFill>
              <a:latin typeface="Andes Bold" panose="02000000000000000000" pitchFamily="50" charset="0"/>
            </a:endParaRPr>
          </a:p>
        </p:txBody>
      </p:sp>
      <p:sp>
        <p:nvSpPr>
          <p:cNvPr id="86" name="TextBox 85"/>
          <p:cNvSpPr txBox="1"/>
          <p:nvPr/>
        </p:nvSpPr>
        <p:spPr>
          <a:xfrm>
            <a:off x="2865034" y="2419882"/>
            <a:ext cx="333493" cy="523220"/>
          </a:xfrm>
          <a:prstGeom prst="rect">
            <a:avLst/>
          </a:prstGeom>
          <a:noFill/>
        </p:spPr>
        <p:txBody>
          <a:bodyPr wrap="square" rtlCol="0">
            <a:spAutoFit/>
          </a:bodyPr>
          <a:lstStyle/>
          <a:p>
            <a:r>
              <a:rPr lang="fr-FR" sz="2800" dirty="0" smtClean="0">
                <a:solidFill>
                  <a:schemeClr val="accent5">
                    <a:lumMod val="40000"/>
                    <a:lumOff val="60000"/>
                  </a:schemeClr>
                </a:solidFill>
                <a:latin typeface="Andes Bold" panose="02000000000000000000" pitchFamily="50" charset="0"/>
              </a:rPr>
              <a:t>?</a:t>
            </a:r>
            <a:endParaRPr lang="fr-FR" sz="2800" dirty="0">
              <a:solidFill>
                <a:schemeClr val="accent5">
                  <a:lumMod val="40000"/>
                  <a:lumOff val="60000"/>
                </a:schemeClr>
              </a:solidFill>
              <a:latin typeface="Andes Bold" panose="02000000000000000000" pitchFamily="50" charset="0"/>
            </a:endParaRPr>
          </a:p>
        </p:txBody>
      </p:sp>
      <p:cxnSp>
        <p:nvCxnSpPr>
          <p:cNvPr id="87" name="Straight Arrow Connector 86"/>
          <p:cNvCxnSpPr/>
          <p:nvPr/>
        </p:nvCxnSpPr>
        <p:spPr>
          <a:xfrm flipV="1">
            <a:off x="4811712" y="2190393"/>
            <a:ext cx="1642987" cy="1008793"/>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3645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Down Arrow 10"/>
          <p:cNvSpPr/>
          <p:nvPr/>
        </p:nvSpPr>
        <p:spPr>
          <a:xfrm>
            <a:off x="4608802" y="4994930"/>
            <a:ext cx="478598" cy="6700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15001" y="106952"/>
            <a:ext cx="6589199" cy="1280890"/>
          </a:xfrm>
        </p:spPr>
        <p:txBody>
          <a:bodyPr>
            <a:normAutofit fontScale="90000"/>
          </a:bodyPr>
          <a:lstStyle/>
          <a:p>
            <a:r>
              <a:rPr lang="en-US" sz="6000" b="1" dirty="0"/>
              <a:t>Partenariat du FEM</a:t>
            </a:r>
            <a:endParaRPr lang="fr-FR" b="1" dirty="0"/>
          </a:p>
        </p:txBody>
      </p:sp>
      <p:sp>
        <p:nvSpPr>
          <p:cNvPr id="4" name="Rounded Rectangle 3"/>
          <p:cNvSpPr/>
          <p:nvPr/>
        </p:nvSpPr>
        <p:spPr>
          <a:xfrm>
            <a:off x="1826029" y="1545468"/>
            <a:ext cx="5986516"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r-FR" dirty="0" smtClean="0"/>
              <a:t>Éclairer le dialogue à l'échelon national, régional et mondial</a:t>
            </a:r>
            <a:endParaRPr lang="fr-FR" dirty="0"/>
          </a:p>
        </p:txBody>
      </p:sp>
      <p:sp>
        <p:nvSpPr>
          <p:cNvPr id="5" name="Down Arrow 4"/>
          <p:cNvSpPr/>
          <p:nvPr/>
        </p:nvSpPr>
        <p:spPr>
          <a:xfrm>
            <a:off x="4660669" y="2168922"/>
            <a:ext cx="478598" cy="3626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Diagram 5"/>
          <p:cNvGraphicFramePr/>
          <p:nvPr>
            <p:extLst>
              <p:ext uri="{D42A27DB-BD31-4B8C-83A1-F6EECF244321}">
                <p14:modId xmlns:p14="http://schemas.microsoft.com/office/powerpoint/2010/main" val="274935939"/>
              </p:ext>
            </p:extLst>
          </p:nvPr>
        </p:nvGraphicFramePr>
        <p:xfrm>
          <a:off x="2072793" y="2582332"/>
          <a:ext cx="5583382" cy="2624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ounded Rectangle 7"/>
          <p:cNvSpPr/>
          <p:nvPr/>
        </p:nvSpPr>
        <p:spPr>
          <a:xfrm>
            <a:off x="2364095" y="5795051"/>
            <a:ext cx="4968011"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400" b="1" dirty="0" smtClean="0"/>
              <a:t>Améliorer la qualité des projets</a:t>
            </a:r>
            <a:endParaRPr lang="fr-FR" sz="2400" b="1" dirty="0"/>
          </a:p>
        </p:txBody>
      </p:sp>
      <p:sp>
        <p:nvSpPr>
          <p:cNvPr id="9" name="Left-Right Arrow 8"/>
          <p:cNvSpPr/>
          <p:nvPr/>
        </p:nvSpPr>
        <p:spPr>
          <a:xfrm rot="18989188">
            <a:off x="5189097" y="3786373"/>
            <a:ext cx="2974605" cy="775995"/>
          </a:xfrm>
          <a:prstGeom prst="lef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dirty="0" smtClean="0"/>
              <a:t>Partenariat du FEM</a:t>
            </a:r>
            <a:endParaRPr lang="fr-FR" dirty="0"/>
          </a:p>
        </p:txBody>
      </p:sp>
    </p:spTree>
    <p:extLst>
      <p:ext uri="{BB962C8B-B14F-4D97-AF65-F5344CB8AC3E}">
        <p14:creationId xmlns:p14="http://schemas.microsoft.com/office/powerpoint/2010/main" val="2077422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304952"/>
            <a:ext cx="6589199" cy="996906"/>
          </a:xfrm>
        </p:spPr>
        <p:txBody>
          <a:bodyPr/>
          <a:lstStyle/>
          <a:p>
            <a:r>
              <a:rPr lang="en-US" b="1" dirty="0" smtClean="0"/>
              <a:t>Défis</a:t>
            </a:r>
            <a:endParaRPr lang="fr-FR" b="1" dirty="0"/>
          </a:p>
        </p:txBody>
      </p:sp>
      <p:sp>
        <p:nvSpPr>
          <p:cNvPr id="3" name="Content Placeholder 2"/>
          <p:cNvSpPr>
            <a:spLocks noGrp="1"/>
          </p:cNvSpPr>
          <p:nvPr>
            <p:ph idx="1"/>
          </p:nvPr>
        </p:nvSpPr>
        <p:spPr>
          <a:xfrm>
            <a:off x="1945201" y="1146876"/>
            <a:ext cx="6950826" cy="5207430"/>
          </a:xfrm>
        </p:spPr>
        <p:txBody>
          <a:bodyPr>
            <a:normAutofit lnSpcReduction="10000"/>
          </a:bodyPr>
          <a:lstStyle/>
          <a:p>
            <a:r>
              <a:rPr lang="fr-FR" sz="2000" b="1" dirty="0" smtClean="0">
                <a:solidFill>
                  <a:schemeClr val="tx1"/>
                </a:solidFill>
              </a:rPr>
              <a:t>Insuffisances </a:t>
            </a:r>
            <a:r>
              <a:rPr lang="fr-FR" sz="2000" dirty="0" smtClean="0">
                <a:solidFill>
                  <a:schemeClr val="tx1"/>
                </a:solidFill>
              </a:rPr>
              <a:t>dans le recueil et la diffusion des acquis des interventions au titre des projets et programmes.</a:t>
            </a:r>
          </a:p>
          <a:p>
            <a:r>
              <a:rPr lang="fr-FR" sz="2000" b="1" dirty="0" smtClean="0">
                <a:solidFill>
                  <a:schemeClr val="tx1"/>
                </a:solidFill>
              </a:rPr>
              <a:t>Fragmentation</a:t>
            </a:r>
            <a:r>
              <a:rPr lang="fr-FR" dirty="0" smtClean="0"/>
              <a:t> </a:t>
            </a:r>
            <a:r>
              <a:rPr lang="fr-FR" sz="2000" dirty="0">
                <a:solidFill>
                  <a:schemeClr val="tx1"/>
                </a:solidFill>
              </a:rPr>
              <a:t>des connaissances générées par les   projets et programmes du FEM à travers les pays, les agences et les domaines d'intervention, et leur difficulté d'accès aussi bien pour les acteurs internes </a:t>
            </a:r>
            <a:r>
              <a:rPr lang="fr-FR" sz="2000" dirty="0" smtClean="0">
                <a:solidFill>
                  <a:schemeClr val="tx1"/>
                </a:solidFill>
              </a:rPr>
              <a:t>qu'externes.</a:t>
            </a:r>
          </a:p>
          <a:p>
            <a:r>
              <a:rPr lang="fr-FR" sz="2000" b="1" dirty="0" smtClean="0">
                <a:solidFill>
                  <a:schemeClr val="tx1"/>
                </a:solidFill>
              </a:rPr>
              <a:t>Sentiment </a:t>
            </a:r>
            <a:r>
              <a:rPr lang="fr-FR" sz="2000" dirty="0" smtClean="0">
                <a:solidFill>
                  <a:schemeClr val="tx1"/>
                </a:solidFill>
              </a:rPr>
              <a:t>que les connaissances partagées ne rendent pas entièrement compte des acquis collectifs dont le FEM peut se prévaloir. </a:t>
            </a:r>
          </a:p>
          <a:p>
            <a:r>
              <a:rPr lang="fr-FR" sz="2000" b="1" dirty="0">
                <a:solidFill>
                  <a:schemeClr val="tx1"/>
                </a:solidFill>
              </a:rPr>
              <a:t>Occasions manquées </a:t>
            </a:r>
            <a:r>
              <a:rPr lang="fr-FR" sz="2000" dirty="0">
                <a:solidFill>
                  <a:schemeClr val="tx1"/>
                </a:solidFill>
              </a:rPr>
              <a:t>de tirer parti de l'expérience d'acteurs n'appartenant au réseau du FEM, notamment les </a:t>
            </a:r>
            <a:r>
              <a:rPr lang="fr-FR" sz="2000" dirty="0" smtClean="0">
                <a:solidFill>
                  <a:schemeClr val="tx1"/>
                </a:solidFill>
              </a:rPr>
              <a:t>universitaires, les groupes de réflexion, les pays partenaires, la société civile, d'autres fonds et agences de développement, le secteur privé et les forums mondiaux </a:t>
            </a:r>
          </a:p>
          <a:p>
            <a:endParaRPr lang="fr-FR" dirty="0"/>
          </a:p>
        </p:txBody>
      </p:sp>
    </p:spTree>
    <p:extLst>
      <p:ext uri="{BB962C8B-B14F-4D97-AF65-F5344CB8AC3E}">
        <p14:creationId xmlns:p14="http://schemas.microsoft.com/office/powerpoint/2010/main" val="3151961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42052"/>
            <a:ext cx="6589199" cy="764115"/>
          </a:xfrm>
        </p:spPr>
        <p:txBody>
          <a:bodyPr/>
          <a:lstStyle/>
          <a:p>
            <a:r>
              <a:rPr lang="en-US" b="1" dirty="0" smtClean="0"/>
              <a:t>Objectifs</a:t>
            </a:r>
            <a:endParaRPr lang="fr-FR" b="1" dirty="0"/>
          </a:p>
        </p:txBody>
      </p:sp>
      <p:sp>
        <p:nvSpPr>
          <p:cNvPr id="3" name="Content Placeholder 2"/>
          <p:cNvSpPr>
            <a:spLocks noGrp="1"/>
          </p:cNvSpPr>
          <p:nvPr>
            <p:ph idx="1"/>
          </p:nvPr>
        </p:nvSpPr>
        <p:spPr>
          <a:xfrm>
            <a:off x="1942415" y="1612669"/>
            <a:ext cx="6591985" cy="4298553"/>
          </a:xfrm>
        </p:spPr>
        <p:txBody>
          <a:bodyPr>
            <a:normAutofit fontScale="92500" lnSpcReduction="10000"/>
          </a:bodyPr>
          <a:lstStyle/>
          <a:p>
            <a:r>
              <a:rPr lang="fr-FR" sz="2800" b="1" dirty="0" smtClean="0">
                <a:solidFill>
                  <a:schemeClr val="accent1"/>
                </a:solidFill>
              </a:rPr>
              <a:t>Objectif 1 : </a:t>
            </a:r>
            <a:r>
              <a:rPr lang="fr-FR" sz="2800" dirty="0" smtClean="0"/>
              <a:t>Éclairer le dialogue sur les politiques au niveau mondial, régional et national concernant les options et approches à adopter pour inverser le cours de la dégradation de l'environnement. </a:t>
            </a:r>
            <a:r>
              <a:rPr lang="fr-FR" dirty="0" smtClean="0"/>
              <a:t> </a:t>
            </a:r>
            <a:endParaRPr lang="fr-FR" sz="2800" dirty="0" smtClean="0"/>
          </a:p>
          <a:p>
            <a:endParaRPr lang="fr-FR" sz="2800" dirty="0"/>
          </a:p>
          <a:p>
            <a:r>
              <a:rPr lang="en-US" sz="2800" b="1" dirty="0">
                <a:solidFill>
                  <a:schemeClr val="accent1"/>
                </a:solidFill>
              </a:rPr>
              <a:t>Objectif 2 : </a:t>
            </a:r>
            <a:r>
              <a:rPr lang="en-US" sz="2800" dirty="0"/>
              <a:t>Rendre les projets et programmes financés par le FEM plus efficaces.</a:t>
            </a:r>
            <a:endParaRPr lang="fr-FR" sz="2800" dirty="0"/>
          </a:p>
          <a:p>
            <a:endParaRPr lang="fr-FR" dirty="0"/>
          </a:p>
          <a:p>
            <a:endParaRPr lang="fr-FR" dirty="0"/>
          </a:p>
          <a:p>
            <a:endParaRPr lang="fr-FR" dirty="0"/>
          </a:p>
          <a:p>
            <a:endParaRPr lang="fr-FR" dirty="0" smtClean="0"/>
          </a:p>
          <a:p>
            <a:endParaRPr lang="fr-FR" b="1" dirty="0"/>
          </a:p>
          <a:p>
            <a:endParaRPr lang="fr-FR" b="1" dirty="0" smtClean="0"/>
          </a:p>
        </p:txBody>
      </p:sp>
    </p:spTree>
    <p:extLst>
      <p:ext uri="{BB962C8B-B14F-4D97-AF65-F5344CB8AC3E}">
        <p14:creationId xmlns:p14="http://schemas.microsoft.com/office/powerpoint/2010/main" val="3271652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318321"/>
            <a:ext cx="6589199" cy="1280890"/>
          </a:xfrm>
        </p:spPr>
        <p:txBody>
          <a:bodyPr/>
          <a:lstStyle/>
          <a:p>
            <a:r>
              <a:rPr lang="en-US" b="1" dirty="0" smtClean="0"/>
              <a:t>Enrichir les données du FEM</a:t>
            </a:r>
            <a:endParaRPr lang="fr-FR" b="1" dirty="0"/>
          </a:p>
        </p:txBody>
      </p:sp>
      <p:sp>
        <p:nvSpPr>
          <p:cNvPr id="3" name="Content Placeholder 2"/>
          <p:cNvSpPr>
            <a:spLocks noGrp="1"/>
          </p:cNvSpPr>
          <p:nvPr>
            <p:ph idx="1"/>
          </p:nvPr>
        </p:nvSpPr>
        <p:spPr>
          <a:xfrm>
            <a:off x="1942415" y="1599210"/>
            <a:ext cx="6591985" cy="4011175"/>
          </a:xfrm>
        </p:spPr>
        <p:txBody>
          <a:bodyPr>
            <a:normAutofit lnSpcReduction="10000"/>
          </a:bodyPr>
          <a:lstStyle/>
          <a:p>
            <a:r>
              <a:rPr lang="en-US" sz="2800" dirty="0" smtClean="0"/>
              <a:t>Élargir les bases de données actuelles en y incluant les leçons apprises</a:t>
            </a:r>
          </a:p>
          <a:p>
            <a:r>
              <a:rPr lang="en-US" sz="2800" dirty="0" smtClean="0"/>
              <a:t>Rendre les données accessibles en facilitant leur recherche</a:t>
            </a:r>
          </a:p>
          <a:p>
            <a:r>
              <a:rPr lang="en-US" sz="2800" dirty="0" smtClean="0"/>
              <a:t>Intégrer les fonctions de recherche avancée/production </a:t>
            </a:r>
            <a:r>
              <a:rPr lang="en-US" sz="2800" dirty="0" smtClean="0">
                <a:solidFill>
                  <a:schemeClr val="tx1"/>
                </a:solidFill>
              </a:rPr>
              <a:t>de rapports dans les bases de données </a:t>
            </a:r>
            <a:r>
              <a:rPr lang="en-US" sz="2800" dirty="0" smtClean="0"/>
              <a:t>des projets du FEM</a:t>
            </a:r>
            <a:r>
              <a:rPr dirty="0" smtClean="0"/>
              <a:t>                                                </a:t>
            </a:r>
            <a:endParaRPr lang="fr-FR" sz="2800" dirty="0"/>
          </a:p>
        </p:txBody>
      </p:sp>
    </p:spTree>
    <p:extLst>
      <p:ext uri="{BB962C8B-B14F-4D97-AF65-F5344CB8AC3E}">
        <p14:creationId xmlns:p14="http://schemas.microsoft.com/office/powerpoint/2010/main" val="1339365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2754</TotalTime>
  <Words>1211</Words>
  <Application>Microsoft Office PowerPoint</Application>
  <PresentationFormat>On-screen Show (4:3)</PresentationFormat>
  <Paragraphs>137</Paragraphs>
  <Slides>18</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Andes Bold</vt:lpstr>
      <vt:lpstr>Arial</vt:lpstr>
      <vt:lpstr>Calibri</vt:lpstr>
      <vt:lpstr>Century Gothic</vt:lpstr>
      <vt:lpstr>Wingdings 3</vt:lpstr>
      <vt:lpstr>Wisp</vt:lpstr>
      <vt:lpstr>Connaissances et apprentissage au sein du FEM  et ses  Organes constitutifs</vt:lpstr>
      <vt:lpstr>Qu'appelle-t-on  Connaissances ?</vt:lpstr>
      <vt:lpstr>Qu'est-ce que la gestion des connaissances ?</vt:lpstr>
      <vt:lpstr>Pourquoi la gestion des connaissances ?</vt:lpstr>
      <vt:lpstr>FLUX des connaissances</vt:lpstr>
      <vt:lpstr>Partenariat du FEM</vt:lpstr>
      <vt:lpstr>Défis</vt:lpstr>
      <vt:lpstr>Objectifs</vt:lpstr>
      <vt:lpstr>Enrichir les données du FEM</vt:lpstr>
      <vt:lpstr>Améliorer l’utilisation des données</vt:lpstr>
      <vt:lpstr>KALEO – « Questions aux experts »</vt:lpstr>
      <vt:lpstr>Cartographie grâce « Spatial Agent »</vt:lpstr>
      <vt:lpstr>Spatial Agent </vt:lpstr>
      <vt:lpstr>Actions et Opportunités</vt:lpstr>
      <vt:lpstr>Produits du savoir</vt:lpstr>
      <vt:lpstr>But ultime :  Apprendre, appliquer, transposer à grande échelle</vt:lpstr>
      <vt:lpstr>Questions autour des connaissances et de l’apprentissage</vt:lpstr>
      <vt:lpstr>Merci de votre attention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RTS</dc:creator>
  <cp:lastModifiedBy>Armand Poquelin Enganobel</cp:lastModifiedBy>
  <cp:revision>76</cp:revision>
  <dcterms:created xsi:type="dcterms:W3CDTF">2015-11-11T12:13:14Z</dcterms:created>
  <dcterms:modified xsi:type="dcterms:W3CDTF">2016-04-18T18:19:30Z</dcterms:modified>
</cp:coreProperties>
</file>