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53" r:id="rId2"/>
    <p:sldId id="352" r:id="rId3"/>
    <p:sldId id="350" r:id="rId4"/>
    <p:sldId id="296" r:id="rId5"/>
    <p:sldId id="351" r:id="rId6"/>
    <p:sldId id="311" r:id="rId7"/>
    <p:sldId id="314" r:id="rId8"/>
    <p:sldId id="313" r:id="rId9"/>
    <p:sldId id="355" r:id="rId10"/>
    <p:sldId id="315" r:id="rId11"/>
    <p:sldId id="327" r:id="rId12"/>
    <p:sldId id="328" r:id="rId13"/>
    <p:sldId id="331" r:id="rId14"/>
    <p:sldId id="324" r:id="rId15"/>
    <p:sldId id="337" r:id="rId16"/>
    <p:sldId id="349" r:id="rId17"/>
    <p:sldId id="338" r:id="rId18"/>
    <p:sldId id="342" r:id="rId19"/>
    <p:sldId id="339" r:id="rId20"/>
    <p:sldId id="304" r:id="rId21"/>
    <p:sldId id="305" r:id="rId22"/>
    <p:sldId id="340" r:id="rId23"/>
    <p:sldId id="35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FFCC"/>
    <a:srgbClr val="F2E868"/>
    <a:srgbClr val="D1AC25"/>
    <a:srgbClr val="D8B51E"/>
    <a:srgbClr val="E8CC24"/>
    <a:srgbClr val="F0E552"/>
    <a:srgbClr val="FFFF99"/>
    <a:srgbClr val="05FF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83" autoAdjust="0"/>
    <p:restoredTop sz="52624" autoAdjust="0"/>
  </p:normalViewPr>
  <p:slideViewPr>
    <p:cSldViewPr>
      <p:cViewPr varScale="1">
        <p:scale>
          <a:sx n="50" d="100"/>
          <a:sy n="50" d="100"/>
        </p:scale>
        <p:origin x="-2216" y="-96"/>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1D681C-CEC0-4908-97B1-92884BB987DE}" type="datetimeFigureOut">
              <a:rPr lang="en-US" smtClean="0"/>
              <a:t>2/23/17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9219C5-79E3-44B9-8687-5AFF85C87C06}" type="slidenum">
              <a:rPr lang="en-US" smtClean="0"/>
              <a:t>‹#›</a:t>
            </a:fld>
            <a:endParaRPr lang="en-US"/>
          </a:p>
        </p:txBody>
      </p:sp>
    </p:spTree>
    <p:extLst>
      <p:ext uri="{BB962C8B-B14F-4D97-AF65-F5344CB8AC3E}">
        <p14:creationId xmlns:p14="http://schemas.microsoft.com/office/powerpoint/2010/main" val="3933229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BC2811-17DC-4F5E-B3AB-114DDE08C8CF}" type="datetimeFigureOut">
              <a:rPr lang="en-US" smtClean="0"/>
              <a:t>2/23/17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D20BD6-3B25-4DD3-BBF9-1595B19D8894}" type="slidenum">
              <a:rPr lang="en-US" smtClean="0"/>
              <a:t>‹#›</a:t>
            </a:fld>
            <a:endParaRPr lang="en-US"/>
          </a:p>
        </p:txBody>
      </p:sp>
    </p:spTree>
    <p:extLst>
      <p:ext uri="{BB962C8B-B14F-4D97-AF65-F5344CB8AC3E}">
        <p14:creationId xmlns:p14="http://schemas.microsoft.com/office/powerpoint/2010/main" val="1724244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nfib.com/business-resources/finance-accounting/budgeting-bookkeeping/"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investopedia.com/terms/e/equityfinancing.asp" TargetMode="External"/><Relationship Id="rId4" Type="http://schemas.openxmlformats.org/officeDocument/2006/relationships/hyperlink" Target="http://www.investopedia.com/terms/l/lender.asp" TargetMode="External"/><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 Id="rId3" Type="http://schemas.openxmlformats.org/officeDocument/2006/relationships/hyperlink" Target="http://www.climatefinancelandscape.org/"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www.nfib.com/business-resources/finance-accounting/budgeting-bookkeeping/"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a:t>
            </a:fld>
            <a:endParaRPr lang="en-US"/>
          </a:p>
        </p:txBody>
      </p:sp>
    </p:spTree>
    <p:extLst>
      <p:ext uri="{BB962C8B-B14F-4D97-AF65-F5344CB8AC3E}">
        <p14:creationId xmlns:p14="http://schemas.microsoft.com/office/powerpoint/2010/main" val="2430269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When Equity financing is preferred</a:t>
            </a:r>
            <a:endParaRPr lang="en-US" sz="1200" dirty="0"/>
          </a:p>
          <a:p>
            <a:r>
              <a:rPr lang="en-US" sz="1200" dirty="0"/>
              <a:t>Startup/entrepreneur: Banks will not provide Loans due to high risk of start-up failures, lack of collateral, credit record etc.</a:t>
            </a:r>
          </a:p>
          <a:p>
            <a:r>
              <a:rPr lang="en-US" sz="1200" dirty="0"/>
              <a:t>Large corporation: cheaper to sell shares than to pay Loan Interest</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HELPFUL INFORMATION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EQUITY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It's less risky than a loan</a:t>
            </a:r>
            <a:r>
              <a:rPr lang="en-US" sz="1200" kern="1200" dirty="0">
                <a:solidFill>
                  <a:schemeClr val="tx1"/>
                </a:solidFill>
                <a:effectLst/>
                <a:latin typeface="+mn-lt"/>
                <a:ea typeface="+mn-ea"/>
                <a:cs typeface="+mn-cs"/>
              </a:rPr>
              <a:t> because you don't have to pay it back, and it's a good option if you can't afford to take on debt</a:t>
            </a:r>
          </a:p>
          <a:p>
            <a:pPr lvl="0"/>
            <a:r>
              <a:rPr lang="en-US" sz="1200" kern="1200" dirty="0">
                <a:solidFill>
                  <a:schemeClr val="tx1"/>
                </a:solidFill>
                <a:effectLst/>
                <a:latin typeface="+mn-lt"/>
                <a:ea typeface="+mn-ea"/>
                <a:cs typeface="+mn-cs"/>
              </a:rPr>
              <a:t>You tap into the investor's network, which </a:t>
            </a:r>
            <a:r>
              <a:rPr lang="en-US" sz="1200" b="1" kern="1200" dirty="0">
                <a:solidFill>
                  <a:schemeClr val="tx1"/>
                </a:solidFill>
                <a:effectLst/>
                <a:latin typeface="+mn-lt"/>
                <a:ea typeface="+mn-ea"/>
                <a:cs typeface="+mn-cs"/>
              </a:rPr>
              <a:t>may add more credibility to your business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Investors take a long-term view,</a:t>
            </a:r>
            <a:r>
              <a:rPr lang="en-US" sz="1200" kern="1200" dirty="0">
                <a:solidFill>
                  <a:schemeClr val="tx1"/>
                </a:solidFill>
                <a:effectLst/>
                <a:latin typeface="+mn-lt"/>
                <a:ea typeface="+mn-ea"/>
                <a:cs typeface="+mn-cs"/>
              </a:rPr>
              <a:t> and most don't expect a return on their investment immediately.</a:t>
            </a:r>
          </a:p>
          <a:p>
            <a:pPr lvl="0"/>
            <a:r>
              <a:rPr lang="en-US" sz="1200" b="1" kern="1200" dirty="0">
                <a:solidFill>
                  <a:schemeClr val="tx1"/>
                </a:solidFill>
                <a:effectLst/>
                <a:latin typeface="+mn-lt"/>
                <a:ea typeface="+mn-ea"/>
                <a:cs typeface="+mn-cs"/>
              </a:rPr>
              <a:t>You won't have to channel profits into loan repayment</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You'll have more cash on hand</a:t>
            </a:r>
            <a:r>
              <a:rPr lang="en-US" sz="1200" kern="1200" dirty="0">
                <a:solidFill>
                  <a:schemeClr val="tx1"/>
                </a:solidFill>
                <a:effectLst/>
                <a:latin typeface="+mn-lt"/>
                <a:ea typeface="+mn-ea"/>
                <a:cs typeface="+mn-cs"/>
              </a:rPr>
              <a:t> for expanding the business.</a:t>
            </a:r>
          </a:p>
          <a:p>
            <a:pPr lvl="0"/>
            <a:r>
              <a:rPr lang="en-US" sz="1200" b="1" kern="1200" dirty="0">
                <a:solidFill>
                  <a:schemeClr val="tx1"/>
                </a:solidFill>
                <a:effectLst/>
                <a:latin typeface="+mn-lt"/>
                <a:ea typeface="+mn-ea"/>
                <a:cs typeface="+mn-cs"/>
              </a:rPr>
              <a:t>There's no requirement to pay back the investment if the business fails</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may require returns that could be more than the rate you would pay for a bank loan.</a:t>
            </a:r>
          </a:p>
          <a:p>
            <a:pPr lvl="0"/>
            <a:r>
              <a:rPr lang="en-US" sz="1200" b="1" kern="1200" dirty="0">
                <a:solidFill>
                  <a:schemeClr val="tx1"/>
                </a:solidFill>
                <a:effectLst/>
                <a:latin typeface="+mn-lt"/>
                <a:ea typeface="+mn-ea"/>
                <a:cs typeface="+mn-cs"/>
              </a:rPr>
              <a:t>The investor will require some ownership</a:t>
            </a:r>
            <a:r>
              <a:rPr lang="en-US" sz="1200" kern="1200" dirty="0">
                <a:solidFill>
                  <a:schemeClr val="tx1"/>
                </a:solidFill>
                <a:effectLst/>
                <a:latin typeface="+mn-lt"/>
                <a:ea typeface="+mn-ea"/>
                <a:cs typeface="+mn-cs"/>
              </a:rPr>
              <a:t> of your company and a percentage of the profits. You may not want to give up this kind of control.</a:t>
            </a:r>
          </a:p>
          <a:p>
            <a:pPr lvl="0"/>
            <a:r>
              <a:rPr lang="en-US" sz="1200" b="1" kern="1200" dirty="0">
                <a:solidFill>
                  <a:schemeClr val="tx1"/>
                </a:solidFill>
                <a:effectLst/>
                <a:latin typeface="+mn-lt"/>
                <a:ea typeface="+mn-ea"/>
                <a:cs typeface="+mn-cs"/>
              </a:rPr>
              <a:t>You will have to consult with investors before making</a:t>
            </a:r>
            <a:r>
              <a:rPr lang="en-US" sz="1200" kern="1200" dirty="0">
                <a:solidFill>
                  <a:schemeClr val="tx1"/>
                </a:solidFill>
                <a:effectLst/>
                <a:latin typeface="+mn-lt"/>
                <a:ea typeface="+mn-ea"/>
                <a:cs typeface="+mn-cs"/>
              </a:rPr>
              <a:t> big (or even routine) </a:t>
            </a:r>
            <a:r>
              <a:rPr lang="en-US" sz="1200" b="1" kern="1200" dirty="0">
                <a:solidFill>
                  <a:schemeClr val="tx1"/>
                </a:solidFill>
                <a:effectLst/>
                <a:latin typeface="+mn-lt"/>
                <a:ea typeface="+mn-ea"/>
                <a:cs typeface="+mn-cs"/>
              </a:rPr>
              <a:t>decisions</a:t>
            </a:r>
            <a:r>
              <a:rPr lang="en-US" sz="1200" kern="1200" dirty="0">
                <a:solidFill>
                  <a:schemeClr val="tx1"/>
                </a:solidFill>
                <a:effectLst/>
                <a:latin typeface="+mn-lt"/>
                <a:ea typeface="+mn-ea"/>
                <a:cs typeface="+mn-cs"/>
              </a:rPr>
              <a:t> -- and you may disagree with your investors.</a:t>
            </a:r>
          </a:p>
          <a:p>
            <a:pPr lvl="0"/>
            <a:r>
              <a:rPr lang="en-US" sz="1200" kern="1200" dirty="0">
                <a:solidFill>
                  <a:schemeClr val="tx1"/>
                </a:solidFill>
                <a:effectLst/>
                <a:latin typeface="+mn-lt"/>
                <a:ea typeface="+mn-ea"/>
                <a:cs typeface="+mn-cs"/>
              </a:rPr>
              <a:t>In the case of irreconcilable disagreements with investors, you may need to cash in your portion of the business and </a:t>
            </a:r>
            <a:r>
              <a:rPr lang="en-US" sz="1200" b="1" kern="1200" dirty="0">
                <a:solidFill>
                  <a:schemeClr val="tx1"/>
                </a:solidFill>
                <a:effectLst/>
                <a:latin typeface="+mn-lt"/>
                <a:ea typeface="+mn-ea"/>
                <a:cs typeface="+mn-cs"/>
              </a:rPr>
              <a:t>allow the investors to run the company</a:t>
            </a:r>
            <a:r>
              <a:rPr lang="en-US" sz="1200" kern="1200" dirty="0">
                <a:solidFill>
                  <a:schemeClr val="tx1"/>
                </a:solidFill>
                <a:effectLst/>
                <a:latin typeface="+mn-lt"/>
                <a:ea typeface="+mn-ea"/>
                <a:cs typeface="+mn-cs"/>
              </a:rPr>
              <a:t> without you. </a:t>
            </a:r>
          </a:p>
          <a:p>
            <a:pPr lvl="0"/>
            <a:r>
              <a:rPr lang="en-US" sz="1200" b="1" kern="1200" dirty="0">
                <a:solidFill>
                  <a:schemeClr val="tx1"/>
                </a:solidFill>
                <a:effectLst/>
                <a:latin typeface="+mn-lt"/>
                <a:ea typeface="+mn-ea"/>
                <a:cs typeface="+mn-cs"/>
              </a:rPr>
              <a:t>It takes time and effort</a:t>
            </a:r>
            <a:r>
              <a:rPr lang="en-US" sz="1200" kern="1200" dirty="0">
                <a:solidFill>
                  <a:schemeClr val="tx1"/>
                </a:solidFill>
                <a:effectLst/>
                <a:latin typeface="+mn-lt"/>
                <a:ea typeface="+mn-ea"/>
                <a:cs typeface="+mn-cs"/>
              </a:rPr>
              <a:t> to find the right investor for your company.</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DEBT FINANCING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business relationship with a debt investor is very different than with an equity investor-- and requires no need to give up a part of your company. But if you take on too much debt, it's a move that can stifle growth.</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bank</a:t>
            </a:r>
            <a:r>
              <a:rPr lang="en-US" sz="1200" kern="1200" dirty="0">
                <a:solidFill>
                  <a:schemeClr val="tx1"/>
                </a:solidFill>
                <a:effectLst/>
                <a:latin typeface="+mn-lt"/>
                <a:ea typeface="+mn-ea"/>
                <a:cs typeface="+mn-cs"/>
              </a:rPr>
              <a:t> or lending institution (such as the Small Business Administration) </a:t>
            </a:r>
            <a:r>
              <a:rPr lang="en-US" sz="1200" b="1" kern="1200" dirty="0">
                <a:solidFill>
                  <a:schemeClr val="tx1"/>
                </a:solidFill>
                <a:effectLst/>
                <a:latin typeface="+mn-lt"/>
                <a:ea typeface="+mn-ea"/>
                <a:cs typeface="+mn-cs"/>
              </a:rPr>
              <a:t>has no say in the way you run your company</a:t>
            </a:r>
            <a:r>
              <a:rPr lang="en-US" sz="1200" kern="1200" dirty="0">
                <a:solidFill>
                  <a:schemeClr val="tx1"/>
                </a:solidFill>
                <a:effectLst/>
                <a:latin typeface="+mn-lt"/>
                <a:ea typeface="+mn-ea"/>
                <a:cs typeface="+mn-cs"/>
              </a:rPr>
              <a:t> and does not have any ownership in your business.</a:t>
            </a:r>
          </a:p>
          <a:p>
            <a:pPr lvl="0"/>
            <a:r>
              <a:rPr lang="en-US" sz="1200" kern="1200" dirty="0">
                <a:solidFill>
                  <a:schemeClr val="tx1"/>
                </a:solidFill>
                <a:effectLst/>
                <a:latin typeface="+mn-lt"/>
                <a:ea typeface="+mn-ea"/>
                <a:cs typeface="+mn-cs"/>
              </a:rPr>
              <a:t>The business </a:t>
            </a:r>
            <a:r>
              <a:rPr lang="en-US" sz="1200" b="1" kern="1200" dirty="0">
                <a:solidFill>
                  <a:schemeClr val="tx1"/>
                </a:solidFill>
                <a:effectLst/>
                <a:latin typeface="+mn-lt"/>
                <a:ea typeface="+mn-ea"/>
                <a:cs typeface="+mn-cs"/>
              </a:rPr>
              <a:t>relationship ends once the money is paid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The interest on the loan is </a:t>
            </a:r>
            <a:r>
              <a:rPr lang="en-US" sz="1200" b="1" kern="1200" dirty="0">
                <a:solidFill>
                  <a:schemeClr val="tx1"/>
                </a:solidFill>
                <a:effectLst/>
                <a:latin typeface="+mn-lt"/>
                <a:ea typeface="+mn-ea"/>
                <a:cs typeface="+mn-cs"/>
              </a:rPr>
              <a:t>tax deductible</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Loans can be </a:t>
            </a:r>
            <a:r>
              <a:rPr lang="en-US" sz="1200" b="1" kern="1200" dirty="0">
                <a:solidFill>
                  <a:schemeClr val="tx1"/>
                </a:solidFill>
                <a:effectLst/>
                <a:latin typeface="+mn-lt"/>
                <a:ea typeface="+mn-ea"/>
                <a:cs typeface="+mn-cs"/>
              </a:rPr>
              <a:t>short term or long term</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Principal and interest are known figures</a:t>
            </a:r>
            <a:r>
              <a:rPr lang="en-US" sz="1200" kern="1200" dirty="0">
                <a:solidFill>
                  <a:schemeClr val="tx1"/>
                </a:solidFill>
                <a:effectLst/>
                <a:latin typeface="+mn-lt"/>
                <a:ea typeface="+mn-ea"/>
                <a:cs typeface="+mn-cs"/>
              </a:rPr>
              <a:t> you can plan in a budget (provided that you don't take a variable rate loan).</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Money must paid back within a fixed amount of time</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If you rely too much on debt</a:t>
            </a:r>
            <a:r>
              <a:rPr lang="en-US" sz="1200" kern="1200" dirty="0">
                <a:solidFill>
                  <a:schemeClr val="tx1"/>
                </a:solidFill>
                <a:effectLst/>
                <a:latin typeface="+mn-lt"/>
                <a:ea typeface="+mn-ea"/>
                <a:cs typeface="+mn-cs"/>
              </a:rPr>
              <a:t> and have </a:t>
            </a:r>
            <a:r>
              <a:rPr lang="en-US" sz="1200" u="none" strike="noStrike" kern="1200" dirty="0">
                <a:solidFill>
                  <a:schemeClr val="tx1"/>
                </a:solidFill>
                <a:effectLst/>
                <a:latin typeface="+mn-lt"/>
                <a:ea typeface="+mn-ea"/>
                <a:cs typeface="+mn-cs"/>
                <a:hlinkClick r:id="rId3"/>
              </a:rPr>
              <a:t>cash flow problems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you will have trouble paying the loan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If you carry </a:t>
            </a:r>
            <a:r>
              <a:rPr lang="en-US" sz="1200" b="1" kern="1200" dirty="0">
                <a:solidFill>
                  <a:schemeClr val="tx1"/>
                </a:solidFill>
                <a:effectLst/>
                <a:latin typeface="+mn-lt"/>
                <a:ea typeface="+mn-ea"/>
                <a:cs typeface="+mn-cs"/>
              </a:rPr>
              <a:t>too much debt</a:t>
            </a:r>
            <a:r>
              <a:rPr lang="en-US" sz="1200" kern="1200" dirty="0">
                <a:solidFill>
                  <a:schemeClr val="tx1"/>
                </a:solidFill>
                <a:effectLst/>
                <a:latin typeface="+mn-lt"/>
                <a:ea typeface="+mn-ea"/>
                <a:cs typeface="+mn-cs"/>
              </a:rPr>
              <a:t> you will be seen as "high risk" by potential investors – which </a:t>
            </a:r>
            <a:r>
              <a:rPr lang="en-US" sz="1200" b="1" kern="1200" dirty="0">
                <a:solidFill>
                  <a:schemeClr val="tx1"/>
                </a:solidFill>
                <a:effectLst/>
                <a:latin typeface="+mn-lt"/>
                <a:ea typeface="+mn-ea"/>
                <a:cs typeface="+mn-cs"/>
              </a:rPr>
              <a:t>will limit your ability to raise capital</a:t>
            </a:r>
            <a:r>
              <a:rPr lang="en-US" sz="1200" kern="1200" dirty="0">
                <a:solidFill>
                  <a:schemeClr val="tx1"/>
                </a:solidFill>
                <a:effectLst/>
                <a:latin typeface="+mn-lt"/>
                <a:ea typeface="+mn-ea"/>
                <a:cs typeface="+mn-cs"/>
              </a:rPr>
              <a:t> by equity financing in the future.</a:t>
            </a:r>
          </a:p>
          <a:p>
            <a:pPr lvl="0"/>
            <a:r>
              <a:rPr lang="en-US" sz="1200" kern="1200" dirty="0">
                <a:solidFill>
                  <a:schemeClr val="tx1"/>
                </a:solidFill>
                <a:effectLst/>
                <a:latin typeface="+mn-lt"/>
                <a:ea typeface="+mn-ea"/>
                <a:cs typeface="+mn-cs"/>
              </a:rPr>
              <a:t>Debt financing can leave the business </a:t>
            </a:r>
            <a:r>
              <a:rPr lang="en-US" sz="1200" b="1" kern="1200" dirty="0">
                <a:solidFill>
                  <a:schemeClr val="tx1"/>
                </a:solidFill>
                <a:effectLst/>
                <a:latin typeface="+mn-lt"/>
                <a:ea typeface="+mn-ea"/>
                <a:cs typeface="+mn-cs"/>
              </a:rPr>
              <a:t>vulnerable during hard times</a:t>
            </a:r>
            <a:r>
              <a:rPr lang="en-US" sz="1200" kern="1200" dirty="0">
                <a:solidFill>
                  <a:schemeClr val="tx1"/>
                </a:solidFill>
                <a:effectLst/>
                <a:latin typeface="+mn-lt"/>
                <a:ea typeface="+mn-ea"/>
                <a:cs typeface="+mn-cs"/>
              </a:rPr>
              <a:t> when sales take a dip.</a:t>
            </a:r>
          </a:p>
          <a:p>
            <a:pPr lvl="0"/>
            <a:r>
              <a:rPr lang="en-US" sz="1200" kern="1200" dirty="0">
                <a:solidFill>
                  <a:schemeClr val="tx1"/>
                </a:solidFill>
                <a:effectLst/>
                <a:latin typeface="+mn-lt"/>
                <a:ea typeface="+mn-ea"/>
                <a:cs typeface="+mn-cs"/>
              </a:rPr>
              <a:t>Debt can make it difficult for a business to grow because of the </a:t>
            </a:r>
            <a:r>
              <a:rPr lang="en-US" sz="1200" b="1" kern="1200" dirty="0">
                <a:solidFill>
                  <a:schemeClr val="tx1"/>
                </a:solidFill>
                <a:effectLst/>
                <a:latin typeface="+mn-lt"/>
                <a:ea typeface="+mn-ea"/>
                <a:cs typeface="+mn-cs"/>
              </a:rPr>
              <a:t>high cost of repaying the loan</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Assets of the business can be held as collateral to the lender</a:t>
            </a:r>
            <a:r>
              <a:rPr lang="en-US" sz="1200" kern="1200" dirty="0">
                <a:solidFill>
                  <a:schemeClr val="tx1"/>
                </a:solidFill>
                <a:effectLst/>
                <a:latin typeface="+mn-lt"/>
                <a:ea typeface="+mn-ea"/>
                <a:cs typeface="+mn-cs"/>
              </a:rPr>
              <a:t>. And the owner of the company is often required to personally guarantee repayment of the loan.</a:t>
            </a:r>
          </a:p>
          <a:p>
            <a:r>
              <a:rPr lang="en-US" sz="1200" b="1" kern="1200" dirty="0">
                <a:solidFill>
                  <a:schemeClr val="tx1"/>
                </a:solidFill>
                <a:effectLst/>
                <a:latin typeface="+mn-lt"/>
                <a:ea typeface="+mn-ea"/>
                <a:cs typeface="+mn-cs"/>
              </a:rPr>
              <a:t>Most businesses opt for a blend of both equity and debt financing</a:t>
            </a:r>
            <a:r>
              <a:rPr lang="en-US" sz="1200" kern="1200" dirty="0">
                <a:solidFill>
                  <a:schemeClr val="tx1"/>
                </a:solidFill>
                <a:effectLst/>
                <a:latin typeface="+mn-lt"/>
                <a:ea typeface="+mn-ea"/>
                <a:cs typeface="+mn-cs"/>
              </a:rPr>
              <a:t> to meet their needs when expanding a business. The two forms of financing together can work well to reduce the downsides of each. The right ratio will vary according to your type of business, cash flow, profits and the amount of money you need to expand your business.</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10</a:t>
            </a:fld>
            <a:endParaRPr lang="en-US"/>
          </a:p>
        </p:txBody>
      </p:sp>
    </p:spTree>
    <p:extLst>
      <p:ext uri="{BB962C8B-B14F-4D97-AF65-F5344CB8AC3E}">
        <p14:creationId xmlns:p14="http://schemas.microsoft.com/office/powerpoint/2010/main" val="3148767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11</a:t>
            </a:fld>
            <a:endParaRPr lang="en-US"/>
          </a:p>
        </p:txBody>
      </p:sp>
    </p:spTree>
    <p:extLst>
      <p:ext uri="{BB962C8B-B14F-4D97-AF65-F5344CB8AC3E}">
        <p14:creationId xmlns:p14="http://schemas.microsoft.com/office/powerpoint/2010/main" val="325710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GUARANTEES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Parties:</a:t>
            </a:r>
            <a:r>
              <a:rPr lang="en-US" sz="1200" kern="1200" dirty="0">
                <a:solidFill>
                  <a:schemeClr val="tx1"/>
                </a:solidFill>
                <a:effectLst/>
                <a:latin typeface="+mn-lt"/>
                <a:ea typeface="+mn-ea"/>
                <a:cs typeface="+mn-cs"/>
              </a:rPr>
              <a:t> three parties involved in a guarantee: creditor, debtor and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Liability:</a:t>
            </a:r>
            <a:r>
              <a:rPr lang="en-US" sz="1200" kern="1200" dirty="0">
                <a:solidFill>
                  <a:schemeClr val="tx1"/>
                </a:solidFill>
                <a:effectLst/>
                <a:latin typeface="+mn-lt"/>
                <a:ea typeface="+mn-ea"/>
                <a:cs typeface="+mn-cs"/>
              </a:rPr>
              <a:t> Basic liability of payment of debt falls on the debtor. If he fails to pay then responsibility falls on the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Interest:</a:t>
            </a:r>
            <a:r>
              <a:rPr lang="en-US" sz="1200" kern="1200" dirty="0">
                <a:solidFill>
                  <a:schemeClr val="tx1"/>
                </a:solidFill>
                <a:effectLst/>
                <a:latin typeface="+mn-lt"/>
                <a:ea typeface="+mn-ea"/>
                <a:cs typeface="+mn-cs"/>
              </a:rPr>
              <a:t> Creditor and debtor has interest in the contract but guarantor has no interest in the contract.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12</a:t>
            </a:fld>
            <a:endParaRPr lang="en-US"/>
          </a:p>
        </p:txBody>
      </p:sp>
    </p:spTree>
    <p:extLst>
      <p:ext uri="{BB962C8B-B14F-4D97-AF65-F5344CB8AC3E}">
        <p14:creationId xmlns:p14="http://schemas.microsoft.com/office/powerpoint/2010/main" val="368442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13</a:t>
            </a:fld>
            <a:endParaRPr lang="en-US"/>
          </a:p>
        </p:txBody>
      </p:sp>
    </p:spTree>
    <p:extLst>
      <p:ext uri="{BB962C8B-B14F-4D97-AF65-F5344CB8AC3E}">
        <p14:creationId xmlns:p14="http://schemas.microsoft.com/office/powerpoint/2010/main" val="376969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pPr lvl="0"/>
            <a:endParaRPr lang="en-US" sz="1050" b="1" dirty="0"/>
          </a:p>
          <a:p>
            <a:pPr>
              <a:spcAft>
                <a:spcPts val="600"/>
              </a:spcAft>
            </a:pPr>
            <a:r>
              <a:rPr lang="en-US" sz="1200" b="1" dirty="0"/>
              <a:t>Equity: </a:t>
            </a:r>
            <a:r>
              <a:rPr lang="en-US" sz="1200" dirty="0"/>
              <a:t>Provider takes most junior equity position: common equity in structures that incorporate preferred equity classes </a:t>
            </a:r>
          </a:p>
          <a:p>
            <a:pPr>
              <a:spcAft>
                <a:spcPts val="600"/>
              </a:spcAft>
            </a:pPr>
            <a:r>
              <a:rPr lang="en-US" sz="1200" b="1" dirty="0"/>
              <a:t>Grants: </a:t>
            </a:r>
            <a:r>
              <a:rPr lang="en-US" sz="1200" dirty="0"/>
              <a:t>Provider covers a set amount of first loss</a:t>
            </a:r>
          </a:p>
          <a:p>
            <a:pPr>
              <a:spcAft>
                <a:spcPts val="600"/>
              </a:spcAft>
            </a:pPr>
            <a:r>
              <a:rPr lang="en-US" sz="1200" b="1" dirty="0"/>
              <a:t>Guarantee: </a:t>
            </a:r>
            <a:r>
              <a:rPr lang="en-US" sz="1200" dirty="0"/>
              <a:t>Provider covers a set amount of first loss. Similar to the grant, except the guarantee has a cost</a:t>
            </a:r>
          </a:p>
          <a:p>
            <a:pPr>
              <a:spcAft>
                <a:spcPts val="600"/>
              </a:spcAft>
            </a:pPr>
            <a:r>
              <a:rPr lang="en-US" sz="1200" b="1" dirty="0"/>
              <a:t>Subordinated debt: </a:t>
            </a:r>
            <a:r>
              <a:rPr lang="en-US" sz="1200" dirty="0"/>
              <a:t>Provider takes most junior debt position in a company</a:t>
            </a:r>
          </a:p>
          <a:p>
            <a:pPr marL="0" indent="0">
              <a:spcAft>
                <a:spcPts val="600"/>
              </a:spcAft>
              <a:buNone/>
            </a:pPr>
            <a:endParaRPr lang="en-US" sz="1200" dirty="0"/>
          </a:p>
          <a:p>
            <a:pPr marL="0" indent="0">
              <a:buNone/>
            </a:pPr>
            <a:r>
              <a:rPr lang="en-US" sz="1050" dirty="0"/>
              <a:t>Providers of Catalytic First-loss capital: typically foundations, high net-worth individuals, government &amp; DFIs</a:t>
            </a:r>
          </a:p>
          <a:p>
            <a:pPr marL="0" indent="0">
              <a:buNone/>
            </a:pPr>
            <a:endParaRPr lang="en-US" altLang="en-US" sz="1200" dirty="0"/>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Well-designed layered capital structures are often essential for leveraging additional capital while meeting the different expectations of each potential investor. Such structures not only increase the amount of capital available but also diversify risk and investment returns, and add flexibility to the terms (maturity) and uses of the capital.</a:t>
            </a:r>
          </a:p>
          <a:p>
            <a:endParaRPr lang="en-US" sz="1200" b="0" i="0" u="none" strike="noStrike" kern="1200" baseline="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Mezzanine financing is a hybrid of debt and </a:t>
            </a:r>
            <a:r>
              <a:rPr lang="en-US" sz="1200" b="0" i="0" u="none" strike="noStrike" kern="1200" dirty="0">
                <a:solidFill>
                  <a:schemeClr val="tx1"/>
                </a:solidFill>
                <a:effectLst/>
                <a:latin typeface="+mn-lt"/>
                <a:ea typeface="+mn-ea"/>
                <a:cs typeface="+mn-cs"/>
                <a:hlinkClick r:id="rId3"/>
              </a:rPr>
              <a:t>equity financing</a:t>
            </a:r>
            <a:r>
              <a:rPr lang="en-US" sz="1200" b="0" i="0" kern="1200" dirty="0">
                <a:solidFill>
                  <a:schemeClr val="tx1"/>
                </a:solidFill>
                <a:effectLst/>
                <a:latin typeface="+mn-lt"/>
                <a:ea typeface="+mn-ea"/>
                <a:cs typeface="+mn-cs"/>
              </a:rPr>
              <a:t> that gives the </a:t>
            </a:r>
            <a:r>
              <a:rPr lang="en-US" sz="1200" b="0" i="0" u="none" strike="noStrike" kern="1200" dirty="0">
                <a:solidFill>
                  <a:schemeClr val="tx1"/>
                </a:solidFill>
                <a:effectLst/>
                <a:latin typeface="+mn-lt"/>
                <a:ea typeface="+mn-ea"/>
                <a:cs typeface="+mn-cs"/>
                <a:hlinkClick r:id="rId4"/>
              </a:rPr>
              <a:t>lender</a:t>
            </a:r>
            <a:r>
              <a:rPr lang="en-US" sz="1200" b="0" i="0" kern="1200" dirty="0">
                <a:solidFill>
                  <a:schemeClr val="tx1"/>
                </a:solidFill>
                <a:effectLst/>
                <a:latin typeface="+mn-lt"/>
                <a:ea typeface="+mn-ea"/>
                <a:cs typeface="+mn-cs"/>
              </a:rPr>
              <a:t> the rights to convert to an ownership or equity interest in the company in case of default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
            </a:r>
            <a:br>
              <a:rPr lang="en-US" sz="1200" b="0" i="0" kern="1200" dirty="0">
                <a:solidFill>
                  <a:schemeClr val="tx1"/>
                </a:solidFill>
                <a:effectLst/>
                <a:latin typeface="+mn-lt"/>
                <a:ea typeface="+mn-ea"/>
                <a:cs typeface="+mn-cs"/>
              </a:rPr>
            </a:br>
            <a:r>
              <a:rPr lang="en-US" sz="1200" b="0" i="0" u="none" strike="noStrike" kern="1200" baseline="0" dirty="0">
                <a:solidFill>
                  <a:schemeClr val="tx1"/>
                </a:solidFill>
                <a:latin typeface="+mn-lt"/>
                <a:ea typeface="+mn-ea"/>
                <a:cs typeface="+mn-cs"/>
              </a:rPr>
              <a:t>In the type of capital structures shown in Figure above, junior shares would be the first to bear any capital loss; the higher up in the structure, the more risk protection capital has. The fund can be designed so that returns generated are guaranteed to be first paid to note holders, independent of the profitability of the fund.</a:t>
            </a:r>
            <a:endParaRPr lang="en-US" sz="1200" b="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14</a:t>
            </a:fld>
            <a:endParaRPr lang="en-US"/>
          </a:p>
        </p:txBody>
      </p:sp>
    </p:spTree>
    <p:extLst>
      <p:ext uri="{BB962C8B-B14F-4D97-AF65-F5344CB8AC3E}">
        <p14:creationId xmlns:p14="http://schemas.microsoft.com/office/powerpoint/2010/main" val="280566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Barriers</a:t>
            </a:r>
            <a:r>
              <a:rPr lang="en-US" sz="1200" b="1" baseline="0" dirty="0"/>
              <a:t> for private capital:</a:t>
            </a:r>
            <a:endParaRPr lang="en-US" sz="1200" b="1" dirty="0"/>
          </a:p>
          <a:p>
            <a:pPr marL="0" indent="0">
              <a:buNone/>
            </a:pPr>
            <a:endParaRPr lang="en-US" sz="1200" b="1" dirty="0"/>
          </a:p>
          <a:p>
            <a:pPr marL="0" indent="0">
              <a:buNone/>
            </a:pPr>
            <a:r>
              <a:rPr lang="en-US" sz="1200" b="1" dirty="0"/>
              <a:t>Financial side</a:t>
            </a:r>
          </a:p>
          <a:p>
            <a:r>
              <a:rPr lang="en-US" sz="1200" i="1" dirty="0"/>
              <a:t>- Risk and Return profile</a:t>
            </a:r>
          </a:p>
          <a:p>
            <a:pPr marL="0" indent="0">
              <a:buNone/>
            </a:pPr>
            <a:r>
              <a:rPr lang="en-US" sz="1200" b="1" dirty="0"/>
              <a:t>Project side</a:t>
            </a:r>
          </a:p>
          <a:p>
            <a:r>
              <a:rPr lang="en-US" sz="1200" i="1" dirty="0"/>
              <a:t>- High search costs </a:t>
            </a:r>
            <a:r>
              <a:rPr lang="en-US" sz="1200" dirty="0"/>
              <a:t>of good risk-return project profiles</a:t>
            </a:r>
          </a:p>
          <a:p>
            <a:r>
              <a:rPr lang="en-US" sz="1200" i="1" dirty="0"/>
              <a:t>- Lack of track record </a:t>
            </a:r>
            <a:r>
              <a:rPr lang="en-US" sz="1200" dirty="0"/>
              <a:t>of developers and projects that generate sufficient cash flows</a:t>
            </a:r>
          </a:p>
          <a:p>
            <a:r>
              <a:rPr lang="en-US" sz="1200" i="1" dirty="0"/>
              <a:t>- Scalability/replicability</a:t>
            </a:r>
          </a:p>
          <a:p>
            <a:r>
              <a:rPr lang="en-US" sz="1200" i="1" dirty="0"/>
              <a:t>- Monitoring </a:t>
            </a:r>
            <a:r>
              <a:rPr lang="en-US" sz="1200" dirty="0"/>
              <a:t>of conservation impact</a:t>
            </a:r>
          </a:p>
          <a:p>
            <a:r>
              <a:rPr lang="en-US" sz="1200" i="1" dirty="0"/>
              <a:t>- Predictability </a:t>
            </a:r>
            <a:r>
              <a:rPr lang="en-US" sz="1200" dirty="0"/>
              <a:t>of underlying cash flow sources</a:t>
            </a:r>
          </a:p>
          <a:p>
            <a:r>
              <a:rPr lang="en-US" sz="1200" i="1" dirty="0"/>
              <a:t>- Lack of cash flow aggregation </a:t>
            </a:r>
            <a:r>
              <a:rPr lang="en-US" sz="1200" dirty="0"/>
              <a:t>– few projects are big enough to be stand-alone investment products</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15</a:t>
            </a:fld>
            <a:endParaRPr lang="en-US"/>
          </a:p>
        </p:txBody>
      </p:sp>
    </p:spTree>
    <p:extLst>
      <p:ext uri="{BB962C8B-B14F-4D97-AF65-F5344CB8AC3E}">
        <p14:creationId xmlns:p14="http://schemas.microsoft.com/office/powerpoint/2010/main" val="1376506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Why do we have to understand how finance works? Because</a:t>
            </a:r>
            <a:r>
              <a:rPr lang="en-US" sz="1200" b="1" baseline="0" dirty="0"/>
              <a:t> we have to fill financing gaps for conservation, energy and climate needs – and these money will come predominantly from private sector.</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Conservation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a:t>
            </a:r>
            <a:r>
              <a:rPr lang="en-US" dirty="0"/>
              <a:t>ources of funding: mostly governments, multilateral agencies, philanthropies.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To meet the gap, public funds can only cover &lt; 15%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Data as of 2016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a:t>Energy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Energy numbers - All for the period 2010 to 2030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t>
            </a:r>
            <a:r>
              <a:rPr lang="en-US" sz="1200" kern="1200" dirty="0" err="1">
                <a:solidFill>
                  <a:schemeClr val="tx1"/>
                </a:solidFill>
                <a:effectLst/>
                <a:latin typeface="+mn-lt"/>
                <a:ea typeface="+mn-ea"/>
                <a:cs typeface="+mn-cs"/>
              </a:rPr>
              <a:t>SEEforAll</a:t>
            </a:r>
            <a:r>
              <a:rPr lang="en-US" sz="1200" kern="1200" dirty="0">
                <a:solidFill>
                  <a:schemeClr val="tx1"/>
                </a:solidFill>
                <a:effectLst/>
                <a:latin typeface="+mn-lt"/>
                <a:ea typeface="+mn-ea"/>
                <a:cs typeface="+mn-cs"/>
              </a:rPr>
              <a:t> presentation on investment needs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Climate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Source: CPI, </a:t>
            </a:r>
            <a:r>
              <a:rPr lang="en-US" sz="1200" b="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3"/>
              </a:rPr>
              <a:t>http://www.climatefinancelandscape.org</a:t>
            </a:r>
            <a:endParaRPr lang="en-US" sz="1200" b="1" dirty="0"/>
          </a:p>
        </p:txBody>
      </p:sp>
      <p:sp>
        <p:nvSpPr>
          <p:cNvPr id="4" name="Slide Number Placeholder 3"/>
          <p:cNvSpPr>
            <a:spLocks noGrp="1"/>
          </p:cNvSpPr>
          <p:nvPr>
            <p:ph type="sldNum" sz="quarter" idx="10"/>
          </p:nvPr>
        </p:nvSpPr>
        <p:spPr/>
        <p:txBody>
          <a:bodyPr/>
          <a:lstStyle/>
          <a:p>
            <a:fld id="{5BD20BD6-3B25-4DD3-BBF9-1595B19D8894}" type="slidenum">
              <a:rPr lang="en-US" smtClean="0"/>
              <a:t>2</a:t>
            </a:fld>
            <a:endParaRPr lang="en-US"/>
          </a:p>
        </p:txBody>
      </p:sp>
    </p:spTree>
    <p:extLst>
      <p:ext uri="{BB962C8B-B14F-4D97-AF65-F5344CB8AC3E}">
        <p14:creationId xmlns:p14="http://schemas.microsoft.com/office/powerpoint/2010/main" val="1853128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Why this session is useful?</a:t>
            </a:r>
          </a:p>
          <a:p>
            <a:r>
              <a:rPr lang="en-US" sz="1200" b="0" i="0" kern="1200" dirty="0">
                <a:solidFill>
                  <a:schemeClr val="tx1"/>
                </a:solidFill>
                <a:effectLst/>
                <a:latin typeface="+mn-lt"/>
                <a:ea typeface="+mn-ea"/>
                <a:cs typeface="+mn-cs"/>
              </a:rPr>
              <a:t>How it is useful for OFP in particular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3</a:t>
            </a:r>
            <a:r>
              <a:rPr lang="en-US" sz="1200" b="0" i="0" kern="1200" baseline="30000" dirty="0">
                <a:solidFill>
                  <a:schemeClr val="tx1"/>
                </a:solidFill>
                <a:effectLst/>
                <a:latin typeface="+mn-lt"/>
                <a:ea typeface="+mn-ea"/>
                <a:cs typeface="+mn-cs"/>
              </a:rPr>
              <a:t>rd</a:t>
            </a:r>
            <a:r>
              <a:rPr lang="en-US" sz="1200" b="0" i="0" kern="1200" dirty="0">
                <a:solidFill>
                  <a:schemeClr val="tx1"/>
                </a:solidFill>
                <a:effectLst/>
                <a:latin typeface="+mn-lt"/>
                <a:ea typeface="+mn-ea"/>
                <a:cs typeface="+mn-cs"/>
              </a:rPr>
              <a:t> tick/point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Socially beneficial projects are those which pass social cost benefit test and thus benefit society as a whole.  Not social welfare projects. </a:t>
            </a:r>
          </a:p>
          <a:p>
            <a:r>
              <a:rPr lang="en-US" sz="1200" b="0" i="0" kern="1200" dirty="0">
                <a:solidFill>
                  <a:schemeClr val="tx1"/>
                </a:solidFill>
                <a:effectLst/>
                <a:latin typeface="+mn-lt"/>
                <a:ea typeface="+mn-ea"/>
                <a:cs typeface="+mn-cs"/>
              </a:rPr>
              <a:t>In case of green projects Social</a:t>
            </a:r>
            <a:r>
              <a:rPr lang="en-US" sz="1200" b="0" i="0" kern="1200" baseline="0" dirty="0">
                <a:solidFill>
                  <a:schemeClr val="tx1"/>
                </a:solidFill>
                <a:effectLst/>
                <a:latin typeface="+mn-lt"/>
                <a:ea typeface="+mn-ea"/>
                <a:cs typeface="+mn-cs"/>
              </a:rPr>
              <a:t> Cost Benefit (SCB) Analysis</a:t>
            </a:r>
            <a:r>
              <a:rPr lang="en-US" sz="1200" b="0" i="0" kern="1200" dirty="0">
                <a:solidFill>
                  <a:schemeClr val="tx1"/>
                </a:solidFill>
                <a:effectLst/>
                <a:latin typeface="+mn-lt"/>
                <a:ea typeface="+mn-ea"/>
                <a:cs typeface="+mn-cs"/>
              </a:rPr>
              <a:t> properly evaluates and prices environmental benefits and costs. </a:t>
            </a: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3</a:t>
            </a:fld>
            <a:endParaRPr lang="en-US"/>
          </a:p>
        </p:txBody>
      </p:sp>
    </p:spTree>
    <p:extLst>
      <p:ext uri="{BB962C8B-B14F-4D97-AF65-F5344CB8AC3E}">
        <p14:creationId xmlns:p14="http://schemas.microsoft.com/office/powerpoint/2010/main" val="358683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What to expect from this session</a:t>
            </a:r>
          </a:p>
          <a:p>
            <a:endParaRPr lang="en-US" baseline="0" dirty="0"/>
          </a:p>
          <a:p>
            <a:r>
              <a:rPr lang="en-US" baseline="0" dirty="0"/>
              <a:t>It is designed for professionals who are entering green finance field</a:t>
            </a:r>
          </a:p>
        </p:txBody>
      </p:sp>
      <p:sp>
        <p:nvSpPr>
          <p:cNvPr id="4" name="Slide Number Placeholder 3"/>
          <p:cNvSpPr>
            <a:spLocks noGrp="1"/>
          </p:cNvSpPr>
          <p:nvPr>
            <p:ph type="sldNum" sz="quarter" idx="10"/>
          </p:nvPr>
        </p:nvSpPr>
        <p:spPr/>
        <p:txBody>
          <a:bodyPr/>
          <a:lstStyle/>
          <a:p>
            <a:fld id="{5BD20BD6-3B25-4DD3-BBF9-1595B19D8894}" type="slidenum">
              <a:rPr lang="en-US" smtClean="0"/>
              <a:t>4</a:t>
            </a:fld>
            <a:endParaRPr lang="en-US"/>
          </a:p>
        </p:txBody>
      </p:sp>
    </p:spTree>
    <p:extLst>
      <p:ext uri="{BB962C8B-B14F-4D97-AF65-F5344CB8AC3E}">
        <p14:creationId xmlns:p14="http://schemas.microsoft.com/office/powerpoint/2010/main" val="331607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Green Finance is</a:t>
            </a:r>
            <a:r>
              <a:rPr lang="en-US" baseline="0" dirty="0"/>
              <a:t> all encompassing area of “sustainable” project financing, and includes many sectors from </a:t>
            </a:r>
            <a:r>
              <a:rPr lang="en-US" baseline="0" dirty="0" err="1"/>
              <a:t>env</a:t>
            </a:r>
            <a:r>
              <a:rPr lang="en-US" baseline="0" dirty="0"/>
              <a:t> to </a:t>
            </a:r>
            <a:r>
              <a:rPr lang="en-US" baseline="0" dirty="0" err="1"/>
              <a:t>agr</a:t>
            </a:r>
            <a:r>
              <a:rPr lang="en-US" baseline="0" dirty="0"/>
              <a:t> to infrastructure and energy. Here we present those relevant to the GEF</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Green finance actually covers a very broad set of topics ranging from impact investing to securities regulation to national “green” banks. Most important for the GEF-7 impact programs is to articulate how to encourage investors already taking an interest, and how to attract more. Green finance is more than climate finance, but includes land, forests, water, oceans, conservation, resilience--indeed every type of GEF investment.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5</a:t>
            </a:fld>
            <a:endParaRPr lang="en-US"/>
          </a:p>
        </p:txBody>
      </p:sp>
    </p:spTree>
    <p:extLst>
      <p:ext uri="{BB962C8B-B14F-4D97-AF65-F5344CB8AC3E}">
        <p14:creationId xmlns:p14="http://schemas.microsoft.com/office/powerpoint/2010/main" val="1969247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Last 25 years:  	</a:t>
            </a:r>
            <a:r>
              <a:rPr lang="en-US" sz="1200" b="0" kern="1200" dirty="0">
                <a:solidFill>
                  <a:schemeClr val="tx1"/>
                </a:solidFill>
                <a:latin typeface="+mn-lt"/>
                <a:ea typeface="+mn-ea"/>
                <a:cs typeface="+mn-cs"/>
              </a:rPr>
              <a:t>growing involvement of the  private sector + the development of new financial mechanisms </a:t>
            </a:r>
            <a:r>
              <a:rPr lang="en-US" sz="1200" u="sng" dirty="0"/>
              <a:t>to raise private sector capital</a:t>
            </a:r>
          </a:p>
          <a:p>
            <a:endParaRPr lang="en-US" dirty="0"/>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6</a:t>
            </a:fld>
            <a:endParaRPr lang="en-US"/>
          </a:p>
        </p:txBody>
      </p:sp>
    </p:spTree>
    <p:extLst>
      <p:ext uri="{BB962C8B-B14F-4D97-AF65-F5344CB8AC3E}">
        <p14:creationId xmlns:p14="http://schemas.microsoft.com/office/powerpoint/2010/main" val="3444611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a:t>
            </a:r>
            <a:r>
              <a:rPr lang="en-US" baseline="0" dirty="0"/>
              <a:t> the simplicity of the presentation, we will focus only on Main instruments used in Green Finance:</a:t>
            </a:r>
          </a:p>
          <a:p>
            <a:r>
              <a:rPr lang="en-US" baseline="0" dirty="0"/>
              <a:t>Equity, Debt and Guarantees</a:t>
            </a:r>
          </a:p>
          <a:p>
            <a:endParaRPr lang="en-US" baseline="0" dirty="0"/>
          </a:p>
          <a:p>
            <a:r>
              <a:rPr lang="en-US" baseline="0" dirty="0"/>
              <a:t>If you want to know it all, there are:</a:t>
            </a:r>
          </a:p>
          <a:p>
            <a:pPr marL="0" indent="0">
              <a:buNone/>
            </a:pPr>
            <a:r>
              <a:rPr lang="en-US" altLang="en-US" sz="1200" b="1" dirty="0">
                <a:solidFill>
                  <a:srgbClr val="0070C0"/>
                </a:solidFill>
              </a:rPr>
              <a:t>Financial assets:</a:t>
            </a:r>
            <a:r>
              <a:rPr lang="en-US" altLang="en-US" sz="1200" dirty="0"/>
              <a:t> securities (stocks and bonds), derivative contracts, and currencies.</a:t>
            </a:r>
          </a:p>
          <a:p>
            <a:pPr marL="0" indent="0">
              <a:buNone/>
            </a:pPr>
            <a:r>
              <a:rPr lang="en-US" altLang="en-US" sz="1200" b="1" dirty="0">
                <a:solidFill>
                  <a:srgbClr val="0070C0"/>
                </a:solidFill>
                <a:latin typeface="Helvetica Neue"/>
              </a:rPr>
              <a:t>Real assets: </a:t>
            </a:r>
            <a:r>
              <a:rPr lang="en-US" altLang="en-US" sz="1200" dirty="0"/>
              <a:t>real estate, equipment, commodities, and other physical assets.</a:t>
            </a:r>
          </a:p>
        </p:txBody>
      </p:sp>
      <p:sp>
        <p:nvSpPr>
          <p:cNvPr id="4" name="Slide Number Placeholder 3"/>
          <p:cNvSpPr>
            <a:spLocks noGrp="1"/>
          </p:cNvSpPr>
          <p:nvPr>
            <p:ph type="sldNum" sz="quarter" idx="10"/>
          </p:nvPr>
        </p:nvSpPr>
        <p:spPr/>
        <p:txBody>
          <a:bodyPr/>
          <a:lstStyle/>
          <a:p>
            <a:fld id="{5BD20BD6-3B25-4DD3-BBF9-1595B19D8894}" type="slidenum">
              <a:rPr lang="en-US" smtClean="0"/>
              <a:t>7</a:t>
            </a:fld>
            <a:endParaRPr lang="en-US"/>
          </a:p>
        </p:txBody>
      </p:sp>
    </p:spTree>
    <p:extLst>
      <p:ext uri="{BB962C8B-B14F-4D97-AF65-F5344CB8AC3E}">
        <p14:creationId xmlns:p14="http://schemas.microsoft.com/office/powerpoint/2010/main" val="5990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Equity - </a:t>
            </a:r>
            <a:r>
              <a:rPr lang="en-US" sz="1200" dirty="0"/>
              <a:t>ownership in the business</a:t>
            </a:r>
            <a:r>
              <a:rPr lang="en-US" sz="1200" baseline="0" dirty="0"/>
              <a:t> </a:t>
            </a:r>
            <a:r>
              <a:rPr lang="en-US" sz="1200" baseline="0" dirty="0">
                <a:sym typeface="Wingdings" panose="05000000000000000000" pitchFamily="2" charset="2"/>
              </a:rPr>
              <a:t> </a:t>
            </a:r>
            <a:r>
              <a:rPr lang="en-US" sz="1200" dirty="0"/>
              <a:t>majority</a:t>
            </a:r>
            <a:r>
              <a:rPr lang="en-US" sz="1200" baseline="0" dirty="0"/>
              <a:t> shares provide control of the company</a:t>
            </a:r>
            <a:endParaRPr lang="en-US" sz="1200" dirty="0"/>
          </a:p>
          <a:p>
            <a:r>
              <a:rPr lang="en-US" sz="1200" dirty="0"/>
              <a:t>Equity is used to finance new business (for startups) or major purchases (for publicly</a:t>
            </a:r>
            <a:r>
              <a:rPr lang="en-US" sz="1200" baseline="0" dirty="0"/>
              <a:t> traded companies)</a:t>
            </a:r>
            <a:endParaRPr lang="en-US" sz="1200" dirty="0"/>
          </a:p>
          <a:p>
            <a:endParaRPr lang="en-US" sz="1200" b="1" kern="1200" dirty="0">
              <a:solidFill>
                <a:schemeClr val="tx1"/>
              </a:solidFill>
              <a:effectLst/>
              <a:latin typeface="+mn-lt"/>
              <a:ea typeface="+mn-ea"/>
              <a:cs typeface="+mn-cs"/>
            </a:endParaRPr>
          </a:p>
          <a:p>
            <a:pPr marL="0" indent="0">
              <a:buNone/>
            </a:pPr>
            <a:r>
              <a:rPr lang="en-US" sz="1200" b="1" dirty="0"/>
              <a:t>When Equity financing is preferred</a:t>
            </a:r>
            <a:endParaRPr lang="en-US" sz="1200" dirty="0"/>
          </a:p>
          <a:p>
            <a:r>
              <a:rPr lang="en-US" sz="1200" dirty="0"/>
              <a:t>Startup/entrepreneur: Banks will not provide Loans due to high risk of start-up failures, lack of collateral, credit record etc.</a:t>
            </a:r>
          </a:p>
          <a:p>
            <a:r>
              <a:rPr lang="en-US" sz="1200" dirty="0"/>
              <a:t>Large corporation: cheaper to sell shares than to pay Loan Interest</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HELPFUL INFORMATION on Debt and Equity</a:t>
            </a:r>
            <a:r>
              <a:rPr lang="en-US" sz="1200" b="1" kern="1200" baseline="0" dirty="0">
                <a:solidFill>
                  <a:schemeClr val="tx1"/>
                </a:solidFill>
                <a:effectLst/>
                <a:latin typeface="+mn-lt"/>
                <a:ea typeface="+mn-ea"/>
                <a:cs typeface="+mn-cs"/>
              </a:rPr>
              <a:t>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 EQUITY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It's less risky than a loan</a:t>
            </a:r>
            <a:r>
              <a:rPr lang="en-US" sz="1200" kern="1200" dirty="0">
                <a:solidFill>
                  <a:schemeClr val="tx1"/>
                </a:solidFill>
                <a:effectLst/>
                <a:latin typeface="+mn-lt"/>
                <a:ea typeface="+mn-ea"/>
                <a:cs typeface="+mn-cs"/>
              </a:rPr>
              <a:t> because you don't have to pay it back, and it's a good option if you can't afford to take on debt</a:t>
            </a:r>
          </a:p>
          <a:p>
            <a:pPr lvl="0"/>
            <a:r>
              <a:rPr lang="en-US" sz="1200" kern="1200" dirty="0">
                <a:solidFill>
                  <a:schemeClr val="tx1"/>
                </a:solidFill>
                <a:effectLst/>
                <a:latin typeface="+mn-lt"/>
                <a:ea typeface="+mn-ea"/>
                <a:cs typeface="+mn-cs"/>
              </a:rPr>
              <a:t>You tap into the investor's network, which </a:t>
            </a:r>
            <a:r>
              <a:rPr lang="en-US" sz="1200" b="1" kern="1200" dirty="0">
                <a:solidFill>
                  <a:schemeClr val="tx1"/>
                </a:solidFill>
                <a:effectLst/>
                <a:latin typeface="+mn-lt"/>
                <a:ea typeface="+mn-ea"/>
                <a:cs typeface="+mn-cs"/>
              </a:rPr>
              <a:t>may add more credibility to your business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Investors take a long-term view,</a:t>
            </a:r>
            <a:r>
              <a:rPr lang="en-US" sz="1200" kern="1200" dirty="0">
                <a:solidFill>
                  <a:schemeClr val="tx1"/>
                </a:solidFill>
                <a:effectLst/>
                <a:latin typeface="+mn-lt"/>
                <a:ea typeface="+mn-ea"/>
                <a:cs typeface="+mn-cs"/>
              </a:rPr>
              <a:t> and most don't expect a return on their investment immediately.</a:t>
            </a:r>
          </a:p>
          <a:p>
            <a:pPr lvl="0"/>
            <a:r>
              <a:rPr lang="en-US" sz="1200" b="1" kern="1200" dirty="0">
                <a:solidFill>
                  <a:schemeClr val="tx1"/>
                </a:solidFill>
                <a:effectLst/>
                <a:latin typeface="+mn-lt"/>
                <a:ea typeface="+mn-ea"/>
                <a:cs typeface="+mn-cs"/>
              </a:rPr>
              <a:t>You won't have to channel profits into loan repayment</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You'll have more cash on hand</a:t>
            </a:r>
            <a:r>
              <a:rPr lang="en-US" sz="1200" kern="1200" dirty="0">
                <a:solidFill>
                  <a:schemeClr val="tx1"/>
                </a:solidFill>
                <a:effectLst/>
                <a:latin typeface="+mn-lt"/>
                <a:ea typeface="+mn-ea"/>
                <a:cs typeface="+mn-cs"/>
              </a:rPr>
              <a:t> for expanding the business.</a:t>
            </a:r>
          </a:p>
          <a:p>
            <a:pPr lvl="0"/>
            <a:r>
              <a:rPr lang="en-US" sz="1200" b="1" kern="1200" dirty="0">
                <a:solidFill>
                  <a:schemeClr val="tx1"/>
                </a:solidFill>
                <a:effectLst/>
                <a:latin typeface="+mn-lt"/>
                <a:ea typeface="+mn-ea"/>
                <a:cs typeface="+mn-cs"/>
              </a:rPr>
              <a:t>There's no requirement to pay back the investment if the business fails</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may require returns that could be more than the rate you would pay for a bank loan.</a:t>
            </a:r>
          </a:p>
          <a:p>
            <a:pPr lvl="0"/>
            <a:r>
              <a:rPr lang="en-US" sz="1200" b="1" kern="1200" dirty="0">
                <a:solidFill>
                  <a:schemeClr val="tx1"/>
                </a:solidFill>
                <a:effectLst/>
                <a:latin typeface="+mn-lt"/>
                <a:ea typeface="+mn-ea"/>
                <a:cs typeface="+mn-cs"/>
              </a:rPr>
              <a:t>The investor will require some ownership</a:t>
            </a:r>
            <a:r>
              <a:rPr lang="en-US" sz="1200" kern="1200" dirty="0">
                <a:solidFill>
                  <a:schemeClr val="tx1"/>
                </a:solidFill>
                <a:effectLst/>
                <a:latin typeface="+mn-lt"/>
                <a:ea typeface="+mn-ea"/>
                <a:cs typeface="+mn-cs"/>
              </a:rPr>
              <a:t> of your company and a percentage of the profits. You may not want to give up this kind of control.</a:t>
            </a:r>
          </a:p>
          <a:p>
            <a:pPr lvl="0"/>
            <a:r>
              <a:rPr lang="en-US" sz="1200" b="1" kern="1200" dirty="0">
                <a:solidFill>
                  <a:schemeClr val="tx1"/>
                </a:solidFill>
                <a:effectLst/>
                <a:latin typeface="+mn-lt"/>
                <a:ea typeface="+mn-ea"/>
                <a:cs typeface="+mn-cs"/>
              </a:rPr>
              <a:t>You will have to consult with investors before making</a:t>
            </a:r>
            <a:r>
              <a:rPr lang="en-US" sz="1200" kern="1200" dirty="0">
                <a:solidFill>
                  <a:schemeClr val="tx1"/>
                </a:solidFill>
                <a:effectLst/>
                <a:latin typeface="+mn-lt"/>
                <a:ea typeface="+mn-ea"/>
                <a:cs typeface="+mn-cs"/>
              </a:rPr>
              <a:t> big (or even routine) </a:t>
            </a:r>
            <a:r>
              <a:rPr lang="en-US" sz="1200" b="1" kern="1200" dirty="0">
                <a:solidFill>
                  <a:schemeClr val="tx1"/>
                </a:solidFill>
                <a:effectLst/>
                <a:latin typeface="+mn-lt"/>
                <a:ea typeface="+mn-ea"/>
                <a:cs typeface="+mn-cs"/>
              </a:rPr>
              <a:t>decisions</a:t>
            </a:r>
            <a:r>
              <a:rPr lang="en-US" sz="1200" kern="1200" dirty="0">
                <a:solidFill>
                  <a:schemeClr val="tx1"/>
                </a:solidFill>
                <a:effectLst/>
                <a:latin typeface="+mn-lt"/>
                <a:ea typeface="+mn-ea"/>
                <a:cs typeface="+mn-cs"/>
              </a:rPr>
              <a:t> -- and you may disagree with your investors.</a:t>
            </a:r>
          </a:p>
          <a:p>
            <a:pPr lvl="0"/>
            <a:r>
              <a:rPr lang="en-US" sz="1200" kern="1200" dirty="0">
                <a:solidFill>
                  <a:schemeClr val="tx1"/>
                </a:solidFill>
                <a:effectLst/>
                <a:latin typeface="+mn-lt"/>
                <a:ea typeface="+mn-ea"/>
                <a:cs typeface="+mn-cs"/>
              </a:rPr>
              <a:t>In the case of irreconcilable disagreements with investors, you may need to cash in your portion of the business and </a:t>
            </a:r>
            <a:r>
              <a:rPr lang="en-US" sz="1200" b="1" kern="1200" dirty="0">
                <a:solidFill>
                  <a:schemeClr val="tx1"/>
                </a:solidFill>
                <a:effectLst/>
                <a:latin typeface="+mn-lt"/>
                <a:ea typeface="+mn-ea"/>
                <a:cs typeface="+mn-cs"/>
              </a:rPr>
              <a:t>allow the investors to run the company</a:t>
            </a:r>
            <a:r>
              <a:rPr lang="en-US" sz="1200" kern="1200" dirty="0">
                <a:solidFill>
                  <a:schemeClr val="tx1"/>
                </a:solidFill>
                <a:effectLst/>
                <a:latin typeface="+mn-lt"/>
                <a:ea typeface="+mn-ea"/>
                <a:cs typeface="+mn-cs"/>
              </a:rPr>
              <a:t> without you. </a:t>
            </a:r>
          </a:p>
          <a:p>
            <a:pPr lvl="0"/>
            <a:r>
              <a:rPr lang="en-US" sz="1200" b="1" kern="1200" dirty="0">
                <a:solidFill>
                  <a:schemeClr val="tx1"/>
                </a:solidFill>
                <a:effectLst/>
                <a:latin typeface="+mn-lt"/>
                <a:ea typeface="+mn-ea"/>
                <a:cs typeface="+mn-cs"/>
              </a:rPr>
              <a:t>It takes time and effort</a:t>
            </a:r>
            <a:r>
              <a:rPr lang="en-US" sz="1200" kern="1200" dirty="0">
                <a:solidFill>
                  <a:schemeClr val="tx1"/>
                </a:solidFill>
                <a:effectLst/>
                <a:latin typeface="+mn-lt"/>
                <a:ea typeface="+mn-ea"/>
                <a:cs typeface="+mn-cs"/>
              </a:rPr>
              <a:t> to find the right investor for your company.</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 DEBT FINANCING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business relationship with a debt investor is very different than with an equity investor-- and requires no need to give up a part of your company. But if you take on too much debt, it's a move that can stifle growth.</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bank</a:t>
            </a:r>
            <a:r>
              <a:rPr lang="en-US" sz="1200" kern="1200" dirty="0">
                <a:solidFill>
                  <a:schemeClr val="tx1"/>
                </a:solidFill>
                <a:effectLst/>
                <a:latin typeface="+mn-lt"/>
                <a:ea typeface="+mn-ea"/>
                <a:cs typeface="+mn-cs"/>
              </a:rPr>
              <a:t> or lending institution (such as the Small Business Administration) </a:t>
            </a:r>
            <a:r>
              <a:rPr lang="en-US" sz="1200" b="1" kern="1200" dirty="0">
                <a:solidFill>
                  <a:schemeClr val="tx1"/>
                </a:solidFill>
                <a:effectLst/>
                <a:latin typeface="+mn-lt"/>
                <a:ea typeface="+mn-ea"/>
                <a:cs typeface="+mn-cs"/>
              </a:rPr>
              <a:t>has no say in the way you run your company</a:t>
            </a:r>
            <a:r>
              <a:rPr lang="en-US" sz="1200" kern="1200" dirty="0">
                <a:solidFill>
                  <a:schemeClr val="tx1"/>
                </a:solidFill>
                <a:effectLst/>
                <a:latin typeface="+mn-lt"/>
                <a:ea typeface="+mn-ea"/>
                <a:cs typeface="+mn-cs"/>
              </a:rPr>
              <a:t> and does not have any ownership in your business.</a:t>
            </a:r>
          </a:p>
          <a:p>
            <a:pPr lvl="0"/>
            <a:r>
              <a:rPr lang="en-US" sz="1200" kern="1200" dirty="0">
                <a:solidFill>
                  <a:schemeClr val="tx1"/>
                </a:solidFill>
                <a:effectLst/>
                <a:latin typeface="+mn-lt"/>
                <a:ea typeface="+mn-ea"/>
                <a:cs typeface="+mn-cs"/>
              </a:rPr>
              <a:t>The business </a:t>
            </a:r>
            <a:r>
              <a:rPr lang="en-US" sz="1200" b="1" kern="1200" dirty="0">
                <a:solidFill>
                  <a:schemeClr val="tx1"/>
                </a:solidFill>
                <a:effectLst/>
                <a:latin typeface="+mn-lt"/>
                <a:ea typeface="+mn-ea"/>
                <a:cs typeface="+mn-cs"/>
              </a:rPr>
              <a:t>relationship ends once the money is paid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The interest on the loan is </a:t>
            </a:r>
            <a:r>
              <a:rPr lang="en-US" sz="1200" b="1" kern="1200" dirty="0">
                <a:solidFill>
                  <a:schemeClr val="tx1"/>
                </a:solidFill>
                <a:effectLst/>
                <a:latin typeface="+mn-lt"/>
                <a:ea typeface="+mn-ea"/>
                <a:cs typeface="+mn-cs"/>
              </a:rPr>
              <a:t>tax deductible</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Loans can be </a:t>
            </a:r>
            <a:r>
              <a:rPr lang="en-US" sz="1200" b="1" kern="1200" dirty="0">
                <a:solidFill>
                  <a:schemeClr val="tx1"/>
                </a:solidFill>
                <a:effectLst/>
                <a:latin typeface="+mn-lt"/>
                <a:ea typeface="+mn-ea"/>
                <a:cs typeface="+mn-cs"/>
              </a:rPr>
              <a:t>short term or long term</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Principal and interest are known figures</a:t>
            </a:r>
            <a:r>
              <a:rPr lang="en-US" sz="1200" kern="1200" dirty="0">
                <a:solidFill>
                  <a:schemeClr val="tx1"/>
                </a:solidFill>
                <a:effectLst/>
                <a:latin typeface="+mn-lt"/>
                <a:ea typeface="+mn-ea"/>
                <a:cs typeface="+mn-cs"/>
              </a:rPr>
              <a:t> you can plan in a budget (provided that you don't take a variable rate loan).</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Money must paid back within a fixed amount of time</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If you rely too much on debt</a:t>
            </a:r>
            <a:r>
              <a:rPr lang="en-US" sz="1200" kern="1200" dirty="0">
                <a:solidFill>
                  <a:schemeClr val="tx1"/>
                </a:solidFill>
                <a:effectLst/>
                <a:latin typeface="+mn-lt"/>
                <a:ea typeface="+mn-ea"/>
                <a:cs typeface="+mn-cs"/>
              </a:rPr>
              <a:t> and have </a:t>
            </a:r>
            <a:r>
              <a:rPr lang="en-US" sz="1200" u="none" strike="noStrike" kern="1200" dirty="0">
                <a:solidFill>
                  <a:schemeClr val="tx1"/>
                </a:solidFill>
                <a:effectLst/>
                <a:latin typeface="+mn-lt"/>
                <a:ea typeface="+mn-ea"/>
                <a:cs typeface="+mn-cs"/>
                <a:hlinkClick r:id="rId3"/>
              </a:rPr>
              <a:t>cash flow problems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you will have trouble paying the loan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If you carry </a:t>
            </a:r>
            <a:r>
              <a:rPr lang="en-US" sz="1200" b="1" kern="1200" dirty="0">
                <a:solidFill>
                  <a:schemeClr val="tx1"/>
                </a:solidFill>
                <a:effectLst/>
                <a:latin typeface="+mn-lt"/>
                <a:ea typeface="+mn-ea"/>
                <a:cs typeface="+mn-cs"/>
              </a:rPr>
              <a:t>too much debt</a:t>
            </a:r>
            <a:r>
              <a:rPr lang="en-US" sz="1200" kern="1200" dirty="0">
                <a:solidFill>
                  <a:schemeClr val="tx1"/>
                </a:solidFill>
                <a:effectLst/>
                <a:latin typeface="+mn-lt"/>
                <a:ea typeface="+mn-ea"/>
                <a:cs typeface="+mn-cs"/>
              </a:rPr>
              <a:t> you will be seen as "high risk" by potential investors – which </a:t>
            </a:r>
            <a:r>
              <a:rPr lang="en-US" sz="1200" b="1" kern="1200" dirty="0">
                <a:solidFill>
                  <a:schemeClr val="tx1"/>
                </a:solidFill>
                <a:effectLst/>
                <a:latin typeface="+mn-lt"/>
                <a:ea typeface="+mn-ea"/>
                <a:cs typeface="+mn-cs"/>
              </a:rPr>
              <a:t>will limit your ability to raise capital</a:t>
            </a:r>
            <a:r>
              <a:rPr lang="en-US" sz="1200" kern="1200" dirty="0">
                <a:solidFill>
                  <a:schemeClr val="tx1"/>
                </a:solidFill>
                <a:effectLst/>
                <a:latin typeface="+mn-lt"/>
                <a:ea typeface="+mn-ea"/>
                <a:cs typeface="+mn-cs"/>
              </a:rPr>
              <a:t> by equity financing in the future.</a:t>
            </a:r>
          </a:p>
          <a:p>
            <a:pPr lvl="0"/>
            <a:r>
              <a:rPr lang="en-US" sz="1200" kern="1200" dirty="0">
                <a:solidFill>
                  <a:schemeClr val="tx1"/>
                </a:solidFill>
                <a:effectLst/>
                <a:latin typeface="+mn-lt"/>
                <a:ea typeface="+mn-ea"/>
                <a:cs typeface="+mn-cs"/>
              </a:rPr>
              <a:t>Debt financing can leave the business </a:t>
            </a:r>
            <a:r>
              <a:rPr lang="en-US" sz="1200" b="1" kern="1200" dirty="0">
                <a:solidFill>
                  <a:schemeClr val="tx1"/>
                </a:solidFill>
                <a:effectLst/>
                <a:latin typeface="+mn-lt"/>
                <a:ea typeface="+mn-ea"/>
                <a:cs typeface="+mn-cs"/>
              </a:rPr>
              <a:t>vulnerable during hard times</a:t>
            </a:r>
            <a:r>
              <a:rPr lang="en-US" sz="1200" kern="1200" dirty="0">
                <a:solidFill>
                  <a:schemeClr val="tx1"/>
                </a:solidFill>
                <a:effectLst/>
                <a:latin typeface="+mn-lt"/>
                <a:ea typeface="+mn-ea"/>
                <a:cs typeface="+mn-cs"/>
              </a:rPr>
              <a:t> when sales take a dip.</a:t>
            </a:r>
          </a:p>
          <a:p>
            <a:pPr lvl="0"/>
            <a:r>
              <a:rPr lang="en-US" sz="1200" kern="1200" dirty="0">
                <a:solidFill>
                  <a:schemeClr val="tx1"/>
                </a:solidFill>
                <a:effectLst/>
                <a:latin typeface="+mn-lt"/>
                <a:ea typeface="+mn-ea"/>
                <a:cs typeface="+mn-cs"/>
              </a:rPr>
              <a:t>Debt can make it difficult for a business to grow because of the </a:t>
            </a:r>
            <a:r>
              <a:rPr lang="en-US" sz="1200" b="1" kern="1200" dirty="0">
                <a:solidFill>
                  <a:schemeClr val="tx1"/>
                </a:solidFill>
                <a:effectLst/>
                <a:latin typeface="+mn-lt"/>
                <a:ea typeface="+mn-ea"/>
                <a:cs typeface="+mn-cs"/>
              </a:rPr>
              <a:t>high cost of repaying the loan</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Assets of the business can be held as collateral to the lender</a:t>
            </a:r>
            <a:r>
              <a:rPr lang="en-US" sz="1200" kern="1200" dirty="0">
                <a:solidFill>
                  <a:schemeClr val="tx1"/>
                </a:solidFill>
                <a:effectLst/>
                <a:latin typeface="+mn-lt"/>
                <a:ea typeface="+mn-ea"/>
                <a:cs typeface="+mn-cs"/>
              </a:rPr>
              <a:t>. And the owner of the company is often required to personally guarantee repayment of the loan.</a:t>
            </a:r>
          </a:p>
          <a:p>
            <a:r>
              <a:rPr lang="en-US" sz="1200" b="1" kern="1200" dirty="0">
                <a:solidFill>
                  <a:schemeClr val="tx1"/>
                </a:solidFill>
                <a:effectLst/>
                <a:latin typeface="+mn-lt"/>
                <a:ea typeface="+mn-ea"/>
                <a:cs typeface="+mn-cs"/>
              </a:rPr>
              <a:t>Most businesses opt for a blend of both equity and debt financing</a:t>
            </a:r>
            <a:r>
              <a:rPr lang="en-US" sz="1200" kern="1200" dirty="0">
                <a:solidFill>
                  <a:schemeClr val="tx1"/>
                </a:solidFill>
                <a:effectLst/>
                <a:latin typeface="+mn-lt"/>
                <a:ea typeface="+mn-ea"/>
                <a:cs typeface="+mn-cs"/>
              </a:rPr>
              <a:t> to meet their needs when expanding a business. The two forms of financing together can work well to reduce the downsides of each. The right ratio will vary according to your type of business, cash flow, profits and the amount of money you need to expand your business.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GUARANTEES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Parties:</a:t>
            </a:r>
            <a:r>
              <a:rPr lang="en-US" sz="1200" kern="1200" dirty="0">
                <a:solidFill>
                  <a:schemeClr val="tx1"/>
                </a:solidFill>
                <a:effectLst/>
                <a:latin typeface="+mn-lt"/>
                <a:ea typeface="+mn-ea"/>
                <a:cs typeface="+mn-cs"/>
              </a:rPr>
              <a:t> three parties involved in a guarantee: creditor, debtor and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Liability:</a:t>
            </a:r>
            <a:r>
              <a:rPr lang="en-US" sz="1200" kern="1200" dirty="0">
                <a:solidFill>
                  <a:schemeClr val="tx1"/>
                </a:solidFill>
                <a:effectLst/>
                <a:latin typeface="+mn-lt"/>
                <a:ea typeface="+mn-ea"/>
                <a:cs typeface="+mn-cs"/>
              </a:rPr>
              <a:t> Basic liability of payment of debt falls on the debtor. If he fails to pay then responsibility falls on the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Interest:</a:t>
            </a:r>
            <a:r>
              <a:rPr lang="en-US" sz="1200" kern="1200" dirty="0">
                <a:solidFill>
                  <a:schemeClr val="tx1"/>
                </a:solidFill>
                <a:effectLst/>
                <a:latin typeface="+mn-lt"/>
                <a:ea typeface="+mn-ea"/>
                <a:cs typeface="+mn-cs"/>
              </a:rPr>
              <a:t> Creditor and debtor has interest in the contract but guarantor has no interest in the contract.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8</a:t>
            </a:fld>
            <a:endParaRPr lang="en-US"/>
          </a:p>
        </p:txBody>
      </p:sp>
    </p:spTree>
    <p:extLst>
      <p:ext uri="{BB962C8B-B14F-4D97-AF65-F5344CB8AC3E}">
        <p14:creationId xmlns:p14="http://schemas.microsoft.com/office/powerpoint/2010/main" val="1348265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t>9</a:t>
            </a:fld>
            <a:endParaRPr lang="en-US"/>
          </a:p>
        </p:txBody>
      </p:sp>
    </p:spTree>
    <p:extLst>
      <p:ext uri="{BB962C8B-B14F-4D97-AF65-F5344CB8AC3E}">
        <p14:creationId xmlns:p14="http://schemas.microsoft.com/office/powerpoint/2010/main" val="3594230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144915C-C328-47B8-8543-B945561309C8}" type="datetimeFigureOut">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378324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44915C-C328-47B8-8543-B945561309C8}" type="datetimeFigureOut">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410242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44915C-C328-47B8-8543-B945561309C8}" type="datetimeFigureOut">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93723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44915C-C328-47B8-8543-B945561309C8}" type="datetimeFigureOut">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4264831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44915C-C328-47B8-8543-B945561309C8}" type="datetimeFigureOut">
              <a:rPr lang="en-US" smtClean="0"/>
              <a:t>2/23/17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91243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144915C-C328-47B8-8543-B945561309C8}" type="datetimeFigureOut">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1819868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144915C-C328-47B8-8543-B945561309C8}" type="datetimeFigureOut">
              <a:rPr lang="en-US" smtClean="0"/>
              <a:t>2/23/17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418763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144915C-C328-47B8-8543-B945561309C8}" type="datetimeFigureOut">
              <a:rPr lang="en-US" smtClean="0"/>
              <a:t>2/23/17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1740801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4915C-C328-47B8-8543-B945561309C8}" type="datetimeFigureOut">
              <a:rPr lang="en-US" smtClean="0"/>
              <a:t>2/23/17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2086005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44915C-C328-47B8-8543-B945561309C8}" type="datetimeFigureOut">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2297531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144915C-C328-47B8-8543-B945561309C8}" type="datetimeFigureOut">
              <a:rPr lang="en-US" smtClean="0"/>
              <a:t>2/23/17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t>‹#›</a:t>
            </a:fld>
            <a:endParaRPr lang="en-US"/>
          </a:p>
        </p:txBody>
      </p:sp>
    </p:spTree>
    <p:extLst>
      <p:ext uri="{BB962C8B-B14F-4D97-AF65-F5344CB8AC3E}">
        <p14:creationId xmlns:p14="http://schemas.microsoft.com/office/powerpoint/2010/main" val="32014455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4915C-C328-47B8-8543-B945561309C8}" type="datetimeFigureOut">
              <a:rPr lang="en-US" smtClean="0"/>
              <a:t>2/23/17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00C073-65F2-49CF-BAD0-6BFC0909DF0F}" type="slidenum">
              <a:rPr lang="en-US" smtClean="0"/>
              <a:t>‹#›</a:t>
            </a:fld>
            <a:endParaRPr lang="en-US"/>
          </a:p>
        </p:txBody>
      </p:sp>
    </p:spTree>
    <p:extLst>
      <p:ext uri="{BB962C8B-B14F-4D97-AF65-F5344CB8AC3E}">
        <p14:creationId xmlns:p14="http://schemas.microsoft.com/office/powerpoint/2010/main" val="1543847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 Id="rId3" Type="http://schemas.openxmlformats.org/officeDocument/2006/relationships/image" Target="../media/image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9264470" cy="6858000"/>
          </a:xfrm>
          <a:prstGeom prst="rect">
            <a:avLst/>
          </a:prstGeom>
        </p:spPr>
      </p:pic>
      <p:sp>
        <p:nvSpPr>
          <p:cNvPr id="8" name="Title 1"/>
          <p:cNvSpPr txBox="1">
            <a:spLocks/>
          </p:cNvSpPr>
          <p:nvPr/>
        </p:nvSpPr>
        <p:spPr>
          <a:xfrm>
            <a:off x="429299" y="2895600"/>
            <a:ext cx="8405872"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400" b="1" dirty="0">
                <a:solidFill>
                  <a:schemeClr val="accent5">
                    <a:lumMod val="20000"/>
                    <a:lumOff val="80000"/>
                  </a:schemeClr>
                </a:solidFill>
              </a:rPr>
              <a:t>Introduction</a:t>
            </a:r>
            <a:r>
              <a:rPr lang="en-US" sz="6000" b="1" dirty="0">
                <a:solidFill>
                  <a:schemeClr val="accent5">
                    <a:lumMod val="20000"/>
                    <a:lumOff val="80000"/>
                  </a:schemeClr>
                </a:solidFill>
              </a:rPr>
              <a:t> to Green Finance</a:t>
            </a:r>
          </a:p>
        </p:txBody>
      </p:sp>
      <p:sp>
        <p:nvSpPr>
          <p:cNvPr id="10" name="Subtitle 2"/>
          <p:cNvSpPr txBox="1">
            <a:spLocks/>
          </p:cNvSpPr>
          <p:nvPr/>
        </p:nvSpPr>
        <p:spPr>
          <a:xfrm>
            <a:off x="-304800" y="6324600"/>
            <a:ext cx="9906000" cy="8382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600" b="1" dirty="0">
                <a:solidFill>
                  <a:schemeClr val="bg1"/>
                </a:solidFill>
              </a:rPr>
              <a:t>Olha Krushelnytska                                                                 ECWs 2017</a:t>
            </a:r>
          </a:p>
          <a:p>
            <a:endParaRPr lang="en-US" sz="2600" b="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4763" y="9525"/>
            <a:ext cx="1291371" cy="1469390"/>
          </a:xfrm>
          <a:prstGeom prst="rect">
            <a:avLst/>
          </a:prstGeom>
          <a:noFill/>
          <a:ln>
            <a:noFill/>
          </a:ln>
        </p:spPr>
      </p:pic>
    </p:spTree>
    <p:extLst>
      <p:ext uri="{BB962C8B-B14F-4D97-AF65-F5344CB8AC3E}">
        <p14:creationId xmlns:p14="http://schemas.microsoft.com/office/powerpoint/2010/main" val="870349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Debt Financing</a:t>
            </a:r>
          </a:p>
        </p:txBody>
      </p:sp>
      <p:sp>
        <p:nvSpPr>
          <p:cNvPr id="3" name="Content Placeholder 2"/>
          <p:cNvSpPr>
            <a:spLocks noGrp="1"/>
          </p:cNvSpPr>
          <p:nvPr>
            <p:ph idx="1"/>
          </p:nvPr>
        </p:nvSpPr>
        <p:spPr>
          <a:xfrm>
            <a:off x="457200" y="1176021"/>
            <a:ext cx="8382000" cy="3472179"/>
          </a:xfrm>
          <a:solidFill>
            <a:schemeClr val="bg1"/>
          </a:solidFill>
        </p:spPr>
        <p:txBody>
          <a:bodyPr>
            <a:noAutofit/>
          </a:bodyPr>
          <a:lstStyle/>
          <a:p>
            <a:pPr marL="0" indent="0" algn="ctr">
              <a:buNone/>
            </a:pPr>
            <a:r>
              <a:rPr lang="en-US" sz="1800" b="1" dirty="0"/>
              <a:t>Notes, bonds, loans, debentures, certificates, mortgages, leases &amp; other agreements</a:t>
            </a:r>
          </a:p>
          <a:p>
            <a:pPr marL="0" indent="0">
              <a:buNone/>
            </a:pPr>
            <a:endParaRPr lang="en-US" sz="1800" b="1" dirty="0"/>
          </a:p>
          <a:p>
            <a:pPr marL="0" indent="0">
              <a:buNone/>
            </a:pPr>
            <a:r>
              <a:rPr lang="en-US" sz="2000" b="1" dirty="0"/>
              <a:t>Loan</a:t>
            </a:r>
            <a:r>
              <a:rPr lang="en-US" sz="2000" dirty="0"/>
              <a:t>: $ from a bank to a company, with interest payment, over specific time</a:t>
            </a:r>
          </a:p>
          <a:p>
            <a:r>
              <a:rPr lang="en-US" sz="2000" dirty="0"/>
              <a:t>collateral to guarantee repayment (if difficult </a:t>
            </a:r>
            <a:r>
              <a:rPr lang="en-US" sz="2000" dirty="0">
                <a:sym typeface="Wingdings" panose="05000000000000000000" pitchFamily="2" charset="2"/>
              </a:rPr>
              <a:t> </a:t>
            </a:r>
            <a:r>
              <a:rPr lang="en-US" sz="2000" dirty="0"/>
              <a:t>equity preferred)</a:t>
            </a:r>
          </a:p>
          <a:p>
            <a:pPr marL="0" indent="0">
              <a:buNone/>
            </a:pPr>
            <a:endParaRPr lang="en-US" sz="600" b="1" dirty="0"/>
          </a:p>
          <a:p>
            <a:pPr marL="0" indent="0">
              <a:buNone/>
            </a:pPr>
            <a:endParaRPr lang="en-US" sz="600" b="1" dirty="0"/>
          </a:p>
          <a:p>
            <a:pPr marL="0" indent="0">
              <a:buNone/>
            </a:pPr>
            <a:r>
              <a:rPr lang="en-US" sz="2000" b="1" dirty="0"/>
              <a:t>Bond:</a:t>
            </a:r>
            <a:r>
              <a:rPr lang="en-US" sz="2000" dirty="0"/>
              <a:t> $ from the public market to a company</a:t>
            </a:r>
          </a:p>
          <a:p>
            <a:r>
              <a:rPr lang="en-US" sz="2000" dirty="0"/>
              <a:t>trade on public market and involve larger amounts (typically min $100m)</a:t>
            </a:r>
          </a:p>
          <a:p>
            <a:pPr marL="0" indent="0">
              <a:buNone/>
            </a:pPr>
            <a:endParaRPr lang="en-US" sz="600" dirty="0"/>
          </a:p>
          <a:p>
            <a:pPr marL="0" indent="0">
              <a:buNone/>
            </a:pPr>
            <a:endParaRPr lang="en-US" sz="600" dirty="0"/>
          </a:p>
          <a:p>
            <a:pPr marL="0" indent="0">
              <a:buNone/>
            </a:pPr>
            <a:r>
              <a:rPr lang="en-US" sz="2000" b="1" dirty="0"/>
              <a:t>Seniority</a:t>
            </a:r>
          </a:p>
          <a:p>
            <a:r>
              <a:rPr lang="en-US" sz="2000" dirty="0"/>
              <a:t>Senior debt: greater security (lower risk) &amp; lower interest payment</a:t>
            </a:r>
          </a:p>
          <a:p>
            <a:r>
              <a:rPr lang="en-US" sz="2000" dirty="0"/>
              <a:t>Debt is senior to Equity - creditors are paid before shareholders</a:t>
            </a:r>
            <a:endParaRPr lang="en-US" altLang="en-US" sz="2000" dirty="0"/>
          </a:p>
          <a:p>
            <a:pPr marL="0" indent="0">
              <a:buNone/>
            </a:pPr>
            <a:endParaRPr lang="en-US" sz="18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702571277"/>
              </p:ext>
            </p:extLst>
          </p:nvPr>
        </p:nvGraphicFramePr>
        <p:xfrm>
          <a:off x="533400" y="5029200"/>
          <a:ext cx="8077200" cy="1463040"/>
        </p:xfrm>
        <a:graphic>
          <a:graphicData uri="http://schemas.openxmlformats.org/drawingml/2006/table">
            <a:tbl>
              <a:tblPr firstRow="1" bandRow="1">
                <a:tableStyleId>{5C22544A-7EE6-4342-B048-85BDC9FD1C3A}</a:tableStyleId>
              </a:tblPr>
              <a:tblGrid>
                <a:gridCol w="3068999">
                  <a:extLst>
                    <a:ext uri="{9D8B030D-6E8A-4147-A177-3AD203B41FA5}">
                      <a16:colId xmlns:a16="http://schemas.microsoft.com/office/drawing/2014/main" xmlns="" val="1765241645"/>
                    </a:ext>
                  </a:extLst>
                </a:gridCol>
                <a:gridCol w="5008201">
                  <a:extLst>
                    <a:ext uri="{9D8B030D-6E8A-4147-A177-3AD203B41FA5}">
                      <a16:colId xmlns:a16="http://schemas.microsoft.com/office/drawing/2014/main" xmlns="" val="3420556064"/>
                    </a:ext>
                  </a:extLst>
                </a:gridCol>
              </a:tblGrid>
              <a:tr h="370840">
                <a:tc>
                  <a:txBody>
                    <a:bodyPr/>
                    <a:lstStyle/>
                    <a:p>
                      <a:r>
                        <a:rPr lang="en-US" sz="2100" dirty="0">
                          <a:solidFill>
                            <a:schemeClr val="tx1"/>
                          </a:solidFill>
                        </a:rPr>
                        <a:t>Private Investors</a:t>
                      </a:r>
                    </a:p>
                  </a:txBody>
                  <a:tcPr>
                    <a:solidFill>
                      <a:srgbClr val="FFFFCC"/>
                    </a:solidFill>
                  </a:tcPr>
                </a:tc>
                <a:tc>
                  <a:txBody>
                    <a:bodyPr/>
                    <a:lstStyle/>
                    <a:p>
                      <a:r>
                        <a:rPr lang="en-US" sz="2100" dirty="0">
                          <a:solidFill>
                            <a:schemeClr val="tx1"/>
                          </a:solidFill>
                        </a:rPr>
                        <a:t>Senior Debt</a:t>
                      </a:r>
                    </a:p>
                    <a:p>
                      <a:r>
                        <a:rPr lang="en-US" sz="2100" baseline="0" dirty="0">
                          <a:solidFill>
                            <a:schemeClr val="tx1"/>
                          </a:solidFill>
                        </a:rPr>
                        <a:t>(Senior Notes, Loans)</a:t>
                      </a:r>
                      <a:endParaRPr lang="en-US" sz="2100" dirty="0">
                        <a:solidFill>
                          <a:schemeClr val="tx1"/>
                        </a:solidFill>
                      </a:endParaRPr>
                    </a:p>
                  </a:txBody>
                  <a:tcPr>
                    <a:solidFill>
                      <a:schemeClr val="accent3">
                        <a:lumMod val="40000"/>
                        <a:lumOff val="60000"/>
                        <a:alpha val="64000"/>
                      </a:schemeClr>
                    </a:solidFill>
                  </a:tcPr>
                </a:tc>
                <a:extLst>
                  <a:ext uri="{0D108BD9-81ED-4DB2-BD59-A6C34878D82A}">
                    <a16:rowId xmlns:a16="http://schemas.microsoft.com/office/drawing/2014/main" xmlns="" val="1529207191"/>
                  </a:ext>
                </a:extLst>
              </a:tr>
              <a:tr h="370840">
                <a:tc>
                  <a:txBody>
                    <a:bodyPr/>
                    <a:lstStyle/>
                    <a:p>
                      <a:r>
                        <a:rPr lang="en-US" sz="2100" b="1" dirty="0">
                          <a:solidFill>
                            <a:schemeClr val="tx1"/>
                          </a:solidFill>
                        </a:rPr>
                        <a:t>Public Donors</a:t>
                      </a:r>
                      <a:r>
                        <a:rPr lang="en-US" sz="2100" dirty="0">
                          <a:solidFill>
                            <a:schemeClr val="tx1"/>
                          </a:solidFill>
                        </a:rPr>
                        <a:t>, GEF</a:t>
                      </a:r>
                    </a:p>
                  </a:txBody>
                  <a:tcPr>
                    <a:solidFill>
                      <a:srgbClr val="F2E868"/>
                    </a:solidFill>
                  </a:tcPr>
                </a:tc>
                <a:tc>
                  <a:txBody>
                    <a:bodyPr/>
                    <a:lstStyle/>
                    <a:p>
                      <a:r>
                        <a:rPr lang="en-US" sz="2100" dirty="0">
                          <a:solidFill>
                            <a:schemeClr val="tx1"/>
                          </a:solidFill>
                        </a:rPr>
                        <a:t>Subordinated Debt</a:t>
                      </a:r>
                      <a:endParaRPr lang="en-US" sz="2100" baseline="0" dirty="0">
                        <a:solidFill>
                          <a:schemeClr val="tx1"/>
                        </a:solidFill>
                      </a:endParaRPr>
                    </a:p>
                    <a:p>
                      <a:r>
                        <a:rPr lang="en-US" sz="2100" baseline="0" dirty="0">
                          <a:solidFill>
                            <a:schemeClr val="tx1"/>
                          </a:solidFill>
                        </a:rPr>
                        <a:t>(Subordinated Notes, Loans)</a:t>
                      </a:r>
                      <a:endParaRPr lang="en-US" sz="2100" dirty="0">
                        <a:solidFill>
                          <a:schemeClr val="tx1"/>
                        </a:solidFill>
                      </a:endParaRPr>
                    </a:p>
                  </a:txBody>
                  <a:tcPr>
                    <a:solidFill>
                      <a:schemeClr val="accent3">
                        <a:lumMod val="60000"/>
                        <a:lumOff val="40000"/>
                        <a:alpha val="82000"/>
                      </a:schemeClr>
                    </a:solidFill>
                  </a:tcPr>
                </a:tc>
                <a:extLst>
                  <a:ext uri="{0D108BD9-81ED-4DB2-BD59-A6C34878D82A}">
                    <a16:rowId xmlns:a16="http://schemas.microsoft.com/office/drawing/2014/main" xmlns="" val="180390905"/>
                  </a:ext>
                </a:extLst>
              </a:tr>
            </a:tbl>
          </a:graphicData>
        </a:graphic>
      </p:graphicFrame>
      <p:sp>
        <p:nvSpPr>
          <p:cNvPr id="7" name="Down Arrow 6"/>
          <p:cNvSpPr/>
          <p:nvPr/>
        </p:nvSpPr>
        <p:spPr>
          <a:xfrm rot="10800000">
            <a:off x="8643937" y="5151120"/>
            <a:ext cx="304800" cy="1219200"/>
          </a:xfrm>
          <a:prstGeom prst="down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0424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Debt in GEF projects</a:t>
            </a:r>
          </a:p>
        </p:txBody>
      </p:sp>
      <p:sp>
        <p:nvSpPr>
          <p:cNvPr id="3" name="Content Placeholder 2"/>
          <p:cNvSpPr>
            <a:spLocks noGrp="1"/>
          </p:cNvSpPr>
          <p:nvPr>
            <p:ph idx="1"/>
          </p:nvPr>
        </p:nvSpPr>
        <p:spPr>
          <a:xfrm>
            <a:off x="838200" y="1417638"/>
            <a:ext cx="7848600" cy="5059362"/>
          </a:xfrm>
        </p:spPr>
        <p:txBody>
          <a:bodyPr>
            <a:normAutofit/>
          </a:bodyPr>
          <a:lstStyle/>
          <a:p>
            <a:pPr marL="0" indent="0">
              <a:buNone/>
            </a:pPr>
            <a:r>
              <a:rPr lang="en-US" sz="2200" b="1" dirty="0"/>
              <a:t>GEF provided subordinated debt for energy efficient transport</a:t>
            </a:r>
          </a:p>
          <a:p>
            <a:endParaRPr lang="en-US" sz="2200" dirty="0"/>
          </a:p>
          <a:p>
            <a:r>
              <a:rPr lang="en-US" sz="2200" dirty="0"/>
              <a:t>The Green Logistics Program, managed by EBRD</a:t>
            </a:r>
          </a:p>
          <a:p>
            <a:pPr algn="just"/>
            <a:r>
              <a:rPr lang="en-US" sz="2200" dirty="0"/>
              <a:t>GEF provided $16.4 million in subordinated debt (junior funding) in projects, together with EBRD investments</a:t>
            </a:r>
          </a:p>
          <a:p>
            <a:r>
              <a:rPr lang="en-US" sz="2200" dirty="0"/>
              <a:t>EBRD will invest its own funds in projects that otherwise would be priced excessively (high interest rate)</a:t>
            </a:r>
          </a:p>
          <a:p>
            <a:r>
              <a:rPr lang="en-US" sz="2200" dirty="0"/>
              <a:t>To improve efficiency of freight transport in the Black Sea Region</a:t>
            </a:r>
          </a:p>
          <a:p>
            <a:r>
              <a:rPr lang="en-US" sz="2200" dirty="0"/>
              <a:t>To promote energy eff. and lower GHG emissions in the logistics </a:t>
            </a:r>
          </a:p>
          <a:p>
            <a:r>
              <a:rPr lang="en-US" sz="2200" dirty="0"/>
              <a:t>Co-financing: $155 million during the project period, and to rise to $250 million after the project is completed</a:t>
            </a:r>
          </a:p>
          <a:p>
            <a:r>
              <a:rPr lang="en-US" sz="2200" dirty="0"/>
              <a:t>Estimated GHG emissions reductions are 9.1 million tons CO2e</a:t>
            </a:r>
          </a:p>
          <a:p>
            <a:pPr marL="0" indent="0">
              <a:buNone/>
            </a:pPr>
            <a:endParaRPr lang="en-US" altLang="en-US" sz="2200" dirty="0"/>
          </a:p>
          <a:p>
            <a:pPr marL="0" indent="0">
              <a:buNone/>
            </a:pPr>
            <a:endParaRPr lang="en-US" altLang="en-US" sz="2200" dirty="0"/>
          </a:p>
          <a:p>
            <a:pPr marL="0" indent="0">
              <a:buNone/>
            </a:pPr>
            <a:endParaRPr lang="en-US" sz="22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68223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Guarantees</a:t>
            </a:r>
          </a:p>
        </p:txBody>
      </p:sp>
      <p:sp>
        <p:nvSpPr>
          <p:cNvPr id="3" name="Content Placeholder 2"/>
          <p:cNvSpPr>
            <a:spLocks noGrp="1"/>
          </p:cNvSpPr>
          <p:nvPr>
            <p:ph idx="1"/>
          </p:nvPr>
        </p:nvSpPr>
        <p:spPr>
          <a:xfrm>
            <a:off x="838200" y="1417638"/>
            <a:ext cx="7848600" cy="4678362"/>
          </a:xfrm>
        </p:spPr>
        <p:txBody>
          <a:bodyPr>
            <a:normAutofit/>
          </a:bodyPr>
          <a:lstStyle/>
          <a:p>
            <a:pPr marL="0" indent="0">
              <a:buNone/>
            </a:pPr>
            <a:r>
              <a:rPr lang="en-US" sz="2200" b="1" dirty="0"/>
              <a:t>Reduce the probability of default</a:t>
            </a:r>
          </a:p>
          <a:p>
            <a:pPr marL="0" indent="0">
              <a:buNone/>
            </a:pPr>
            <a:endParaRPr lang="en-US" sz="1000" b="1" dirty="0"/>
          </a:p>
          <a:p>
            <a:pPr marL="0" indent="0">
              <a:buNone/>
            </a:pPr>
            <a:r>
              <a:rPr lang="en-US" sz="2200" b="1" dirty="0"/>
              <a:t>Support the flow of private investments - </a:t>
            </a:r>
            <a:r>
              <a:rPr lang="en-US" sz="2200" dirty="0"/>
              <a:t>in projects where investors and lenders are seeking to mitigate risk</a:t>
            </a:r>
          </a:p>
          <a:p>
            <a:pPr marL="0" indent="0">
              <a:buNone/>
            </a:pPr>
            <a:endParaRPr lang="en-US" sz="2200" dirty="0"/>
          </a:p>
          <a:p>
            <a:r>
              <a:rPr lang="en-US" sz="2200" b="1" dirty="0"/>
              <a:t>Credit guarantee – covers non payment by private borrowers. </a:t>
            </a:r>
            <a:r>
              <a:rPr lang="en-US" sz="2200" dirty="0"/>
              <a:t>Full or partial guarantee. Partial guarantee – up to</a:t>
            </a:r>
            <a:r>
              <a:rPr lang="en-US" sz="2200" b="1" dirty="0"/>
              <a:t> </a:t>
            </a:r>
            <a:r>
              <a:rPr lang="en-US" sz="2200" dirty="0"/>
              <a:t>a predetermined amount</a:t>
            </a:r>
          </a:p>
          <a:p>
            <a:endParaRPr lang="en-US" sz="2200" dirty="0"/>
          </a:p>
          <a:p>
            <a:r>
              <a:rPr lang="en-US" sz="2200" b="1" dirty="0"/>
              <a:t>Performance guarantee - </a:t>
            </a:r>
            <a:r>
              <a:rPr lang="en-US" sz="2200" dirty="0"/>
              <a:t>agreement between a client and a contractor for the contractor to perform all of their obligations under the contract </a:t>
            </a:r>
            <a:endParaRPr lang="en-US" sz="2200" b="1" dirty="0"/>
          </a:p>
          <a:p>
            <a:pPr marL="0" indent="0">
              <a:buNone/>
            </a:pPr>
            <a:endParaRPr lang="en-US" sz="2200" b="1" dirty="0"/>
          </a:p>
          <a:p>
            <a:pPr marL="0" indent="0">
              <a:buNone/>
            </a:pPr>
            <a:endParaRPr lang="en-US" altLang="en-US" sz="2200" dirty="0"/>
          </a:p>
          <a:p>
            <a:pPr marL="0" indent="0">
              <a:buNone/>
            </a:pPr>
            <a:endParaRPr lang="en-US" sz="22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31669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Guarantees in GEF projects</a:t>
            </a:r>
          </a:p>
        </p:txBody>
      </p:sp>
      <p:sp>
        <p:nvSpPr>
          <p:cNvPr id="3" name="Content Placeholder 2"/>
          <p:cNvSpPr>
            <a:spLocks noGrp="1"/>
          </p:cNvSpPr>
          <p:nvPr>
            <p:ph idx="1"/>
          </p:nvPr>
        </p:nvSpPr>
        <p:spPr>
          <a:xfrm>
            <a:off x="617349" y="1341438"/>
            <a:ext cx="8069451" cy="4983162"/>
          </a:xfrm>
        </p:spPr>
        <p:txBody>
          <a:bodyPr>
            <a:noAutofit/>
          </a:bodyPr>
          <a:lstStyle/>
          <a:p>
            <a:pPr marL="0" indent="0">
              <a:buNone/>
            </a:pPr>
            <a:r>
              <a:rPr lang="en-US" sz="2000" b="1" dirty="0"/>
              <a:t>Risk Mitigation Instrument for Land Restoration project (Latin America)</a:t>
            </a:r>
          </a:p>
          <a:p>
            <a:pPr marL="0" indent="0">
              <a:buNone/>
            </a:pPr>
            <a:endParaRPr lang="en-US" sz="2000" b="1" dirty="0"/>
          </a:p>
          <a:p>
            <a:r>
              <a:rPr lang="en-US" sz="2000" dirty="0"/>
              <a:t>Inter-American Development Bank</a:t>
            </a:r>
          </a:p>
          <a:p>
            <a:r>
              <a:rPr lang="en-US" sz="2000" dirty="0"/>
              <a:t>GEF investment of $15 million, $120 million in co-financing</a:t>
            </a:r>
          </a:p>
          <a:p>
            <a:r>
              <a:rPr lang="en-US" sz="2000" dirty="0"/>
              <a:t>Private sector is increasingly looking into restoration of degraded lands</a:t>
            </a:r>
          </a:p>
          <a:p>
            <a:r>
              <a:rPr lang="en-US" sz="2000" dirty="0"/>
              <a:t>This requires investments that have longer payback periods &amp; represent various types of high financial risk making them difficult to finance</a:t>
            </a:r>
          </a:p>
          <a:p>
            <a:r>
              <a:rPr lang="en-US" sz="2000" dirty="0"/>
              <a:t>GEF funds will be used to provide guarantees and subordinated loans, helping catalyze additional public and private sector investments by reducing risk</a:t>
            </a:r>
          </a:p>
          <a:p>
            <a:r>
              <a:rPr lang="en-US" sz="2000" dirty="0"/>
              <a:t>Activities: landscape regeneration; intercropping; shade-grown systems for coffee and cocoa; timber and non-timber product; improving soil, water and temperature regulation by improving agricultural land management</a:t>
            </a:r>
          </a:p>
          <a:p>
            <a:r>
              <a:rPr lang="en-US" sz="2000" dirty="0"/>
              <a:t>Benefits: restoration min 45,000 ha, emissions reductions 4.5m tCO2e</a:t>
            </a:r>
            <a:endParaRPr lang="en-US" altLang="en-US" sz="2000" dirty="0"/>
          </a:p>
          <a:p>
            <a:pPr marL="0" indent="0">
              <a:buNone/>
            </a:pPr>
            <a:endParaRPr lang="en-US" sz="20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30592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9800" y="-25069800"/>
            <a:ext cx="8229600" cy="1143000"/>
          </a:xfrm>
        </p:spPr>
        <p:txBody>
          <a:bodyPr>
            <a:normAutofit/>
          </a:bodyPr>
          <a:lstStyle/>
          <a:p>
            <a:r>
              <a:rPr lang="en-US" sz="4500" b="1" dirty="0">
                <a:solidFill>
                  <a:srgbClr val="00B050"/>
                </a:solidFill>
              </a:rPr>
              <a:t>Equity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p:nvPr/>
        </p:nvSpPr>
        <p:spPr>
          <a:xfrm>
            <a:off x="685800" y="1295400"/>
            <a:ext cx="8153400" cy="407035"/>
          </a:xfrm>
          <a:prstGeom prst="rect">
            <a:avLst/>
          </a:prstGeom>
        </p:spPr>
        <p:txBody>
          <a:bodyPr wrap="square">
            <a:spAutoFit/>
          </a:bodyPr>
          <a:lstStyle/>
          <a:p>
            <a:pPr algn="just">
              <a:lnSpc>
                <a:spcPct val="107000"/>
              </a:lnSpc>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141779508"/>
              </p:ext>
            </p:extLst>
          </p:nvPr>
        </p:nvGraphicFramePr>
        <p:xfrm>
          <a:off x="304800" y="1197846"/>
          <a:ext cx="8382000" cy="3849714"/>
        </p:xfrm>
        <a:graphic>
          <a:graphicData uri="http://schemas.openxmlformats.org/drawingml/2006/table">
            <a:tbl>
              <a:tblPr firstRow="1" bandRow="1">
                <a:tableStyleId>{5C22544A-7EE6-4342-B048-85BDC9FD1C3A}</a:tableStyleId>
              </a:tblPr>
              <a:tblGrid>
                <a:gridCol w="2114379">
                  <a:extLst>
                    <a:ext uri="{9D8B030D-6E8A-4147-A177-3AD203B41FA5}">
                      <a16:colId xmlns:a16="http://schemas.microsoft.com/office/drawing/2014/main" xmlns="" val="1765241645"/>
                    </a:ext>
                  </a:extLst>
                </a:gridCol>
                <a:gridCol w="2945026">
                  <a:extLst>
                    <a:ext uri="{9D8B030D-6E8A-4147-A177-3AD203B41FA5}">
                      <a16:colId xmlns:a16="http://schemas.microsoft.com/office/drawing/2014/main" xmlns="" val="1202531354"/>
                    </a:ext>
                  </a:extLst>
                </a:gridCol>
                <a:gridCol w="3322595">
                  <a:extLst>
                    <a:ext uri="{9D8B030D-6E8A-4147-A177-3AD203B41FA5}">
                      <a16:colId xmlns:a16="http://schemas.microsoft.com/office/drawing/2014/main" xmlns="" val="3420556064"/>
                    </a:ext>
                  </a:extLst>
                </a:gridCol>
              </a:tblGrid>
              <a:tr h="811256">
                <a:tc>
                  <a:txBody>
                    <a:bodyPr/>
                    <a:lstStyle/>
                    <a:p>
                      <a:endParaRPr lang="en-US" sz="2000" b="0" dirty="0">
                        <a:solidFill>
                          <a:schemeClr val="tx1"/>
                        </a:solidFill>
                      </a:endParaRPr>
                    </a:p>
                    <a:p>
                      <a:r>
                        <a:rPr lang="en-US" sz="2000" b="0" dirty="0">
                          <a:solidFill>
                            <a:schemeClr val="tx1"/>
                          </a:solidFill>
                        </a:rPr>
                        <a:t>Source of Capital</a:t>
                      </a:r>
                    </a:p>
                  </a:txBody>
                  <a:tcPr>
                    <a:noFill/>
                  </a:tcPr>
                </a:tc>
                <a:tc>
                  <a:txBody>
                    <a:bodyPr/>
                    <a:lstStyle/>
                    <a:p>
                      <a:endParaRPr lang="en-US" sz="2000" b="0" dirty="0">
                        <a:solidFill>
                          <a:schemeClr val="tx1"/>
                        </a:solidFill>
                      </a:endParaRPr>
                    </a:p>
                    <a:p>
                      <a:r>
                        <a:rPr lang="en-US" sz="2000" b="0" dirty="0">
                          <a:solidFill>
                            <a:schemeClr val="tx1"/>
                          </a:solidFill>
                        </a:rPr>
                        <a:t>Structure No. 1</a:t>
                      </a:r>
                    </a:p>
                  </a:txBody>
                  <a:tcPr>
                    <a:noFill/>
                  </a:tcPr>
                </a:tc>
                <a:tc>
                  <a:txBody>
                    <a:bodyPr/>
                    <a:lstStyle/>
                    <a:p>
                      <a:endParaRPr lang="en-US" sz="2000" b="0" dirty="0">
                        <a:solidFill>
                          <a:schemeClr val="tx1"/>
                        </a:solidFill>
                      </a:endParaRPr>
                    </a:p>
                    <a:p>
                      <a:r>
                        <a:rPr lang="en-US" sz="2000" b="0" dirty="0">
                          <a:solidFill>
                            <a:schemeClr val="tx1"/>
                          </a:solidFill>
                        </a:rPr>
                        <a:t>Structure No. 2</a:t>
                      </a:r>
                    </a:p>
                  </a:txBody>
                  <a:tcPr>
                    <a:noFill/>
                  </a:tcPr>
                </a:tc>
                <a:extLst>
                  <a:ext uri="{0D108BD9-81ED-4DB2-BD59-A6C34878D82A}">
                    <a16:rowId xmlns:a16="http://schemas.microsoft.com/office/drawing/2014/main" xmlns="" val="2145537141"/>
                  </a:ext>
                </a:extLst>
              </a:tr>
              <a:tr h="673678">
                <a:tc>
                  <a:txBody>
                    <a:bodyPr/>
                    <a:lstStyle/>
                    <a:p>
                      <a:r>
                        <a:rPr lang="en-US" sz="2000" dirty="0">
                          <a:solidFill>
                            <a:schemeClr val="tx1"/>
                          </a:solidFill>
                        </a:rPr>
                        <a:t>Private Investors</a:t>
                      </a:r>
                    </a:p>
                  </a:txBody>
                  <a:tcPr>
                    <a:solidFill>
                      <a:srgbClr val="FFFFCC"/>
                    </a:solidFill>
                  </a:tcPr>
                </a:tc>
                <a:tc>
                  <a:txBody>
                    <a:bodyPr/>
                    <a:lstStyle/>
                    <a:p>
                      <a:r>
                        <a:rPr lang="en-US" sz="2000" dirty="0">
                          <a:solidFill>
                            <a:schemeClr val="tx1"/>
                          </a:solidFill>
                        </a:rPr>
                        <a:t>Debt</a:t>
                      </a:r>
                      <a:r>
                        <a:rPr lang="en-US" sz="2000" baseline="0" dirty="0">
                          <a:solidFill>
                            <a:schemeClr val="tx1"/>
                          </a:solidFill>
                        </a:rPr>
                        <a:t> (Notes)</a:t>
                      </a:r>
                      <a:endParaRPr lang="en-US" sz="2000" dirty="0">
                        <a:solidFill>
                          <a:schemeClr val="tx1"/>
                        </a:solidFill>
                      </a:endParaRPr>
                    </a:p>
                  </a:txBody>
                  <a:tcPr>
                    <a:solidFill>
                      <a:schemeClr val="accent5">
                        <a:lumMod val="40000"/>
                        <a:lumOff val="60000"/>
                        <a:alpha val="46000"/>
                      </a:schemeClr>
                    </a:solidFill>
                  </a:tcPr>
                </a:tc>
                <a:tc>
                  <a:txBody>
                    <a:bodyPr/>
                    <a:lstStyle/>
                    <a:p>
                      <a:r>
                        <a:rPr lang="en-US" sz="2000" dirty="0">
                          <a:solidFill>
                            <a:schemeClr val="tx1"/>
                          </a:solidFill>
                        </a:rPr>
                        <a:t>Senior Debt</a:t>
                      </a:r>
                    </a:p>
                    <a:p>
                      <a:r>
                        <a:rPr lang="en-US" sz="2000" baseline="0" dirty="0">
                          <a:solidFill>
                            <a:schemeClr val="tx1"/>
                          </a:solidFill>
                        </a:rPr>
                        <a:t>(Senior Notes, Loans)</a:t>
                      </a:r>
                      <a:endParaRPr lang="en-US" sz="2000" dirty="0">
                        <a:solidFill>
                          <a:schemeClr val="tx1"/>
                        </a:solidFill>
                      </a:endParaRPr>
                    </a:p>
                  </a:txBody>
                  <a:tcPr>
                    <a:solidFill>
                      <a:schemeClr val="accent3">
                        <a:lumMod val="40000"/>
                        <a:lumOff val="60000"/>
                        <a:alpha val="64000"/>
                      </a:schemeClr>
                    </a:solidFill>
                  </a:tcPr>
                </a:tc>
                <a:extLst>
                  <a:ext uri="{0D108BD9-81ED-4DB2-BD59-A6C34878D82A}">
                    <a16:rowId xmlns:a16="http://schemas.microsoft.com/office/drawing/2014/main" xmlns="" val="1529207191"/>
                  </a:ext>
                </a:extLst>
              </a:tr>
              <a:tr h="673678">
                <a:tc>
                  <a:txBody>
                    <a:bodyPr/>
                    <a:lstStyle/>
                    <a:p>
                      <a:r>
                        <a:rPr lang="en-US" sz="2000" dirty="0">
                          <a:solidFill>
                            <a:schemeClr val="tx1"/>
                          </a:solidFill>
                        </a:rPr>
                        <a:t>DFIs, IFIs</a:t>
                      </a:r>
                    </a:p>
                  </a:txBody>
                  <a:tcPr>
                    <a:solidFill>
                      <a:srgbClr val="F2E868"/>
                    </a:solidFill>
                  </a:tcPr>
                </a:tc>
                <a:tc>
                  <a:txBody>
                    <a:bodyPr/>
                    <a:lstStyle/>
                    <a:p>
                      <a:r>
                        <a:rPr lang="en-US" sz="2000" dirty="0">
                          <a:solidFill>
                            <a:schemeClr val="tx1"/>
                          </a:solidFill>
                        </a:rPr>
                        <a:t>Senior Shares</a:t>
                      </a:r>
                    </a:p>
                  </a:txBody>
                  <a:tcPr>
                    <a:solidFill>
                      <a:schemeClr val="accent5">
                        <a:lumMod val="60000"/>
                        <a:lumOff val="40000"/>
                        <a:alpha val="66000"/>
                      </a:schemeClr>
                    </a:solidFill>
                  </a:tcPr>
                </a:tc>
                <a:tc>
                  <a:txBody>
                    <a:bodyPr/>
                    <a:lstStyle/>
                    <a:p>
                      <a:r>
                        <a:rPr lang="en-US" sz="2000" dirty="0">
                          <a:solidFill>
                            <a:schemeClr val="tx1"/>
                          </a:solidFill>
                        </a:rPr>
                        <a:t>Subordinated Debt</a:t>
                      </a:r>
                      <a:endParaRPr lang="en-US" sz="2000" baseline="0" dirty="0">
                        <a:solidFill>
                          <a:schemeClr val="tx1"/>
                        </a:solidFill>
                      </a:endParaRPr>
                    </a:p>
                    <a:p>
                      <a:r>
                        <a:rPr lang="en-US" sz="2000" baseline="0" dirty="0">
                          <a:solidFill>
                            <a:schemeClr val="tx1"/>
                          </a:solidFill>
                        </a:rPr>
                        <a:t>(Subordinated Notes, Loans)</a:t>
                      </a:r>
                      <a:endParaRPr lang="en-US" sz="2000" dirty="0">
                        <a:solidFill>
                          <a:schemeClr val="tx1"/>
                        </a:solidFill>
                      </a:endParaRPr>
                    </a:p>
                  </a:txBody>
                  <a:tcPr>
                    <a:solidFill>
                      <a:schemeClr val="accent3">
                        <a:lumMod val="60000"/>
                        <a:lumOff val="40000"/>
                        <a:alpha val="82000"/>
                      </a:schemeClr>
                    </a:solidFill>
                  </a:tcPr>
                </a:tc>
                <a:extLst>
                  <a:ext uri="{0D108BD9-81ED-4DB2-BD59-A6C34878D82A}">
                    <a16:rowId xmlns:a16="http://schemas.microsoft.com/office/drawing/2014/main" xmlns="" val="180390905"/>
                  </a:ext>
                </a:extLst>
              </a:tr>
              <a:tr h="673678">
                <a:tc>
                  <a:txBody>
                    <a:bodyPr/>
                    <a:lstStyle/>
                    <a:p>
                      <a:r>
                        <a:rPr lang="en-US" sz="2000" dirty="0">
                          <a:solidFill>
                            <a:schemeClr val="tx1"/>
                          </a:solidFill>
                        </a:rPr>
                        <a:t>DFIs, IFIs</a:t>
                      </a:r>
                    </a:p>
                  </a:txBody>
                  <a:tcPr>
                    <a:solidFill>
                      <a:srgbClr val="E8CC24"/>
                    </a:solidFill>
                  </a:tcPr>
                </a:tc>
                <a:tc>
                  <a:txBody>
                    <a:bodyPr/>
                    <a:lstStyle/>
                    <a:p>
                      <a:r>
                        <a:rPr lang="en-US" sz="2000" dirty="0">
                          <a:solidFill>
                            <a:schemeClr val="tx1"/>
                          </a:solidFill>
                        </a:rPr>
                        <a:t>Mezzanine </a:t>
                      </a:r>
                      <a:r>
                        <a:rPr lang="en-US" sz="2000" baseline="0" dirty="0">
                          <a:solidFill>
                            <a:schemeClr val="tx1"/>
                          </a:solidFill>
                        </a:rPr>
                        <a:t> Shares</a:t>
                      </a:r>
                    </a:p>
                    <a:p>
                      <a:r>
                        <a:rPr lang="en-US" sz="2000" baseline="0" dirty="0">
                          <a:solidFill>
                            <a:schemeClr val="tx1"/>
                          </a:solidFill>
                        </a:rPr>
                        <a:t>(Hybrid of Debt &amp; Equity)</a:t>
                      </a:r>
                      <a:endParaRPr lang="en-US" sz="2000" dirty="0">
                        <a:solidFill>
                          <a:schemeClr val="tx1"/>
                        </a:solidFill>
                      </a:endParaRPr>
                    </a:p>
                  </a:txBody>
                  <a:tcPr>
                    <a:solidFill>
                      <a:schemeClr val="accent5">
                        <a:lumMod val="75000"/>
                        <a:alpha val="59000"/>
                      </a:schemeClr>
                    </a:solidFill>
                  </a:tcPr>
                </a:tc>
                <a:tc>
                  <a:txBody>
                    <a:bodyPr/>
                    <a:lstStyle/>
                    <a:p>
                      <a:r>
                        <a:rPr lang="en-US" sz="2000" dirty="0">
                          <a:solidFill>
                            <a:schemeClr val="tx1"/>
                          </a:solidFill>
                        </a:rPr>
                        <a:t>Senior Shares</a:t>
                      </a:r>
                    </a:p>
                  </a:txBody>
                  <a:tcPr>
                    <a:solidFill>
                      <a:schemeClr val="accent3">
                        <a:lumMod val="75000"/>
                        <a:alpha val="78000"/>
                      </a:schemeClr>
                    </a:solidFill>
                  </a:tcPr>
                </a:tc>
                <a:extLst>
                  <a:ext uri="{0D108BD9-81ED-4DB2-BD59-A6C34878D82A}">
                    <a16:rowId xmlns:a16="http://schemas.microsoft.com/office/drawing/2014/main" xmlns="" val="340054141"/>
                  </a:ext>
                </a:extLst>
              </a:tr>
              <a:tr h="380774">
                <a:tc rowSpan="2">
                  <a:txBody>
                    <a:bodyPr/>
                    <a:lstStyle/>
                    <a:p>
                      <a:r>
                        <a:rPr lang="en-US" sz="2000" b="1" dirty="0">
                          <a:solidFill>
                            <a:schemeClr val="tx1"/>
                          </a:solidFill>
                        </a:rPr>
                        <a:t>Public Donors</a:t>
                      </a:r>
                    </a:p>
                  </a:txBody>
                  <a:tcPr>
                    <a:solidFill>
                      <a:srgbClr val="D1AC25"/>
                    </a:solidFill>
                  </a:tcPr>
                </a:tc>
                <a:tc>
                  <a:txBody>
                    <a:bodyPr/>
                    <a:lstStyle/>
                    <a:p>
                      <a:r>
                        <a:rPr lang="en-US" sz="2000" b="0" dirty="0">
                          <a:solidFill>
                            <a:schemeClr val="tx1"/>
                          </a:solidFill>
                        </a:rPr>
                        <a:t>Junior Shares</a:t>
                      </a:r>
                    </a:p>
                  </a:txBody>
                  <a:tcPr>
                    <a:solidFill>
                      <a:schemeClr val="accent5">
                        <a:lumMod val="50000"/>
                        <a:alpha val="63000"/>
                      </a:schemeClr>
                    </a:solidFill>
                  </a:tcPr>
                </a:tc>
                <a:tc>
                  <a:txBody>
                    <a:bodyPr/>
                    <a:lstStyle/>
                    <a:p>
                      <a:r>
                        <a:rPr lang="en-US" sz="2000" b="0" dirty="0">
                          <a:solidFill>
                            <a:schemeClr val="tx1"/>
                          </a:solidFill>
                        </a:rPr>
                        <a:t>Junior Shares</a:t>
                      </a:r>
                    </a:p>
                  </a:txBody>
                  <a:tcPr>
                    <a:solidFill>
                      <a:schemeClr val="accent3">
                        <a:lumMod val="50000"/>
                        <a:alpha val="63000"/>
                      </a:schemeClr>
                    </a:solidFill>
                  </a:tcPr>
                </a:tc>
                <a:extLst>
                  <a:ext uri="{0D108BD9-81ED-4DB2-BD59-A6C34878D82A}">
                    <a16:rowId xmlns:a16="http://schemas.microsoft.com/office/drawing/2014/main" xmlns="" val="2462544167"/>
                  </a:ext>
                </a:extLst>
              </a:tr>
              <a:tr h="539098">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chemeClr val="tx1"/>
                          </a:solidFill>
                        </a:rPr>
                        <a:t>Guarantee</a:t>
                      </a:r>
                      <a:endParaRPr lang="en-US" sz="2000" b="1" dirty="0">
                        <a:solidFill>
                          <a:schemeClr val="tx1"/>
                        </a:solidFill>
                      </a:endParaRPr>
                    </a:p>
                  </a:txBody>
                  <a:tcPr>
                    <a:solidFill>
                      <a:schemeClr val="accent5">
                        <a:lumMod val="50000"/>
                        <a:alpha val="63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chemeClr val="tx1"/>
                          </a:solidFill>
                        </a:rPr>
                        <a:t>Grant</a:t>
                      </a:r>
                      <a:endParaRPr lang="en-US" sz="2000" b="1" dirty="0">
                        <a:solidFill>
                          <a:schemeClr val="tx1"/>
                        </a:solidFill>
                      </a:endParaRPr>
                    </a:p>
                  </a:txBody>
                  <a:tcPr>
                    <a:solidFill>
                      <a:schemeClr val="accent3">
                        <a:lumMod val="50000"/>
                        <a:alpha val="63000"/>
                      </a:schemeClr>
                    </a:solidFill>
                  </a:tcPr>
                </a:tc>
                <a:extLst>
                  <a:ext uri="{0D108BD9-81ED-4DB2-BD59-A6C34878D82A}">
                    <a16:rowId xmlns:a16="http://schemas.microsoft.com/office/drawing/2014/main" xmlns="" val="40183257"/>
                  </a:ext>
                </a:extLst>
              </a:tr>
            </a:tbl>
          </a:graphicData>
        </a:graphic>
      </p:graphicFrame>
      <p:sp>
        <p:nvSpPr>
          <p:cNvPr id="7"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B050"/>
                </a:solidFill>
              </a:rPr>
              <a:t>Example of Layered Capital Structure</a:t>
            </a:r>
          </a:p>
        </p:txBody>
      </p:sp>
      <p:sp>
        <p:nvSpPr>
          <p:cNvPr id="3" name="Rectangle 2"/>
          <p:cNvSpPr/>
          <p:nvPr/>
        </p:nvSpPr>
        <p:spPr>
          <a:xfrm>
            <a:off x="304800" y="5309048"/>
            <a:ext cx="8686800" cy="1323439"/>
          </a:xfrm>
          <a:prstGeom prst="rect">
            <a:avLst/>
          </a:prstGeom>
        </p:spPr>
        <p:txBody>
          <a:bodyPr wrap="square">
            <a:spAutoFit/>
          </a:bodyPr>
          <a:lstStyle/>
          <a:p>
            <a:pPr>
              <a:spcBef>
                <a:spcPts val="600"/>
              </a:spcBef>
              <a:spcAft>
                <a:spcPts val="600"/>
              </a:spcAft>
            </a:pPr>
            <a:r>
              <a:rPr lang="en-US" sz="2000" dirty="0"/>
              <a:t>Grant, Junior Equity, Guarantees &amp; Subordinated Debt = </a:t>
            </a:r>
            <a:r>
              <a:rPr lang="en-US" sz="2000" b="1" dirty="0"/>
              <a:t>Catalytic first-loss capital:</a:t>
            </a:r>
          </a:p>
          <a:p>
            <a:pPr marL="285750" indent="-285750">
              <a:spcBef>
                <a:spcPts val="600"/>
              </a:spcBef>
              <a:spcAft>
                <a:spcPts val="600"/>
              </a:spcAft>
              <a:buFont typeface="Arial" panose="020B0604020202020204" pitchFamily="34" charset="0"/>
              <a:buChar char="•"/>
            </a:pPr>
            <a:r>
              <a:rPr lang="en-US" sz="2000" b="1" dirty="0"/>
              <a:t>Catalytic</a:t>
            </a:r>
            <a:r>
              <a:rPr lang="en-US" sz="2000" dirty="0"/>
              <a:t> </a:t>
            </a:r>
            <a:r>
              <a:rPr lang="en-US" sz="2000" dirty="0">
                <a:sym typeface="Wingdings" panose="05000000000000000000" pitchFamily="2" charset="2"/>
              </a:rPr>
              <a:t></a:t>
            </a:r>
            <a:r>
              <a:rPr lang="en-US" sz="2000" dirty="0"/>
              <a:t> can attract far greater capital than public or philanthropy $</a:t>
            </a:r>
            <a:endParaRPr lang="en-US" altLang="en-US" sz="2000" dirty="0"/>
          </a:p>
          <a:p>
            <a:pPr marL="285750" indent="-285750">
              <a:spcBef>
                <a:spcPts val="600"/>
              </a:spcBef>
              <a:spcAft>
                <a:spcPts val="600"/>
              </a:spcAft>
              <a:buFont typeface="Arial" panose="020B0604020202020204" pitchFamily="34" charset="0"/>
              <a:buChar char="•"/>
            </a:pPr>
            <a:r>
              <a:rPr lang="en-US" sz="2000" b="1" dirty="0"/>
              <a:t>First-loss</a:t>
            </a:r>
            <a:r>
              <a:rPr lang="en-US" sz="2000" dirty="0"/>
              <a:t> </a:t>
            </a:r>
            <a:r>
              <a:rPr lang="en-US" sz="2000" dirty="0">
                <a:sym typeface="Wingdings" panose="05000000000000000000" pitchFamily="2" charset="2"/>
              </a:rPr>
              <a:t> absorbs risks, which </a:t>
            </a:r>
            <a:r>
              <a:rPr lang="en-US" sz="2000" dirty="0"/>
              <a:t>encourages other investors</a:t>
            </a:r>
          </a:p>
        </p:txBody>
      </p:sp>
    </p:spTree>
    <p:extLst>
      <p:ext uri="{BB962C8B-B14F-4D97-AF65-F5344CB8AC3E}">
        <p14:creationId xmlns:p14="http://schemas.microsoft.com/office/powerpoint/2010/main" val="2013705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Barriers for private capital</a:t>
            </a:r>
          </a:p>
        </p:txBody>
      </p:sp>
      <p:sp>
        <p:nvSpPr>
          <p:cNvPr id="3" name="Content Placeholder 2"/>
          <p:cNvSpPr>
            <a:spLocks noGrp="1"/>
          </p:cNvSpPr>
          <p:nvPr>
            <p:ph idx="1"/>
          </p:nvPr>
        </p:nvSpPr>
        <p:spPr>
          <a:xfrm>
            <a:off x="457200" y="1493838"/>
            <a:ext cx="8458200" cy="4678362"/>
          </a:xfrm>
        </p:spPr>
        <p:txBody>
          <a:bodyPr>
            <a:normAutofit/>
          </a:bodyPr>
          <a:lstStyle/>
          <a:p>
            <a:r>
              <a:rPr lang="en-US" sz="3000" dirty="0"/>
              <a:t>High search costs - attractive risk returns, sufficient and predictable cash flows, bigger projects</a:t>
            </a:r>
          </a:p>
          <a:p>
            <a:pPr marL="0" indent="0">
              <a:buNone/>
            </a:pPr>
            <a:endParaRPr lang="en-US" sz="3000" dirty="0"/>
          </a:p>
          <a:p>
            <a:r>
              <a:rPr lang="en-US" sz="3000" dirty="0"/>
              <a:t>Lack of track record of projects and developers</a:t>
            </a:r>
          </a:p>
          <a:p>
            <a:endParaRPr lang="en-US" sz="3000" dirty="0"/>
          </a:p>
          <a:p>
            <a:r>
              <a:rPr lang="en-US" sz="3000" dirty="0"/>
              <a:t>Monitoring of conservation impact</a:t>
            </a:r>
          </a:p>
          <a:p>
            <a:pPr marL="0" indent="0">
              <a:buNone/>
            </a:pPr>
            <a:endParaRPr lang="en-US" sz="3000" dirty="0"/>
          </a:p>
          <a:p>
            <a:r>
              <a:rPr lang="en-US" sz="3000" dirty="0"/>
              <a:t>Scalability/replicability for future projects</a:t>
            </a:r>
          </a:p>
          <a:p>
            <a:pPr marL="0" indent="0">
              <a:buNone/>
            </a:pPr>
            <a:endParaRPr lang="en-US" sz="3000" dirty="0"/>
          </a:p>
          <a:p>
            <a:pPr marL="0" indent="0">
              <a:buNone/>
            </a:pPr>
            <a:endParaRPr lang="en-US" altLang="en-US" sz="3000" dirty="0"/>
          </a:p>
          <a:p>
            <a:pPr marL="0" indent="0">
              <a:buNone/>
            </a:pPr>
            <a:endParaRPr lang="en-US" altLang="en-US" sz="3000" dirty="0"/>
          </a:p>
          <a:p>
            <a:pPr marL="0" indent="0">
              <a:buNone/>
            </a:pPr>
            <a:endParaRPr lang="en-US" sz="30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843879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914400"/>
          </a:xfrm>
        </p:spPr>
        <p:txBody>
          <a:bodyPr>
            <a:normAutofit/>
          </a:bodyPr>
          <a:lstStyle/>
          <a:p>
            <a:pPr algn="l"/>
            <a:r>
              <a:rPr lang="en-US" sz="5000" b="1" dirty="0">
                <a:solidFill>
                  <a:srgbClr val="00B050"/>
                </a:solidFill>
              </a:rPr>
              <a:t>So what’s now?</a:t>
            </a:r>
          </a:p>
        </p:txBody>
      </p:sp>
      <p:sp>
        <p:nvSpPr>
          <p:cNvPr id="3" name="Subtitle 2"/>
          <p:cNvSpPr>
            <a:spLocks noGrp="1"/>
          </p:cNvSpPr>
          <p:nvPr>
            <p:ph type="subTitle" idx="1"/>
          </p:nvPr>
        </p:nvSpPr>
        <p:spPr>
          <a:xfrm>
            <a:off x="609600" y="3273914"/>
            <a:ext cx="6340122" cy="3203086"/>
          </a:xfrm>
        </p:spPr>
        <p:txBody>
          <a:bodyPr>
            <a:normAutofit/>
          </a:bodyPr>
          <a:lstStyle/>
          <a:p>
            <a:pPr algn="l"/>
            <a:endParaRPr lang="en-US" sz="2800" dirty="0">
              <a:solidFill>
                <a:schemeClr val="tx1"/>
              </a:solidFill>
            </a:endParaRPr>
          </a:p>
          <a:p>
            <a:pPr algn="l"/>
            <a:endParaRPr lang="en-US" sz="2800" dirty="0">
              <a:solidFill>
                <a:schemeClr val="tx1"/>
              </a:solidFill>
            </a:endParaRPr>
          </a:p>
          <a:p>
            <a:endParaRPr lang="en-US" sz="2800" dirty="0"/>
          </a:p>
        </p:txBody>
      </p:sp>
      <p:pic>
        <p:nvPicPr>
          <p:cNvPr id="1026" name="Picture 2" descr="737ad3bb-fd5c-49cb-907a-22832a3cd486@pro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953"/>
            <a:ext cx="3444522" cy="3492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57200" y="1193800"/>
            <a:ext cx="8382000" cy="5847755"/>
          </a:xfrm>
          <a:prstGeom prst="rect">
            <a:avLst/>
          </a:prstGeom>
          <a:noFill/>
        </p:spPr>
        <p:txBody>
          <a:bodyPr wrap="square" rtlCol="0">
            <a:spAutoFit/>
          </a:bodyPr>
          <a:lstStyle/>
          <a:p>
            <a:pPr marL="285750" indent="-285750">
              <a:buFontTx/>
              <a:buChar char="-"/>
            </a:pPr>
            <a:endParaRPr lang="en-US" sz="2200" b="1" dirty="0"/>
          </a:p>
          <a:p>
            <a:pPr marL="342900" indent="-342900">
              <a:buFont typeface="Wingdings" panose="05000000000000000000" pitchFamily="2" charset="2"/>
              <a:buChar char="ü"/>
            </a:pPr>
            <a:r>
              <a:rPr lang="en-US" sz="2200" b="1" dirty="0"/>
              <a:t>New types of collaboration </a:t>
            </a:r>
            <a:r>
              <a:rPr lang="en-US" sz="2200" dirty="0"/>
              <a:t>btw investors, </a:t>
            </a:r>
          </a:p>
          <a:p>
            <a:r>
              <a:rPr lang="en-US" sz="2200" dirty="0"/>
              <a:t>      NGOs /project developers &amp; public entities</a:t>
            </a:r>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r>
              <a:rPr lang="en-US" sz="2200" b="1" dirty="0"/>
              <a:t>Blending </a:t>
            </a:r>
            <a:r>
              <a:rPr lang="en-US" sz="2200" dirty="0"/>
              <a:t>of non-concessionary and</a:t>
            </a:r>
          </a:p>
          <a:p>
            <a:r>
              <a:rPr lang="en-US" sz="2200" dirty="0"/>
              <a:t>      concessionary capital</a:t>
            </a:r>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r>
              <a:rPr lang="en-US" sz="2200" b="1" dirty="0"/>
              <a:t>Addressing the barriers within the GEF framework:</a:t>
            </a:r>
          </a:p>
          <a:p>
            <a:pPr marL="342900" indent="-342900">
              <a:buFont typeface="Wingdings" panose="05000000000000000000" pitchFamily="2" charset="2"/>
              <a:buChar char="ü"/>
            </a:pPr>
            <a:endParaRPr lang="en-US" sz="2200" b="1" dirty="0"/>
          </a:p>
          <a:p>
            <a:pPr marL="800100" lvl="1" indent="-342900">
              <a:buFont typeface="Arial" panose="020B0604020202020204" pitchFamily="34" charset="0"/>
              <a:buChar char="•"/>
            </a:pPr>
            <a:r>
              <a:rPr lang="en-US" sz="2200" dirty="0"/>
              <a:t>How do we develop socially beneficial projects which attract private finance?</a:t>
            </a:r>
          </a:p>
          <a:p>
            <a:pPr marL="800100" lvl="1" indent="-342900">
              <a:buFont typeface="Arial" panose="020B0604020202020204" pitchFamily="34" charset="0"/>
              <a:buChar char="•"/>
            </a:pPr>
            <a:r>
              <a:rPr lang="en-US" sz="2200" dirty="0"/>
              <a:t>How do we make the project sustainable long term (after the funding is over)?</a:t>
            </a:r>
          </a:p>
          <a:p>
            <a:pPr marL="800100" lvl="1" indent="-342900">
              <a:buFont typeface="Arial" panose="020B0604020202020204" pitchFamily="34" charset="0"/>
              <a:buChar char="•"/>
            </a:pPr>
            <a:r>
              <a:rPr lang="en-US" sz="2200" dirty="0"/>
              <a:t>How do we prioritize our work program to attract more capital</a:t>
            </a:r>
            <a:endParaRPr lang="en-US" sz="2200" b="1" dirty="0"/>
          </a:p>
          <a:p>
            <a:endParaRPr lang="en-US" sz="2200" b="1" dirty="0"/>
          </a:p>
          <a:p>
            <a:endParaRPr lang="en-US" sz="2200" b="1" dirty="0"/>
          </a:p>
          <a:p>
            <a:endParaRPr lang="en-US" sz="2200" b="1" dirty="0"/>
          </a:p>
        </p:txBody>
      </p:sp>
    </p:spTree>
    <p:extLst>
      <p:ext uri="{BB962C8B-B14F-4D97-AF65-F5344CB8AC3E}">
        <p14:creationId xmlns:p14="http://schemas.microsoft.com/office/powerpoint/2010/main" val="4011713674"/>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8022733" cy="5710089"/>
          </a:xfrm>
          <a:prstGeom prst="rect">
            <a:avLst/>
          </a:prstGeom>
        </p:spPr>
        <p:txBody>
          <a:bodyPr wrap="square">
            <a:spAutoFit/>
          </a:bodyPr>
          <a:lstStyle/>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Investors (GEF and others) </a:t>
            </a: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Forestry Fund  Forestry projects/businesses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latin typeface="Calibri" panose="020F0502020204030204" pitchFamily="34" charset="0"/>
                <a:ea typeface="Calibri" panose="020F0502020204030204" pitchFamily="34" charset="0"/>
                <a:cs typeface="Times New Roman" panose="02020603050405020304" pitchFamily="18" charset="0"/>
              </a:rPr>
              <a:t>The Fund will </a:t>
            </a:r>
            <a:r>
              <a:rPr lang="en-US" dirty="0">
                <a:solidFill>
                  <a:srgbClr val="000000"/>
                </a:solidFill>
                <a:latin typeface="Calibri" panose="020F0502020204030204" pitchFamily="34" charset="0"/>
                <a:ea typeface="Calibri" panose="020F0502020204030204" pitchFamily="34" charset="0"/>
                <a:cs typeface="Museo 300"/>
              </a:rPr>
              <a:t>provide long-term _____ (</a:t>
            </a:r>
            <a:r>
              <a:rPr lang="en-US" b="1" dirty="0">
                <a:solidFill>
                  <a:srgbClr val="0070C0"/>
                </a:solidFill>
                <a:latin typeface="Calibri" panose="020F0502020204030204" pitchFamily="34" charset="0"/>
                <a:ea typeface="Calibri" panose="020F0502020204030204" pitchFamily="34" charset="0"/>
                <a:cs typeface="Museo 300"/>
              </a:rPr>
              <a:t>debt, equity</a:t>
            </a:r>
            <a:r>
              <a:rPr lang="en-US" dirty="0">
                <a:solidFill>
                  <a:srgbClr val="000000"/>
                </a:solidFill>
                <a:latin typeface="Calibri" panose="020F0502020204030204" pitchFamily="34" charset="0"/>
                <a:ea typeface="Calibri" panose="020F0502020204030204" pitchFamily="34" charset="0"/>
                <a:cs typeface="Museo 300"/>
              </a:rPr>
              <a:t>) funding to 5-6 existing projects to scale them up, </a:t>
            </a:r>
            <a:r>
              <a:rPr lang="en-US" dirty="0">
                <a:latin typeface="Calibri" panose="020F0502020204030204" pitchFamily="34" charset="0"/>
                <a:ea typeface="Calibri" panose="020F0502020204030204" pitchFamily="34" charset="0"/>
                <a:cs typeface="Times New Roman" panose="02020603050405020304" pitchFamily="18" charset="0"/>
              </a:rPr>
              <a:t>so they can further attract </a:t>
            </a:r>
            <a:r>
              <a:rPr lang="en-US" dirty="0">
                <a:solidFill>
                  <a:srgbClr val="000000"/>
                </a:solidFill>
                <a:latin typeface="Calibri" panose="020F0502020204030204" pitchFamily="34" charset="0"/>
                <a:ea typeface="Calibri" panose="020F0502020204030204" pitchFamily="34" charset="0"/>
                <a:cs typeface="Museo 300"/>
              </a:rPr>
              <a:t>_____ (</a:t>
            </a:r>
            <a:r>
              <a:rPr lang="en-US" b="1" dirty="0">
                <a:solidFill>
                  <a:srgbClr val="0070C0"/>
                </a:solidFill>
                <a:latin typeface="Calibri" panose="020F0502020204030204" pitchFamily="34" charset="0"/>
                <a:ea typeface="Calibri" panose="020F0502020204030204" pitchFamily="34" charset="0"/>
                <a:cs typeface="Museo 300"/>
              </a:rPr>
              <a:t>debt, equity</a:t>
            </a:r>
            <a:r>
              <a:rPr lang="en-US" dirty="0">
                <a:solidFill>
                  <a:srgbClr val="000000"/>
                </a:solidFill>
                <a:latin typeface="Calibri" panose="020F0502020204030204" pitchFamily="34" charset="0"/>
                <a:ea typeface="Calibri" panose="020F0502020204030204" pitchFamily="34" charset="0"/>
                <a:cs typeface="Museo 300"/>
              </a:rPr>
              <a:t>) </a:t>
            </a:r>
            <a:r>
              <a:rPr lang="en-US" dirty="0">
                <a:latin typeface="Calibri" panose="020F0502020204030204" pitchFamily="34" charset="0"/>
                <a:ea typeface="Calibri" panose="020F0502020204030204" pitchFamily="34" charset="0"/>
                <a:cs typeface="Times New Roman" panose="02020603050405020304" pitchFamily="18" charset="0"/>
              </a:rPr>
              <a:t>financing from financial institutions</a:t>
            </a:r>
          </a:p>
          <a:p>
            <a:pPr algn="just">
              <a:lnSpc>
                <a:spcPct val="107000"/>
              </a:lnSpc>
            </a:pPr>
            <a:endParaRPr lang="en-US" dirty="0">
              <a:solidFill>
                <a:srgbClr val="000000"/>
              </a:solidFill>
              <a:latin typeface="Calibri" panose="020F0502020204030204" pitchFamily="34" charset="0"/>
              <a:ea typeface="Calibri" panose="020F0502020204030204" pitchFamily="34" charset="0"/>
              <a:cs typeface="Museo 30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Other private sector </a:t>
            </a:r>
            <a:r>
              <a:rPr lang="en-US" dirty="0">
                <a:solidFill>
                  <a:srgbClr val="000000"/>
                </a:solidFill>
                <a:latin typeface="Calibri" panose="020F0502020204030204" pitchFamily="34" charset="0"/>
                <a:ea typeface="Calibri" panose="020F0502020204030204" pitchFamily="34" charset="0"/>
                <a:cs typeface="Museo 300"/>
              </a:rPr>
              <a:t>reluctant to invest due to: long payback periods, lack of track record and uncertainty over product prices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The GEF has taken a ___________ (</a:t>
            </a:r>
            <a:r>
              <a:rPr lang="en-US" b="1" dirty="0">
                <a:solidFill>
                  <a:srgbClr val="0070C0"/>
                </a:solidFill>
                <a:latin typeface="Calibri" panose="020F0502020204030204" pitchFamily="34" charset="0"/>
                <a:ea typeface="Calibri" panose="020F0502020204030204" pitchFamily="34" charset="0"/>
                <a:cs typeface="Museo 300"/>
              </a:rPr>
              <a:t>lower return/higher risk, higher return/lower risk</a:t>
            </a:r>
            <a:r>
              <a:rPr lang="en-US" dirty="0">
                <a:solidFill>
                  <a:srgbClr val="000000"/>
                </a:solidFill>
                <a:latin typeface="Calibri" panose="020F0502020204030204" pitchFamily="34" charset="0"/>
                <a:ea typeface="Calibri" panose="020F0502020204030204" pitchFamily="34" charset="0"/>
                <a:cs typeface="Museo 300"/>
              </a:rPr>
              <a:t>)</a:t>
            </a:r>
            <a:r>
              <a:rPr lang="en-US" i="1" dirty="0">
                <a:solidFill>
                  <a:srgbClr val="00000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position in the fund, which helps lower risks for private sector investors</a:t>
            </a:r>
          </a:p>
          <a:p>
            <a:pPr marL="128588" indent="-128588" algn="just">
              <a:lnSpc>
                <a:spcPct val="107000"/>
              </a:lnSpc>
              <a:buFontTx/>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The interests of __________ (</a:t>
            </a:r>
            <a:r>
              <a:rPr lang="en-US" b="1" dirty="0">
                <a:solidFill>
                  <a:srgbClr val="0070C0"/>
                </a:solidFill>
                <a:latin typeface="Calibri" panose="020F0502020204030204" pitchFamily="34" charset="0"/>
                <a:ea typeface="Calibri" panose="020F0502020204030204" pitchFamily="34" charset="0"/>
                <a:cs typeface="Museo 300"/>
              </a:rPr>
              <a:t>debt, equity</a:t>
            </a:r>
            <a:r>
              <a:rPr lang="en-US" dirty="0">
                <a:solidFill>
                  <a:srgbClr val="000000"/>
                </a:solidFill>
                <a:latin typeface="Calibri" panose="020F0502020204030204" pitchFamily="34" charset="0"/>
                <a:ea typeface="Calibri" panose="020F0502020204030204" pitchFamily="34" charset="0"/>
                <a:cs typeface="Museo 300"/>
              </a:rPr>
              <a:t>) investors are closely aligned with those of the other shareholders. Investors are incentivized to add value to such businesses by ensuring effective governance, high environmental, social and governance standards and well developed strategies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p:nvPr>
        </p:nvSpPr>
        <p:spPr>
          <a:xfrm>
            <a:off x="609600" y="228600"/>
            <a:ext cx="7772400" cy="914400"/>
          </a:xfrm>
        </p:spPr>
        <p:txBody>
          <a:bodyPr>
            <a:normAutofit/>
          </a:bodyPr>
          <a:lstStyle/>
          <a:p>
            <a:r>
              <a:rPr lang="en-US" sz="5000" b="1" dirty="0">
                <a:solidFill>
                  <a:srgbClr val="00B050"/>
                </a:solidFill>
              </a:rPr>
              <a:t>Case 1: Forestry Fund </a:t>
            </a:r>
          </a:p>
        </p:txBody>
      </p:sp>
    </p:spTree>
    <p:extLst>
      <p:ext uri="{BB962C8B-B14F-4D97-AF65-F5344CB8AC3E}">
        <p14:creationId xmlns:p14="http://schemas.microsoft.com/office/powerpoint/2010/main" val="2515088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789708" y="1295400"/>
            <a:ext cx="7592291" cy="5426870"/>
          </a:xfrm>
          <a:prstGeom prst="rect">
            <a:avLst/>
          </a:prstGeom>
        </p:spPr>
        <p:txBody>
          <a:bodyPr wrap="square">
            <a:spAutoFit/>
          </a:bodyPr>
          <a:lstStyle/>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Investors (GEF and others) </a:t>
            </a: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Forestry Fund  Forestry projects/businesses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latin typeface="Calibri" panose="020F0502020204030204" pitchFamily="34" charset="0"/>
                <a:ea typeface="Calibri" panose="020F0502020204030204" pitchFamily="34" charset="0"/>
                <a:cs typeface="Times New Roman" panose="02020603050405020304" pitchFamily="18" charset="0"/>
              </a:rPr>
              <a:t>The Fund will </a:t>
            </a:r>
            <a:r>
              <a:rPr lang="en-US" dirty="0">
                <a:solidFill>
                  <a:srgbClr val="000000"/>
                </a:solidFill>
                <a:latin typeface="Calibri" panose="020F0502020204030204" pitchFamily="34" charset="0"/>
                <a:ea typeface="Calibri" panose="020F0502020204030204" pitchFamily="34" charset="0"/>
                <a:cs typeface="Museo 300"/>
              </a:rPr>
              <a:t>provide long-term </a:t>
            </a:r>
            <a:r>
              <a:rPr lang="en-US" b="1" dirty="0">
                <a:solidFill>
                  <a:srgbClr val="0070C0"/>
                </a:solidFill>
                <a:latin typeface="Calibri" panose="020F0502020204030204" pitchFamily="34" charset="0"/>
                <a:ea typeface="Calibri" panose="020F0502020204030204" pitchFamily="34" charset="0"/>
                <a:cs typeface="Museo 300"/>
              </a:rPr>
              <a:t>equity </a:t>
            </a:r>
            <a:r>
              <a:rPr lang="en-US" dirty="0">
                <a:solidFill>
                  <a:srgbClr val="000000"/>
                </a:solidFill>
                <a:latin typeface="Calibri" panose="020F0502020204030204" pitchFamily="34" charset="0"/>
                <a:ea typeface="Calibri" panose="020F0502020204030204" pitchFamily="34" charset="0"/>
                <a:cs typeface="Museo 300"/>
              </a:rPr>
              <a:t>funding to 5-6 existing projects to scale them up, </a:t>
            </a:r>
            <a:r>
              <a:rPr lang="en-US" dirty="0">
                <a:latin typeface="Calibri" panose="020F0502020204030204" pitchFamily="34" charset="0"/>
                <a:ea typeface="Calibri" panose="020F0502020204030204" pitchFamily="34" charset="0"/>
                <a:cs typeface="Times New Roman" panose="02020603050405020304" pitchFamily="18" charset="0"/>
              </a:rPr>
              <a:t>so they can further attract </a:t>
            </a:r>
            <a:r>
              <a:rPr lang="en-US" b="1" dirty="0">
                <a:solidFill>
                  <a:srgbClr val="0070C0"/>
                </a:solidFill>
                <a:latin typeface="Calibri" panose="020F0502020204030204" pitchFamily="34" charset="0"/>
                <a:ea typeface="Calibri" panose="020F0502020204030204" pitchFamily="34" charset="0"/>
                <a:cs typeface="Museo 300"/>
              </a:rPr>
              <a:t>debt</a:t>
            </a:r>
            <a:r>
              <a:rPr lang="en-US" dirty="0">
                <a:solidFill>
                  <a:srgbClr val="000000"/>
                </a:solidFill>
                <a:latin typeface="Calibri" panose="020F0502020204030204" pitchFamily="34" charset="0"/>
                <a:ea typeface="Calibri" panose="020F0502020204030204" pitchFamily="34" charset="0"/>
                <a:cs typeface="Museo 300"/>
              </a:rPr>
              <a:t> </a:t>
            </a:r>
            <a:r>
              <a:rPr lang="en-US" dirty="0">
                <a:latin typeface="Calibri" panose="020F0502020204030204" pitchFamily="34" charset="0"/>
                <a:ea typeface="Calibri" panose="020F0502020204030204" pitchFamily="34" charset="0"/>
                <a:cs typeface="Times New Roman" panose="02020603050405020304" pitchFamily="18" charset="0"/>
              </a:rPr>
              <a:t>financing from financial institutions</a:t>
            </a:r>
          </a:p>
          <a:p>
            <a:pPr algn="just">
              <a:lnSpc>
                <a:spcPct val="107000"/>
              </a:lnSpc>
            </a:pPr>
            <a:endParaRPr lang="en-US" dirty="0">
              <a:solidFill>
                <a:srgbClr val="000000"/>
              </a:solidFill>
              <a:latin typeface="Calibri" panose="020F0502020204030204" pitchFamily="34" charset="0"/>
              <a:ea typeface="Calibri" panose="020F0502020204030204" pitchFamily="34" charset="0"/>
              <a:cs typeface="Museo 30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Other private sector </a:t>
            </a:r>
            <a:r>
              <a:rPr lang="en-US" dirty="0">
                <a:solidFill>
                  <a:srgbClr val="000000"/>
                </a:solidFill>
                <a:latin typeface="Calibri" panose="020F0502020204030204" pitchFamily="34" charset="0"/>
                <a:ea typeface="Calibri" panose="020F0502020204030204" pitchFamily="34" charset="0"/>
                <a:cs typeface="Museo 300"/>
              </a:rPr>
              <a:t>reluctant to invest due to: long payback periods, lack of track record and uncertainty over product prices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The GEF has taken a </a:t>
            </a:r>
            <a:r>
              <a:rPr lang="en-US" b="1" dirty="0">
                <a:solidFill>
                  <a:srgbClr val="0070C0"/>
                </a:solidFill>
                <a:latin typeface="Calibri" panose="020F0502020204030204" pitchFamily="34" charset="0"/>
                <a:ea typeface="Calibri" panose="020F0502020204030204" pitchFamily="34" charset="0"/>
                <a:cs typeface="Museo 300"/>
              </a:rPr>
              <a:t>lower return/higher risk</a:t>
            </a:r>
            <a:r>
              <a:rPr lang="en-US" i="1" dirty="0">
                <a:solidFill>
                  <a:srgbClr val="00000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position in the fund, which helps lower risks for private sector investors</a:t>
            </a:r>
          </a:p>
          <a:p>
            <a:pPr marL="128588" indent="-128588" algn="just">
              <a:lnSpc>
                <a:spcPct val="107000"/>
              </a:lnSpc>
              <a:buFontTx/>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The interests of </a:t>
            </a:r>
            <a:r>
              <a:rPr lang="en-US" b="1" dirty="0">
                <a:solidFill>
                  <a:srgbClr val="0070C0"/>
                </a:solidFill>
                <a:latin typeface="Calibri" panose="020F0502020204030204" pitchFamily="34" charset="0"/>
                <a:ea typeface="Calibri" panose="020F0502020204030204" pitchFamily="34" charset="0"/>
                <a:cs typeface="Museo 300"/>
              </a:rPr>
              <a:t>equity</a:t>
            </a:r>
            <a:r>
              <a:rPr lang="en-US" dirty="0">
                <a:solidFill>
                  <a:srgbClr val="000000"/>
                </a:solidFill>
                <a:latin typeface="Calibri" panose="020F0502020204030204" pitchFamily="34" charset="0"/>
                <a:ea typeface="Calibri" panose="020F0502020204030204" pitchFamily="34" charset="0"/>
                <a:cs typeface="Museo 300"/>
              </a:rPr>
              <a:t> investors are closely aligned with those of the other shareholders. Investors are incentivized to add value to such businesses by ensuring effective governance, high environmental, social and governance standards and well developed strategies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p:nvPr>
        </p:nvSpPr>
        <p:spPr>
          <a:xfrm>
            <a:off x="609600" y="228600"/>
            <a:ext cx="7772400" cy="914400"/>
          </a:xfrm>
        </p:spPr>
        <p:txBody>
          <a:bodyPr>
            <a:normAutofit fontScale="90000"/>
          </a:bodyPr>
          <a:lstStyle/>
          <a:p>
            <a:r>
              <a:rPr lang="en-US" sz="5000" b="1" dirty="0">
                <a:solidFill>
                  <a:srgbClr val="00B050"/>
                </a:solidFill>
              </a:rPr>
              <a:t>Case 1: Forestry Fund </a:t>
            </a:r>
            <a:r>
              <a:rPr lang="en-US" sz="5000" b="1" dirty="0">
                <a:solidFill>
                  <a:srgbClr val="002060"/>
                </a:solidFill>
              </a:rPr>
              <a:t>ANSWERS</a:t>
            </a:r>
            <a:r>
              <a:rPr lang="en-US" sz="5000" b="1" dirty="0">
                <a:solidFill>
                  <a:srgbClr val="00B050"/>
                </a:solidFill>
              </a:rPr>
              <a:t> </a:t>
            </a:r>
          </a:p>
        </p:txBody>
      </p:sp>
    </p:spTree>
    <p:extLst>
      <p:ext uri="{BB962C8B-B14F-4D97-AF65-F5344CB8AC3E}">
        <p14:creationId xmlns:p14="http://schemas.microsoft.com/office/powerpoint/2010/main" val="833883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4182" y="1189759"/>
            <a:ext cx="7523018" cy="5088316"/>
          </a:xfrm>
          <a:prstGeom prst="rect">
            <a:avLst/>
          </a:prstGeom>
        </p:spPr>
        <p:txBody>
          <a:bodyPr wrap="square">
            <a:spAutoFit/>
          </a:bodyPr>
          <a:lstStyle/>
          <a:p>
            <a:pPr algn="just">
              <a:lnSpc>
                <a:spcPct val="107000"/>
              </a:lnSpc>
            </a:pPr>
            <a:endParaRPr lang="en-US"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r>
              <a:rPr lang="en-US" sz="2000" dirty="0"/>
              <a:t>Will provide long-term ___________ (</a:t>
            </a:r>
            <a:r>
              <a:rPr lang="en-US" sz="2000" b="1" dirty="0">
                <a:solidFill>
                  <a:srgbClr val="0070C0"/>
                </a:solidFill>
              </a:rPr>
              <a:t>debt, equity, or debt and equity</a:t>
            </a:r>
            <a:r>
              <a:rPr lang="en-US" sz="2000" dirty="0"/>
              <a:t>) investments to promising enterprises operating in the sustainable wild-caught seafood and </a:t>
            </a:r>
            <a:r>
              <a:rPr lang="en-US" sz="2000" dirty="0" err="1"/>
              <a:t>mariculture</a:t>
            </a:r>
            <a:r>
              <a:rPr lang="en-US" sz="2000" dirty="0"/>
              <a:t> sectors.</a:t>
            </a:r>
          </a:p>
          <a:p>
            <a:endParaRPr lang="en-US" sz="2000" dirty="0"/>
          </a:p>
          <a:p>
            <a:pPr algn="just"/>
            <a:r>
              <a:rPr lang="en-US" sz="2000" dirty="0"/>
              <a:t>Significant portion of capital to be used for the acquisition of fixed assets.</a:t>
            </a:r>
          </a:p>
          <a:p>
            <a:r>
              <a:rPr lang="en-US" sz="2000" dirty="0"/>
              <a:t> </a:t>
            </a:r>
          </a:p>
          <a:p>
            <a:r>
              <a:rPr lang="en-US" sz="2000" dirty="0"/>
              <a:t>GEF invests in _____ (</a:t>
            </a:r>
            <a:r>
              <a:rPr lang="en-US" sz="2000" b="1" dirty="0">
                <a:solidFill>
                  <a:srgbClr val="0070C0"/>
                </a:solidFill>
              </a:rPr>
              <a:t>stocks, loans</a:t>
            </a:r>
            <a:r>
              <a:rPr lang="en-US" sz="2000" dirty="0"/>
              <a:t>) of 5-7 years and expects to earn 10-15% return.</a:t>
            </a:r>
          </a:p>
          <a:p>
            <a:r>
              <a:rPr lang="en-US" sz="2000" dirty="0"/>
              <a:t> </a:t>
            </a:r>
          </a:p>
          <a:p>
            <a:r>
              <a:rPr lang="en-US" sz="2000" dirty="0"/>
              <a:t>The Fund will be one of the very few financial institution providing long term financing in community fisheries.</a:t>
            </a:r>
          </a:p>
          <a:p>
            <a:pPr algn="just">
              <a:lnSpc>
                <a:spcPct val="107000"/>
              </a:lnSpc>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000" dirty="0">
                <a:solidFill>
                  <a:srgbClr val="000000"/>
                </a:solidFill>
                <a:latin typeface="Calibri" panose="020F0502020204030204" pitchFamily="34" charset="0"/>
                <a:ea typeface="Calibri" panose="020F0502020204030204" pitchFamily="34" charset="0"/>
                <a:cs typeface="Museo 30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p:nvPr>
        </p:nvSpPr>
        <p:spPr>
          <a:xfrm>
            <a:off x="609600" y="228600"/>
            <a:ext cx="7772400" cy="914400"/>
          </a:xfrm>
        </p:spPr>
        <p:txBody>
          <a:bodyPr>
            <a:normAutofit/>
          </a:bodyPr>
          <a:lstStyle/>
          <a:p>
            <a:r>
              <a:rPr lang="en-US" sz="5000" b="1" dirty="0">
                <a:solidFill>
                  <a:srgbClr val="00B050"/>
                </a:solidFill>
              </a:rPr>
              <a:t>Case 2: Fisheries Fund </a:t>
            </a:r>
          </a:p>
        </p:txBody>
      </p:sp>
    </p:spTree>
    <p:extLst>
      <p:ext uri="{BB962C8B-B14F-4D97-AF65-F5344CB8AC3E}">
        <p14:creationId xmlns:p14="http://schemas.microsoft.com/office/powerpoint/2010/main" val="1528404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000" b="1" dirty="0">
                <a:solidFill>
                  <a:srgbClr val="00B050"/>
                </a:solidFill>
              </a:rPr>
              <a:t>Need for Additional Finance</a:t>
            </a:r>
          </a:p>
        </p:txBody>
      </p:sp>
      <p:sp>
        <p:nvSpPr>
          <p:cNvPr id="8" name="Rectangle 7"/>
          <p:cNvSpPr/>
          <p:nvPr/>
        </p:nvSpPr>
        <p:spPr>
          <a:xfrm>
            <a:off x="838200" y="990600"/>
            <a:ext cx="8382000" cy="5509200"/>
          </a:xfrm>
          <a:prstGeom prst="rect">
            <a:avLst/>
          </a:prstGeom>
        </p:spPr>
        <p:txBody>
          <a:bodyPr wrap="square">
            <a:spAutoFit/>
          </a:bodyPr>
          <a:lstStyle/>
          <a:p>
            <a:r>
              <a:rPr lang="en-US" sz="2200" dirty="0">
                <a:effectLst>
                  <a:outerShdw blurRad="38100" dist="38100" dir="2700000" algn="tl">
                    <a:srgbClr val="000000">
                      <a:alpha val="0"/>
                    </a:srgbClr>
                  </a:outerShdw>
                </a:effectLst>
                <a:ea typeface="+mj-ea"/>
                <a:cs typeface="+mj-cs"/>
              </a:rPr>
              <a:t>Annual funding needed:</a:t>
            </a:r>
          </a:p>
          <a:p>
            <a:endParaRPr lang="en-US" sz="2200" b="1" dirty="0">
              <a:solidFill>
                <a:srgbClr val="0070C0"/>
              </a:solidFill>
              <a:effectLst>
                <a:outerShdw blurRad="38100" dist="38100" dir="2700000" algn="tl">
                  <a:srgbClr val="000000">
                    <a:alpha val="0"/>
                  </a:srgbClr>
                </a:outerShdw>
              </a:effectLst>
              <a:ea typeface="+mj-ea"/>
              <a:cs typeface="+mj-cs"/>
            </a:endParaRPr>
          </a:p>
          <a:p>
            <a:r>
              <a:rPr lang="en-US" sz="2200" b="1" dirty="0">
                <a:solidFill>
                  <a:srgbClr val="0070C0"/>
                </a:solidFill>
                <a:effectLst>
                  <a:outerShdw blurRad="38100" dist="38100" dir="2700000" algn="tl">
                    <a:srgbClr val="000000">
                      <a:alpha val="0"/>
                    </a:srgbClr>
                  </a:outerShdw>
                </a:effectLst>
                <a:ea typeface="+mj-ea"/>
                <a:cs typeface="+mj-cs"/>
              </a:rPr>
              <a:t>Conservation</a:t>
            </a:r>
          </a:p>
          <a:p>
            <a:r>
              <a:rPr lang="en-US" sz="2200" b="1" dirty="0"/>
              <a:t>$400-600 </a:t>
            </a:r>
            <a:r>
              <a:rPr lang="en-US" sz="2200" dirty="0"/>
              <a:t>billion (spent only $50-62 billion)  </a:t>
            </a:r>
          </a:p>
          <a:p>
            <a:r>
              <a:rPr lang="en-US" sz="2200" dirty="0"/>
              <a:t>$300-$400b </a:t>
            </a:r>
            <a:r>
              <a:rPr lang="en-US" sz="2200" b="1" dirty="0"/>
              <a:t>gap = 1% of private sector investments</a:t>
            </a:r>
            <a:endParaRPr lang="en-US" sz="2200" dirty="0"/>
          </a:p>
          <a:p>
            <a:r>
              <a:rPr lang="en-US" sz="2200" dirty="0"/>
              <a:t>Public $ can cover less than 15%</a:t>
            </a:r>
          </a:p>
          <a:p>
            <a:endParaRPr lang="en-US" sz="2200" b="1" dirty="0">
              <a:solidFill>
                <a:srgbClr val="0070C0"/>
              </a:solidFill>
              <a:effectLst>
                <a:outerShdw blurRad="38100" dist="38100" dir="2700000" algn="tl">
                  <a:srgbClr val="000000">
                    <a:alpha val="0"/>
                  </a:srgbClr>
                </a:outerShdw>
              </a:effectLst>
              <a:ea typeface="+mj-ea"/>
              <a:cs typeface="+mj-cs"/>
            </a:endParaRPr>
          </a:p>
          <a:p>
            <a:r>
              <a:rPr lang="en-US" sz="2200" b="1" dirty="0">
                <a:solidFill>
                  <a:srgbClr val="0070C0"/>
                </a:solidFill>
                <a:effectLst>
                  <a:outerShdw blurRad="38100" dist="38100" dir="2700000" algn="tl">
                    <a:srgbClr val="000000">
                      <a:alpha val="0"/>
                    </a:srgbClr>
                  </a:outerShdw>
                </a:effectLst>
                <a:ea typeface="+mj-ea"/>
                <a:cs typeface="+mj-cs"/>
              </a:rPr>
              <a:t>Energy</a:t>
            </a:r>
          </a:p>
          <a:p>
            <a:r>
              <a:rPr lang="en-US" sz="2200" b="1" dirty="0"/>
              <a:t>Access - $45 billion </a:t>
            </a:r>
            <a:r>
              <a:rPr lang="en-US" sz="2200" dirty="0"/>
              <a:t>(spent $9 billion)</a:t>
            </a:r>
          </a:p>
          <a:p>
            <a:r>
              <a:rPr lang="en-US" sz="2200" b="1" dirty="0"/>
              <a:t>Renewables - $320 billion </a:t>
            </a:r>
            <a:r>
              <a:rPr lang="en-US" sz="2200" dirty="0"/>
              <a:t>(spent $154 billion)</a:t>
            </a:r>
          </a:p>
          <a:p>
            <a:r>
              <a:rPr lang="en-US" sz="2200" b="1" dirty="0"/>
              <a:t>Efficiency </a:t>
            </a:r>
            <a:r>
              <a:rPr lang="en-US" sz="2200" dirty="0"/>
              <a:t>- </a:t>
            </a:r>
            <a:r>
              <a:rPr lang="en-US" sz="2200" b="1" dirty="0"/>
              <a:t>$390 billion </a:t>
            </a:r>
            <a:r>
              <a:rPr lang="en-US" sz="2200" dirty="0"/>
              <a:t>(spent $225 billion)</a:t>
            </a:r>
          </a:p>
          <a:p>
            <a:r>
              <a:rPr lang="en-US" sz="2200" dirty="0"/>
              <a:t>Additional finance (</a:t>
            </a:r>
            <a:r>
              <a:rPr lang="en-US" sz="2200" b="1" dirty="0"/>
              <a:t>gap</a:t>
            </a:r>
            <a:r>
              <a:rPr lang="en-US" sz="2200" dirty="0"/>
              <a:t>) - $350 billion</a:t>
            </a:r>
          </a:p>
          <a:p>
            <a:endParaRPr lang="en-US" sz="2200" dirty="0"/>
          </a:p>
          <a:p>
            <a:r>
              <a:rPr lang="en-US" sz="2200" b="1" dirty="0">
                <a:solidFill>
                  <a:srgbClr val="0070C0"/>
                </a:solidFill>
                <a:effectLst>
                  <a:outerShdw blurRad="38100" dist="38100" dir="2700000" algn="tl">
                    <a:srgbClr val="000000">
                      <a:alpha val="0"/>
                    </a:srgbClr>
                  </a:outerShdw>
                </a:effectLst>
                <a:ea typeface="+mj-ea"/>
                <a:cs typeface="+mj-cs"/>
              </a:rPr>
              <a:t>Climate</a:t>
            </a:r>
          </a:p>
          <a:p>
            <a:r>
              <a:rPr lang="en-US" sz="2200" dirty="0"/>
              <a:t>$392 invested in 2014 (&gt;60% private$) -  </a:t>
            </a:r>
            <a:r>
              <a:rPr lang="en-US" sz="2200" b="1" dirty="0"/>
              <a:t>still falling short $0.25 trillion</a:t>
            </a:r>
          </a:p>
          <a:p>
            <a:endParaRPr lang="en-US" sz="2200" i="1" dirty="0"/>
          </a:p>
        </p:txBody>
      </p:sp>
    </p:spTree>
    <p:extLst>
      <p:ext uri="{BB962C8B-B14F-4D97-AF65-F5344CB8AC3E}">
        <p14:creationId xmlns:p14="http://schemas.microsoft.com/office/powerpoint/2010/main" val="2835883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630820" y="1828800"/>
            <a:ext cx="7751180" cy="3828740"/>
          </a:xfrm>
          <a:prstGeom prst="rect">
            <a:avLst/>
          </a:prstGeom>
        </p:spPr>
        <p:txBody>
          <a:bodyPr wrap="square">
            <a:spAutoFit/>
          </a:bodyPr>
          <a:lstStyle/>
          <a:p>
            <a:pPr algn="just"/>
            <a:r>
              <a:rPr lang="en-US" sz="2000" dirty="0"/>
              <a:t>Will provide long-term </a:t>
            </a:r>
            <a:r>
              <a:rPr lang="en-US" sz="2000" b="1" dirty="0">
                <a:solidFill>
                  <a:srgbClr val="0070C0"/>
                </a:solidFill>
              </a:rPr>
              <a:t>debt and equity</a:t>
            </a:r>
            <a:r>
              <a:rPr lang="en-US" sz="2000" dirty="0"/>
              <a:t> investments to promising enterprises operating in the sustainable wild-caught seafood and </a:t>
            </a:r>
            <a:r>
              <a:rPr lang="en-US" sz="2000" dirty="0" err="1"/>
              <a:t>mari</a:t>
            </a:r>
            <a:r>
              <a:rPr lang="en-US" sz="2000" dirty="0"/>
              <a:t>-culture sectors.</a:t>
            </a:r>
          </a:p>
          <a:p>
            <a:endParaRPr lang="en-US" sz="2000" dirty="0"/>
          </a:p>
          <a:p>
            <a:r>
              <a:rPr lang="en-US" sz="2000" dirty="0"/>
              <a:t>Significant portion of capital to be used for the acquisition of fixed assets.</a:t>
            </a:r>
          </a:p>
          <a:p>
            <a:r>
              <a:rPr lang="en-US" sz="2000" dirty="0"/>
              <a:t> </a:t>
            </a:r>
          </a:p>
          <a:p>
            <a:r>
              <a:rPr lang="en-US" sz="2000" dirty="0"/>
              <a:t>GEF invests in </a:t>
            </a:r>
            <a:r>
              <a:rPr lang="en-US" sz="2000" b="1" dirty="0">
                <a:solidFill>
                  <a:srgbClr val="0070C0"/>
                </a:solidFill>
              </a:rPr>
              <a:t>loans</a:t>
            </a:r>
            <a:r>
              <a:rPr lang="en-US" sz="2000" dirty="0"/>
              <a:t> of 5-7 years and expects to earn 10-15% return.</a:t>
            </a:r>
          </a:p>
          <a:p>
            <a:r>
              <a:rPr lang="en-US" sz="2000" dirty="0"/>
              <a:t> </a:t>
            </a:r>
          </a:p>
          <a:p>
            <a:r>
              <a:rPr lang="en-US" sz="2000" dirty="0"/>
              <a:t>The Fund will be one of the very few financial institution providing long term financing in community fisheries.</a:t>
            </a:r>
          </a:p>
          <a:p>
            <a:pPr algn="just">
              <a:lnSpc>
                <a:spcPct val="107000"/>
              </a:lnSpc>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000" dirty="0">
                <a:solidFill>
                  <a:srgbClr val="000000"/>
                </a:solidFill>
                <a:latin typeface="Calibri" panose="020F0502020204030204" pitchFamily="34" charset="0"/>
                <a:ea typeface="Calibri" panose="020F0502020204030204" pitchFamily="34" charset="0"/>
                <a:cs typeface="Museo 30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p:nvPr>
        </p:nvSpPr>
        <p:spPr>
          <a:xfrm>
            <a:off x="457200" y="381000"/>
            <a:ext cx="7924800" cy="914400"/>
          </a:xfrm>
        </p:spPr>
        <p:txBody>
          <a:bodyPr>
            <a:normAutofit fontScale="90000"/>
          </a:bodyPr>
          <a:lstStyle/>
          <a:p>
            <a:r>
              <a:rPr lang="en-US" sz="5000" b="1" dirty="0">
                <a:solidFill>
                  <a:srgbClr val="00B050"/>
                </a:solidFill>
              </a:rPr>
              <a:t>Case 2: Fisheries Fund </a:t>
            </a:r>
            <a:r>
              <a:rPr lang="en-US" sz="5000" b="1" dirty="0">
                <a:solidFill>
                  <a:srgbClr val="002060"/>
                </a:solidFill>
              </a:rPr>
              <a:t>ANSWERS</a:t>
            </a:r>
            <a:r>
              <a:rPr lang="en-US" sz="5000" b="1" dirty="0">
                <a:solidFill>
                  <a:srgbClr val="00B050"/>
                </a:solidFill>
              </a:rPr>
              <a:t> </a:t>
            </a:r>
          </a:p>
        </p:txBody>
      </p:sp>
    </p:spTree>
    <p:extLst>
      <p:ext uri="{BB962C8B-B14F-4D97-AF65-F5344CB8AC3E}">
        <p14:creationId xmlns:p14="http://schemas.microsoft.com/office/powerpoint/2010/main" val="593532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144" y="1071995"/>
            <a:ext cx="8624455" cy="4850302"/>
          </a:xfrm>
          <a:prstGeom prst="rect">
            <a:avLst/>
          </a:prstGeom>
        </p:spPr>
        <p:txBody>
          <a:bodyPr wrap="square">
            <a:spAutoFit/>
          </a:bodyPr>
          <a:lstStyle/>
          <a:p>
            <a:pPr algn="just">
              <a:lnSpc>
                <a:spcPct val="107000"/>
              </a:lnSpc>
            </a:pPr>
            <a:endParaRPr lang="en-US" sz="1500" dirty="0">
              <a:latin typeface="Calibri" panose="020F0502020204030204" pitchFamily="34" charset="0"/>
              <a:ea typeface="Calibri" panose="020F0502020204030204" pitchFamily="34" charset="0"/>
              <a:cs typeface="Times New Roman" panose="02020603050405020304" pitchFamily="18" charset="0"/>
            </a:endParaRPr>
          </a:p>
          <a:p>
            <a:r>
              <a:rPr lang="en-US" sz="1500" dirty="0"/>
              <a:t>Energy Service Companies (ESCOs) - private enterprises that implement improvements to reduce energy consumptions. Require lending for equipment and process improvements. However they lack access to ________ (</a:t>
            </a:r>
            <a:r>
              <a:rPr lang="en-US" sz="1500" b="1" dirty="0">
                <a:solidFill>
                  <a:srgbClr val="0070C0"/>
                </a:solidFill>
              </a:rPr>
              <a:t>commercial credit, capital markets</a:t>
            </a:r>
            <a:r>
              <a:rPr lang="en-US" sz="1500" dirty="0"/>
              <a:t>). </a:t>
            </a:r>
          </a:p>
          <a:p>
            <a:endParaRPr lang="en-US" sz="1500" dirty="0"/>
          </a:p>
          <a:p>
            <a:r>
              <a:rPr lang="en-US" sz="1500" dirty="0"/>
              <a:t>The banks conventionally lend against high levels of ______________ (</a:t>
            </a:r>
            <a:r>
              <a:rPr lang="en-US" sz="1500" b="1" dirty="0">
                <a:solidFill>
                  <a:srgbClr val="0070C0"/>
                </a:solidFill>
              </a:rPr>
              <a:t>fixed asset collateral or guarantees from other financial institutions</a:t>
            </a:r>
            <a:r>
              <a:rPr lang="en-US" sz="1500" dirty="0"/>
              <a:t>).   ESCOs often cannot meet these requirements. </a:t>
            </a:r>
          </a:p>
          <a:p>
            <a:r>
              <a:rPr lang="en-US" sz="1500" dirty="0"/>
              <a:t> </a:t>
            </a:r>
          </a:p>
          <a:p>
            <a:r>
              <a:rPr lang="en-US" sz="1500" dirty="0"/>
              <a:t>GEF funds will be used to create a____________________________ (</a:t>
            </a:r>
            <a:r>
              <a:rPr lang="en-US" sz="1500" b="1" dirty="0">
                <a:solidFill>
                  <a:srgbClr val="0070C0"/>
                </a:solidFill>
              </a:rPr>
              <a:t>performance risk guarantee, credit enhancement guarantee</a:t>
            </a:r>
            <a:r>
              <a:rPr lang="en-US" sz="1500" dirty="0"/>
              <a:t>) program. The program includes creation of the Risk Facility.</a:t>
            </a:r>
          </a:p>
          <a:p>
            <a:r>
              <a:rPr lang="en-US" sz="1500" dirty="0"/>
              <a:t> </a:t>
            </a:r>
          </a:p>
          <a:p>
            <a:r>
              <a:rPr lang="en-US" sz="1500" dirty="0"/>
              <a:t>The project objective is to develop energy efficiency industry in Country A, through ___________ (</a:t>
            </a:r>
            <a:r>
              <a:rPr lang="en-US" sz="1500" b="1" dirty="0">
                <a:solidFill>
                  <a:srgbClr val="0070C0"/>
                </a:solidFill>
              </a:rPr>
              <a:t>risk sharing, co-investing</a:t>
            </a:r>
            <a:r>
              <a:rPr lang="en-US" sz="1500" dirty="0"/>
              <a:t>) with commercial lenders. </a:t>
            </a:r>
          </a:p>
          <a:p>
            <a:endParaRPr lang="en-US" sz="1500" dirty="0"/>
          </a:p>
          <a:p>
            <a:r>
              <a:rPr lang="en-US" sz="1500" dirty="0"/>
              <a:t>The Risk Facility (risk sharing fund) will be used to share the risk with commercial banks. The risk sharing fund would be paid out to participating banks in the event of a loss or default - partial coverage of banks risk exposure.  Thereby ESCOs can obtain a bank debt with a ______(</a:t>
            </a:r>
            <a:r>
              <a:rPr lang="en-US" sz="1500" b="1" dirty="0">
                <a:solidFill>
                  <a:srgbClr val="0070C0"/>
                </a:solidFill>
              </a:rPr>
              <a:t>lower, higher</a:t>
            </a:r>
            <a:r>
              <a:rPr lang="en-US" sz="1500" dirty="0"/>
              <a:t>) cost and a___________(</a:t>
            </a:r>
            <a:r>
              <a:rPr lang="en-US" sz="1500" b="1" dirty="0">
                <a:solidFill>
                  <a:srgbClr val="0070C0"/>
                </a:solidFill>
              </a:rPr>
              <a:t>shorter, longer</a:t>
            </a:r>
            <a:r>
              <a:rPr lang="en-US" sz="1500" dirty="0"/>
              <a:t>) term. </a:t>
            </a:r>
          </a:p>
          <a:p>
            <a:pPr algn="just">
              <a:lnSpc>
                <a:spcPct val="107000"/>
              </a:lnSpc>
            </a:pPr>
            <a:endParaRPr lang="en-US" sz="15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1500" dirty="0">
                <a:solidFill>
                  <a:srgbClr val="000000"/>
                </a:solidFill>
                <a:latin typeface="Calibri" panose="020F0502020204030204" pitchFamily="34" charset="0"/>
                <a:ea typeface="Calibri" panose="020F0502020204030204" pitchFamily="34" charset="0"/>
                <a:cs typeface="Museo 300"/>
              </a:rPr>
              <a:t> </a:t>
            </a:r>
            <a:endParaRPr lang="en-U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1417990577"/>
              </p:ext>
            </p:extLst>
          </p:nvPr>
        </p:nvGraphicFramePr>
        <p:xfrm>
          <a:off x="823945" y="5659487"/>
          <a:ext cx="7710852" cy="989469"/>
        </p:xfrm>
        <a:graphic>
          <a:graphicData uri="http://schemas.openxmlformats.org/drawingml/2006/table">
            <a:tbl>
              <a:tblPr firstRow="1" bandRow="1">
                <a:tableStyleId>{BC89EF96-8CEA-46FF-86C4-4CE0E7609802}</a:tableStyleId>
              </a:tblPr>
              <a:tblGrid>
                <a:gridCol w="1081662">
                  <a:extLst>
                    <a:ext uri="{9D8B030D-6E8A-4147-A177-3AD203B41FA5}">
                      <a16:colId xmlns:a16="http://schemas.microsoft.com/office/drawing/2014/main" xmlns="" val="20000"/>
                    </a:ext>
                  </a:extLst>
                </a:gridCol>
                <a:gridCol w="1101940">
                  <a:extLst>
                    <a:ext uri="{9D8B030D-6E8A-4147-A177-3AD203B41FA5}">
                      <a16:colId xmlns:a16="http://schemas.microsoft.com/office/drawing/2014/main" xmlns="" val="20001"/>
                    </a:ext>
                  </a:extLst>
                </a:gridCol>
                <a:gridCol w="5527250">
                  <a:extLst>
                    <a:ext uri="{9D8B030D-6E8A-4147-A177-3AD203B41FA5}">
                      <a16:colId xmlns:a16="http://schemas.microsoft.com/office/drawing/2014/main" xmlns="" val="20002"/>
                    </a:ext>
                  </a:extLst>
                </a:gridCol>
              </a:tblGrid>
              <a:tr h="329823">
                <a:tc gridSpan="2">
                  <a:txBody>
                    <a:bodyPr/>
                    <a:lstStyle/>
                    <a:p>
                      <a:pPr algn="ctr"/>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Final 10% Loss: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9823">
                <a:tc>
                  <a:txBody>
                    <a:bodyPr/>
                    <a:lstStyle/>
                    <a:p>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dirty="0"/>
                        <a:t>       Next 80% Loss: Shared equally between Risk Facility and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29823">
                <a:tc gridSpan="2">
                  <a:txBody>
                    <a:bodyPr/>
                    <a:lstStyle/>
                    <a:p>
                      <a:pPr algn="ctr"/>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First 10%</a:t>
                      </a:r>
                      <a:r>
                        <a:rPr lang="en-US" sz="1400" b="1" baseline="0" dirty="0"/>
                        <a:t> Loss: Risk Facility</a:t>
                      </a:r>
                      <a:endParaRPr lang="en-US" sz="1400" b="1" dirty="0"/>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16" name="Up Arrow 15"/>
          <p:cNvSpPr/>
          <p:nvPr/>
        </p:nvSpPr>
        <p:spPr>
          <a:xfrm>
            <a:off x="3124200" y="5666248"/>
            <a:ext cx="140677" cy="9759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ctrTitle"/>
          </p:nvPr>
        </p:nvSpPr>
        <p:spPr>
          <a:xfrm>
            <a:off x="367145" y="228600"/>
            <a:ext cx="8249315" cy="914400"/>
          </a:xfrm>
        </p:spPr>
        <p:txBody>
          <a:bodyPr>
            <a:normAutofit/>
          </a:bodyPr>
          <a:lstStyle/>
          <a:p>
            <a:pPr algn="just">
              <a:lnSpc>
                <a:spcPct val="107000"/>
              </a:lnSpc>
            </a:pPr>
            <a:r>
              <a:rPr lang="en-US" b="1" dirty="0">
                <a:solidFill>
                  <a:srgbClr val="00B050"/>
                </a:solidFill>
              </a:rPr>
              <a:t>Case 3: Energy Efficiency Program</a:t>
            </a:r>
          </a:p>
        </p:txBody>
      </p:sp>
    </p:spTree>
    <p:extLst>
      <p:ext uri="{BB962C8B-B14F-4D97-AF65-F5344CB8AC3E}">
        <p14:creationId xmlns:p14="http://schemas.microsoft.com/office/powerpoint/2010/main" val="1242470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367145" y="1071995"/>
            <a:ext cx="8249316" cy="4515660"/>
          </a:xfrm>
          <a:prstGeom prst="rect">
            <a:avLst/>
          </a:prstGeom>
        </p:spPr>
        <p:txBody>
          <a:bodyPr wrap="square">
            <a:spAutoFit/>
          </a:bodyPr>
          <a:lstStyle/>
          <a:p>
            <a:pPr algn="just">
              <a:lnSpc>
                <a:spcPct val="107000"/>
              </a:lnSpc>
            </a:pPr>
            <a:endParaRPr lang="en-US" sz="1500" dirty="0">
              <a:latin typeface="Calibri" panose="020F0502020204030204" pitchFamily="34" charset="0"/>
              <a:ea typeface="Calibri" panose="020F0502020204030204" pitchFamily="34" charset="0"/>
              <a:cs typeface="Times New Roman" panose="02020603050405020304" pitchFamily="18" charset="0"/>
            </a:endParaRPr>
          </a:p>
          <a:p>
            <a:r>
              <a:rPr lang="en-US" sz="1500" dirty="0"/>
              <a:t>Energy Service Companies (ESCOs) - private enterprises that implement improvements to reduce energy consumptions. Require lending for equipment and process improvements. However they lack access to </a:t>
            </a:r>
            <a:r>
              <a:rPr lang="en-US" sz="1500" b="1" dirty="0">
                <a:solidFill>
                  <a:srgbClr val="0070C0"/>
                </a:solidFill>
              </a:rPr>
              <a:t>commercial credit.</a:t>
            </a:r>
          </a:p>
          <a:p>
            <a:endParaRPr lang="en-US" sz="1500" dirty="0"/>
          </a:p>
          <a:p>
            <a:r>
              <a:rPr lang="en-US" sz="1500" dirty="0"/>
              <a:t>The banks conventionally lend against high levels of </a:t>
            </a:r>
            <a:r>
              <a:rPr lang="en-US" sz="1500" b="1" dirty="0">
                <a:solidFill>
                  <a:srgbClr val="0070C0"/>
                </a:solidFill>
              </a:rPr>
              <a:t>fixed asset collateral</a:t>
            </a:r>
            <a:r>
              <a:rPr lang="en-US" sz="1500" dirty="0"/>
              <a:t>.   ESCOs often cannot meet these requirements. </a:t>
            </a:r>
          </a:p>
          <a:p>
            <a:r>
              <a:rPr lang="en-US" sz="1500" dirty="0"/>
              <a:t> </a:t>
            </a:r>
          </a:p>
          <a:p>
            <a:r>
              <a:rPr lang="en-US" sz="1500" dirty="0"/>
              <a:t>GEF funds will be used to create a </a:t>
            </a:r>
            <a:r>
              <a:rPr lang="en-US" sz="1500" b="1" dirty="0">
                <a:solidFill>
                  <a:srgbClr val="0070C0"/>
                </a:solidFill>
              </a:rPr>
              <a:t>credit enhancement guarantee</a:t>
            </a:r>
            <a:r>
              <a:rPr lang="en-US" sz="1500" dirty="0"/>
              <a:t> program. The program includes creation of the Risk Facility.</a:t>
            </a:r>
          </a:p>
          <a:p>
            <a:r>
              <a:rPr lang="en-US" sz="1500" dirty="0"/>
              <a:t> </a:t>
            </a:r>
          </a:p>
          <a:p>
            <a:r>
              <a:rPr lang="en-US" sz="1500" dirty="0"/>
              <a:t>The project objective is to develop energy efficiency industry in Country A, through </a:t>
            </a:r>
            <a:r>
              <a:rPr lang="en-US" sz="1500" b="1" dirty="0">
                <a:solidFill>
                  <a:srgbClr val="0070C0"/>
                </a:solidFill>
              </a:rPr>
              <a:t>risk sharing </a:t>
            </a:r>
            <a:r>
              <a:rPr lang="en-US" sz="1500" dirty="0"/>
              <a:t>with commercial lenders. </a:t>
            </a:r>
          </a:p>
          <a:p>
            <a:endParaRPr lang="en-US" sz="1500" dirty="0"/>
          </a:p>
          <a:p>
            <a:r>
              <a:rPr lang="en-US" sz="1500" dirty="0"/>
              <a:t>The Risk Facility (risk sharing fund) will be used to share the risk with commercial banks. The risk sharing fund would be paid out to participating banks in the event of a loss or default - partial coverage of banks risk exposure.  Thereby ESCOs can obtain a bank debt with a </a:t>
            </a:r>
            <a:r>
              <a:rPr lang="en-US" sz="1500" b="1" dirty="0">
                <a:solidFill>
                  <a:srgbClr val="0070C0"/>
                </a:solidFill>
              </a:rPr>
              <a:t>lower</a:t>
            </a:r>
            <a:r>
              <a:rPr lang="en-US" sz="1500" dirty="0"/>
              <a:t> cost and a </a:t>
            </a:r>
            <a:r>
              <a:rPr lang="en-US" sz="1500" b="1" dirty="0">
                <a:solidFill>
                  <a:srgbClr val="0070C0"/>
                </a:solidFill>
              </a:rPr>
              <a:t>longer</a:t>
            </a:r>
            <a:r>
              <a:rPr lang="en-US" sz="1500" dirty="0"/>
              <a:t> term. </a:t>
            </a:r>
          </a:p>
          <a:p>
            <a:pPr algn="just">
              <a:lnSpc>
                <a:spcPct val="107000"/>
              </a:lnSpc>
            </a:pPr>
            <a:endParaRPr lang="en-US" sz="15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1500" dirty="0">
                <a:solidFill>
                  <a:srgbClr val="000000"/>
                </a:solidFill>
                <a:latin typeface="Calibri" panose="020F0502020204030204" pitchFamily="34" charset="0"/>
                <a:ea typeface="Calibri" panose="020F0502020204030204" pitchFamily="34" charset="0"/>
                <a:cs typeface="Museo 300"/>
              </a:rPr>
              <a:t> </a:t>
            </a:r>
            <a:endParaRPr lang="en-US" sz="15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604615170"/>
              </p:ext>
            </p:extLst>
          </p:nvPr>
        </p:nvGraphicFramePr>
        <p:xfrm>
          <a:off x="750677" y="5512586"/>
          <a:ext cx="7482252" cy="989469"/>
        </p:xfrm>
        <a:graphic>
          <a:graphicData uri="http://schemas.openxmlformats.org/drawingml/2006/table">
            <a:tbl>
              <a:tblPr firstRow="1" bandRow="1">
                <a:tableStyleId>{BC89EF96-8CEA-46FF-86C4-4CE0E7609802}</a:tableStyleId>
              </a:tblPr>
              <a:tblGrid>
                <a:gridCol w="1049595">
                  <a:extLst>
                    <a:ext uri="{9D8B030D-6E8A-4147-A177-3AD203B41FA5}">
                      <a16:colId xmlns:a16="http://schemas.microsoft.com/office/drawing/2014/main" xmlns="" val="20000"/>
                    </a:ext>
                  </a:extLst>
                </a:gridCol>
                <a:gridCol w="1069271">
                  <a:extLst>
                    <a:ext uri="{9D8B030D-6E8A-4147-A177-3AD203B41FA5}">
                      <a16:colId xmlns:a16="http://schemas.microsoft.com/office/drawing/2014/main" xmlns="" val="20001"/>
                    </a:ext>
                  </a:extLst>
                </a:gridCol>
                <a:gridCol w="5363386">
                  <a:extLst>
                    <a:ext uri="{9D8B030D-6E8A-4147-A177-3AD203B41FA5}">
                      <a16:colId xmlns:a16="http://schemas.microsoft.com/office/drawing/2014/main" xmlns="" val="20002"/>
                    </a:ext>
                  </a:extLst>
                </a:gridCol>
              </a:tblGrid>
              <a:tr h="329823">
                <a:tc gridSpan="2">
                  <a:txBody>
                    <a:bodyPr/>
                    <a:lstStyle/>
                    <a:p>
                      <a:pPr algn="ctr"/>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Final 10% Loss: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329823">
                <a:tc>
                  <a:txBody>
                    <a:bodyPr/>
                    <a:lstStyle/>
                    <a:p>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dirty="0"/>
                        <a:t>       Next 80% Loss: Shared equally between Risk Facility and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329823">
                <a:tc gridSpan="2">
                  <a:txBody>
                    <a:bodyPr/>
                    <a:lstStyle/>
                    <a:p>
                      <a:pPr algn="ctr"/>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First 10%</a:t>
                      </a:r>
                      <a:r>
                        <a:rPr lang="en-US" sz="1400" b="1" baseline="0" dirty="0"/>
                        <a:t> Loss: Risk Facility</a:t>
                      </a:r>
                      <a:endParaRPr lang="en-US" sz="1400" b="1" dirty="0"/>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16" name="Up Arrow 15"/>
          <p:cNvSpPr/>
          <p:nvPr/>
        </p:nvSpPr>
        <p:spPr>
          <a:xfrm>
            <a:off x="2971800" y="5512586"/>
            <a:ext cx="140677" cy="9759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ctrTitle"/>
          </p:nvPr>
        </p:nvSpPr>
        <p:spPr>
          <a:xfrm>
            <a:off x="367146" y="157595"/>
            <a:ext cx="8395854" cy="914400"/>
          </a:xfrm>
        </p:spPr>
        <p:txBody>
          <a:bodyPr>
            <a:normAutofit/>
          </a:bodyPr>
          <a:lstStyle/>
          <a:p>
            <a:pPr algn="just">
              <a:lnSpc>
                <a:spcPct val="107000"/>
              </a:lnSpc>
            </a:pPr>
            <a:r>
              <a:rPr lang="en-US" b="1" dirty="0">
                <a:solidFill>
                  <a:srgbClr val="00B050"/>
                </a:solidFill>
              </a:rPr>
              <a:t>Case 3: Energy Efficiency </a:t>
            </a:r>
            <a:r>
              <a:rPr lang="en-US" b="1" dirty="0">
                <a:solidFill>
                  <a:srgbClr val="002060"/>
                </a:solidFill>
              </a:rPr>
              <a:t>ANSWERS</a:t>
            </a:r>
            <a:endParaRPr lang="en-US" b="1" dirty="0">
              <a:solidFill>
                <a:srgbClr val="00B050"/>
              </a:solidFill>
            </a:endParaRPr>
          </a:p>
        </p:txBody>
      </p:sp>
    </p:spTree>
    <p:extLst>
      <p:ext uri="{BB962C8B-B14F-4D97-AF65-F5344CB8AC3E}">
        <p14:creationId xmlns:p14="http://schemas.microsoft.com/office/powerpoint/2010/main" val="1620475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7" name="Picture 6"/>
          <p:cNvPicPr>
            <a:picLocks noChangeAspect="1"/>
          </p:cNvPicPr>
          <p:nvPr/>
        </p:nvPicPr>
        <p:blipFill>
          <a:blip r:embed="rId2"/>
          <a:stretch>
            <a:fillRect/>
          </a:stretch>
        </p:blipFill>
        <p:spPr>
          <a:xfrm>
            <a:off x="0" y="0"/>
            <a:ext cx="9264470" cy="6858000"/>
          </a:xfrm>
          <a:prstGeom prst="rect">
            <a:avLst/>
          </a:prstGeom>
        </p:spPr>
      </p:pic>
      <p:sp>
        <p:nvSpPr>
          <p:cNvPr id="9" name="Title 1"/>
          <p:cNvSpPr>
            <a:spLocks noGrp="1"/>
          </p:cNvSpPr>
          <p:nvPr>
            <p:ph type="ctrTitle"/>
          </p:nvPr>
        </p:nvSpPr>
        <p:spPr>
          <a:xfrm>
            <a:off x="685800" y="2819400"/>
            <a:ext cx="8092644" cy="914400"/>
          </a:xfrm>
        </p:spPr>
        <p:txBody>
          <a:bodyPr>
            <a:noAutofit/>
          </a:bodyPr>
          <a:lstStyle/>
          <a:p>
            <a:r>
              <a:rPr lang="en-US" sz="5200" b="1" dirty="0">
                <a:solidFill>
                  <a:schemeClr val="accent5">
                    <a:lumMod val="20000"/>
                    <a:lumOff val="80000"/>
                  </a:schemeClr>
                </a:solidFill>
              </a:rPr>
              <a:t>Thank you for</a:t>
            </a:r>
            <a:br>
              <a:rPr lang="en-US" sz="5200" b="1" dirty="0">
                <a:solidFill>
                  <a:schemeClr val="accent5">
                    <a:lumMod val="20000"/>
                    <a:lumOff val="80000"/>
                  </a:schemeClr>
                </a:solidFill>
              </a:rPr>
            </a:br>
            <a:r>
              <a:rPr lang="en-US" sz="5200" b="1" dirty="0">
                <a:solidFill>
                  <a:schemeClr val="accent5">
                    <a:lumMod val="20000"/>
                    <a:lumOff val="80000"/>
                  </a:schemeClr>
                </a:solidFill>
              </a:rPr>
              <a:t>your feedback!</a:t>
            </a:r>
          </a:p>
        </p:txBody>
      </p:sp>
      <p:sp>
        <p:nvSpPr>
          <p:cNvPr id="10" name="Rectangle 9"/>
          <p:cNvSpPr/>
          <p:nvPr/>
        </p:nvSpPr>
        <p:spPr>
          <a:xfrm>
            <a:off x="1343923" y="4898648"/>
            <a:ext cx="6787051" cy="892552"/>
          </a:xfrm>
          <a:prstGeom prst="rect">
            <a:avLst/>
          </a:prstGeom>
        </p:spPr>
        <p:txBody>
          <a:bodyPr wrap="none">
            <a:spAutoFit/>
          </a:bodyPr>
          <a:lstStyle/>
          <a:p>
            <a:pPr algn="ctr"/>
            <a:endParaRPr lang="en-US" sz="2600" dirty="0">
              <a:solidFill>
                <a:schemeClr val="bg1"/>
              </a:solidFill>
            </a:endParaRPr>
          </a:p>
          <a:p>
            <a:pPr algn="ctr"/>
            <a:r>
              <a:rPr lang="en-US" sz="2600" dirty="0">
                <a:solidFill>
                  <a:schemeClr val="bg1"/>
                </a:solidFill>
              </a:rPr>
              <a:t>Olha Krushelnytska | okrushelnytska@thegef.org</a:t>
            </a:r>
          </a:p>
        </p:txBody>
      </p:sp>
    </p:spTree>
    <p:extLst>
      <p:ext uri="{BB962C8B-B14F-4D97-AF65-F5344CB8AC3E}">
        <p14:creationId xmlns:p14="http://schemas.microsoft.com/office/powerpoint/2010/main" val="1517198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914400"/>
          </a:xfrm>
        </p:spPr>
        <p:txBody>
          <a:bodyPr>
            <a:normAutofit/>
          </a:bodyPr>
          <a:lstStyle/>
          <a:p>
            <a:pPr algn="l"/>
            <a:r>
              <a:rPr lang="en-US" sz="5000" b="1" dirty="0">
                <a:solidFill>
                  <a:srgbClr val="00B050"/>
                </a:solidFill>
              </a:rPr>
              <a:t>WHY this session?</a:t>
            </a:r>
          </a:p>
        </p:txBody>
      </p:sp>
      <p:sp>
        <p:nvSpPr>
          <p:cNvPr id="3" name="Subtitle 2"/>
          <p:cNvSpPr>
            <a:spLocks noGrp="1"/>
          </p:cNvSpPr>
          <p:nvPr>
            <p:ph type="subTitle" idx="1"/>
          </p:nvPr>
        </p:nvSpPr>
        <p:spPr>
          <a:xfrm>
            <a:off x="609600" y="3273914"/>
            <a:ext cx="6340122" cy="3203086"/>
          </a:xfrm>
        </p:spPr>
        <p:txBody>
          <a:bodyPr>
            <a:normAutofit/>
          </a:bodyPr>
          <a:lstStyle/>
          <a:p>
            <a:pPr algn="l"/>
            <a:endParaRPr lang="en-US" sz="2800" dirty="0">
              <a:solidFill>
                <a:schemeClr val="tx1"/>
              </a:solidFill>
            </a:endParaRPr>
          </a:p>
          <a:p>
            <a:pPr algn="l"/>
            <a:endParaRPr lang="en-US" sz="2800" dirty="0">
              <a:solidFill>
                <a:schemeClr val="tx1"/>
              </a:solidFill>
            </a:endParaRPr>
          </a:p>
          <a:p>
            <a:endParaRPr lang="en-US" sz="2800" dirty="0"/>
          </a:p>
        </p:txBody>
      </p:sp>
      <p:pic>
        <p:nvPicPr>
          <p:cNvPr id="1026" name="Picture 2" descr="737ad3bb-fd5c-49cb-907a-22832a3cd486@pro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89153"/>
            <a:ext cx="3444522" cy="3492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33400" y="1143000"/>
            <a:ext cx="8382000" cy="6186309"/>
          </a:xfrm>
          <a:prstGeom prst="rect">
            <a:avLst/>
          </a:prstGeom>
          <a:noFill/>
        </p:spPr>
        <p:txBody>
          <a:bodyPr wrap="square" rtlCol="0">
            <a:spAutoFit/>
          </a:bodyPr>
          <a:lstStyle/>
          <a:p>
            <a:pPr marL="285750" indent="-285750">
              <a:buFontTx/>
              <a:buChar char="-"/>
            </a:pPr>
            <a:endParaRPr lang="en-US" sz="2200" dirty="0"/>
          </a:p>
          <a:p>
            <a:pPr marL="342900" indent="-342900">
              <a:buFont typeface="Wingdings" panose="05000000000000000000" pitchFamily="2" charset="2"/>
              <a:buChar char="ü"/>
            </a:pPr>
            <a:r>
              <a:rPr lang="en-US" sz="2200" b="1" dirty="0"/>
              <a:t>Private capital </a:t>
            </a:r>
            <a:r>
              <a:rPr lang="en-US" sz="2200" dirty="0"/>
              <a:t>- the biggest part of</a:t>
            </a:r>
          </a:p>
          <a:p>
            <a:r>
              <a:rPr lang="en-US" sz="2200" dirty="0"/>
              <a:t>     conservation/climate funding</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r>
              <a:rPr lang="en-US" sz="2200" dirty="0"/>
              <a:t>To access private finance,</a:t>
            </a:r>
          </a:p>
          <a:p>
            <a:r>
              <a:rPr lang="en-US" sz="2200" dirty="0"/>
              <a:t>     we need to </a:t>
            </a:r>
            <a:r>
              <a:rPr lang="en-US" sz="2200" b="1" dirty="0"/>
              <a:t>know how it works</a:t>
            </a:r>
            <a:r>
              <a:rPr lang="en-US" sz="2200" dirty="0"/>
              <a:t>.</a:t>
            </a:r>
          </a:p>
          <a:p>
            <a:r>
              <a:rPr lang="en-US" sz="2200" dirty="0"/>
              <a:t>     Finance can be </a:t>
            </a:r>
            <a:r>
              <a:rPr lang="en-US" sz="2200" b="1" dirty="0"/>
              <a:t>explained in simple terms</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r>
              <a:rPr lang="en-US" sz="2200" b="1" dirty="0"/>
              <a:t>We can apply this knowledge </a:t>
            </a:r>
            <a:r>
              <a:rPr lang="en-US" sz="2200" dirty="0"/>
              <a:t>to answer the following:</a:t>
            </a:r>
          </a:p>
          <a:p>
            <a:pPr marL="800100" lvl="1" indent="-342900">
              <a:buFont typeface="Arial" panose="020B0604020202020204" pitchFamily="34" charset="0"/>
              <a:buChar char="•"/>
            </a:pPr>
            <a:r>
              <a:rPr lang="en-US" sz="2200" dirty="0"/>
              <a:t>How do we develop socially beneficial projects which attract private finance?</a:t>
            </a:r>
          </a:p>
          <a:p>
            <a:pPr marL="800100" lvl="1" indent="-342900">
              <a:buFont typeface="Arial" panose="020B0604020202020204" pitchFamily="34" charset="0"/>
              <a:buChar char="•"/>
            </a:pPr>
            <a:r>
              <a:rPr lang="en-US" sz="2200" dirty="0"/>
              <a:t>How do we make the project sustainable long term (after the funding is over)?</a:t>
            </a:r>
          </a:p>
          <a:p>
            <a:pPr marL="800100" lvl="1" indent="-342900">
              <a:buFont typeface="Arial" panose="020B0604020202020204" pitchFamily="34" charset="0"/>
              <a:buChar char="•"/>
            </a:pPr>
            <a:r>
              <a:rPr lang="en-US" sz="2200" dirty="0"/>
              <a:t>How do we prioritize our work program to attract more capital?</a:t>
            </a:r>
          </a:p>
          <a:p>
            <a:pPr marL="742950" lvl="1" indent="-285750">
              <a:buFontTx/>
              <a:buChar char="-"/>
            </a:pPr>
            <a:endParaRPr lang="en-US" sz="2200" dirty="0"/>
          </a:p>
          <a:p>
            <a:endParaRPr lang="en-US" sz="2200" dirty="0"/>
          </a:p>
          <a:p>
            <a:endParaRPr lang="en-US" sz="2200" dirty="0"/>
          </a:p>
          <a:p>
            <a:endParaRPr lang="en-US" sz="2200" dirty="0"/>
          </a:p>
        </p:txBody>
      </p:sp>
    </p:spTree>
    <p:extLst>
      <p:ext uri="{BB962C8B-B14F-4D97-AF65-F5344CB8AC3E}">
        <p14:creationId xmlns:p14="http://schemas.microsoft.com/office/powerpoint/2010/main" val="1002622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914400"/>
          </a:xfrm>
        </p:spPr>
        <p:txBody>
          <a:bodyPr>
            <a:normAutofit/>
          </a:bodyPr>
          <a:lstStyle/>
          <a:p>
            <a:r>
              <a:rPr lang="en-US" sz="5000" b="1" dirty="0">
                <a:solidFill>
                  <a:srgbClr val="00B050"/>
                </a:solidFill>
              </a:rPr>
              <a:t>Overview</a:t>
            </a:r>
          </a:p>
        </p:txBody>
      </p:sp>
      <p:sp>
        <p:nvSpPr>
          <p:cNvPr id="3" name="Subtitle 2"/>
          <p:cNvSpPr>
            <a:spLocks noGrp="1"/>
          </p:cNvSpPr>
          <p:nvPr>
            <p:ph type="subTitle" idx="1"/>
          </p:nvPr>
        </p:nvSpPr>
        <p:spPr>
          <a:xfrm>
            <a:off x="609600" y="1524000"/>
            <a:ext cx="8001000" cy="4953000"/>
          </a:xfrm>
        </p:spPr>
        <p:txBody>
          <a:bodyPr>
            <a:normAutofit/>
          </a:bodyPr>
          <a:lstStyle/>
          <a:p>
            <a:pPr marL="457200" indent="-457200" algn="l">
              <a:buFont typeface="Arial" panose="020B0604020202020204" pitchFamily="34" charset="0"/>
              <a:buChar char="•"/>
            </a:pPr>
            <a:r>
              <a:rPr lang="en-US" sz="2800" b="1" dirty="0">
                <a:solidFill>
                  <a:schemeClr val="tx1"/>
                </a:solidFill>
              </a:rPr>
              <a:t>Main financial instruments in conservation</a:t>
            </a:r>
          </a:p>
          <a:p>
            <a:pPr marL="914400" lvl="1" indent="-457200" algn="l">
              <a:buFont typeface="Arial" panose="020B0604020202020204" pitchFamily="34" charset="0"/>
              <a:buChar char="•"/>
            </a:pPr>
            <a:r>
              <a:rPr lang="en-US" sz="2400" dirty="0">
                <a:solidFill>
                  <a:schemeClr val="tx1"/>
                </a:solidFill>
              </a:rPr>
              <a:t>Debt / Equity / Guarantees</a:t>
            </a:r>
          </a:p>
          <a:p>
            <a:pPr marL="457200" indent="-457200" algn="l">
              <a:buFont typeface="Arial" panose="020B0604020202020204" pitchFamily="34" charset="0"/>
              <a:buChar char="•"/>
            </a:pPr>
            <a:r>
              <a:rPr lang="en-US" sz="2800" b="1" dirty="0">
                <a:solidFill>
                  <a:schemeClr val="tx1"/>
                </a:solidFill>
              </a:rPr>
              <a:t>Leveraging private sector capital</a:t>
            </a:r>
          </a:p>
          <a:p>
            <a:pPr marL="457200" indent="-457200" algn="l">
              <a:buFont typeface="Arial" panose="020B0604020202020204" pitchFamily="34" charset="0"/>
              <a:buChar char="•"/>
            </a:pPr>
            <a:r>
              <a:rPr lang="en-US" sz="2800" b="1" dirty="0">
                <a:solidFill>
                  <a:schemeClr val="tx1"/>
                </a:solidFill>
              </a:rPr>
              <a:t>Cases</a:t>
            </a:r>
          </a:p>
          <a:p>
            <a:pPr marL="914400" lvl="1" indent="-457200" algn="l">
              <a:buFont typeface="Arial" panose="020B0604020202020204" pitchFamily="34" charset="0"/>
              <a:buChar char="•"/>
            </a:pPr>
            <a:r>
              <a:rPr lang="en-US" sz="2400" dirty="0">
                <a:solidFill>
                  <a:schemeClr val="tx1"/>
                </a:solidFill>
              </a:rPr>
              <a:t>Forestry fund</a:t>
            </a:r>
          </a:p>
          <a:p>
            <a:pPr marL="914400" lvl="1" indent="-457200" algn="l">
              <a:buFont typeface="Arial" panose="020B0604020202020204" pitchFamily="34" charset="0"/>
              <a:buChar char="•"/>
            </a:pPr>
            <a:r>
              <a:rPr lang="en-US" sz="2400" dirty="0">
                <a:solidFill>
                  <a:schemeClr val="tx1"/>
                </a:solidFill>
              </a:rPr>
              <a:t>Fisheries fund</a:t>
            </a:r>
          </a:p>
          <a:p>
            <a:pPr marL="914400" lvl="1" indent="-457200" algn="l">
              <a:buFont typeface="Arial" panose="020B0604020202020204" pitchFamily="34" charset="0"/>
              <a:buChar char="•"/>
            </a:pPr>
            <a:r>
              <a:rPr lang="en-US" sz="2400" dirty="0">
                <a:solidFill>
                  <a:schemeClr val="tx1"/>
                </a:solidFill>
              </a:rPr>
              <a:t>Energy efficiency program</a:t>
            </a:r>
          </a:p>
          <a:p>
            <a:pPr lvl="1" algn="l"/>
            <a:endParaRPr lang="en-US" sz="2400" dirty="0">
              <a:solidFill>
                <a:schemeClr val="tx1"/>
              </a:solidFill>
            </a:endParaRPr>
          </a:p>
          <a:p>
            <a:pPr algn="l"/>
            <a:r>
              <a:rPr lang="en-US" sz="2800" b="1" dirty="0">
                <a:solidFill>
                  <a:schemeClr val="tx1"/>
                </a:solidFill>
              </a:rPr>
              <a:t>Audience: </a:t>
            </a:r>
            <a:r>
              <a:rPr lang="en-US" sz="2800" dirty="0">
                <a:solidFill>
                  <a:schemeClr val="tx1"/>
                </a:solidFill>
              </a:rPr>
              <a:t>professionals entering Green Finance space</a:t>
            </a:r>
          </a:p>
          <a:p>
            <a:pPr algn="l"/>
            <a:endParaRPr lang="en-US" sz="2800" dirty="0">
              <a:solidFill>
                <a:schemeClr val="tx1"/>
              </a:solidFill>
            </a:endParaRPr>
          </a:p>
          <a:p>
            <a:endParaRPr lang="en-US" sz="2800" dirty="0"/>
          </a:p>
        </p:txBody>
      </p:sp>
    </p:spTree>
    <p:extLst>
      <p:ext uri="{BB962C8B-B14F-4D97-AF65-F5344CB8AC3E}">
        <p14:creationId xmlns:p14="http://schemas.microsoft.com/office/powerpoint/2010/main" val="1380301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rmAutofit/>
          </a:bodyPr>
          <a:lstStyle/>
          <a:p>
            <a:r>
              <a:rPr lang="en-US" sz="4500" b="1" dirty="0">
                <a:solidFill>
                  <a:srgbClr val="00B050"/>
                </a:solidFill>
              </a:rPr>
              <a:t>Green Finance: Definition</a:t>
            </a:r>
          </a:p>
        </p:txBody>
      </p:sp>
      <p:sp>
        <p:nvSpPr>
          <p:cNvPr id="3" name="Content Placeholder 2"/>
          <p:cNvSpPr>
            <a:spLocks noGrp="1"/>
          </p:cNvSpPr>
          <p:nvPr>
            <p:ph idx="1"/>
          </p:nvPr>
        </p:nvSpPr>
        <p:spPr>
          <a:xfrm>
            <a:off x="457200" y="1600200"/>
            <a:ext cx="8229600" cy="4800600"/>
          </a:xfrm>
        </p:spPr>
        <p:txBody>
          <a:bodyPr>
            <a:normAutofit/>
          </a:bodyPr>
          <a:lstStyle/>
          <a:p>
            <a:pPr marL="0" indent="0" algn="ctr">
              <a:buNone/>
            </a:pPr>
            <a:r>
              <a:rPr lang="en-US" sz="2800" b="1" dirty="0"/>
              <a:t>Use of financial products and services,</a:t>
            </a:r>
          </a:p>
          <a:p>
            <a:pPr marL="0" indent="0" algn="ctr">
              <a:buNone/>
            </a:pPr>
            <a:r>
              <a:rPr lang="en-US" sz="2800" dirty="0"/>
              <a:t>such as loans, insurance, stocks, private equity &amp; bonds</a:t>
            </a:r>
          </a:p>
          <a:p>
            <a:pPr marL="0" indent="0" algn="ctr">
              <a:buNone/>
            </a:pPr>
            <a:r>
              <a:rPr lang="en-US" sz="2800" b="1" dirty="0"/>
              <a:t>in green (or eco-friendly) projects</a:t>
            </a:r>
          </a:p>
          <a:p>
            <a:pPr marL="0" indent="0" algn="just">
              <a:buNone/>
            </a:pPr>
            <a:endParaRPr lang="en-US" sz="2800" dirty="0"/>
          </a:p>
          <a:p>
            <a:pPr marL="0" indent="0" algn="ctr">
              <a:buNone/>
            </a:pPr>
            <a:r>
              <a:rPr lang="en-US" sz="2800" dirty="0"/>
              <a:t>Green finance is more than climate finance, but includes land, forests, water, oceans, conservation, resilience--indeed every type of GEF investment</a:t>
            </a:r>
            <a:endParaRPr lang="en-US" sz="2400" b="1" dirty="0"/>
          </a:p>
          <a:p>
            <a:pPr marL="0" indent="0" algn="just">
              <a:buNone/>
            </a:pPr>
            <a:endParaRPr lang="en-US" sz="24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47860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rmAutofit/>
          </a:bodyPr>
          <a:lstStyle/>
          <a:p>
            <a:r>
              <a:rPr lang="en-US" sz="4500" b="1" dirty="0">
                <a:solidFill>
                  <a:srgbClr val="00B050"/>
                </a:solidFill>
              </a:rPr>
              <a:t>Green Finance: Brief History</a:t>
            </a:r>
          </a:p>
        </p:txBody>
      </p:sp>
      <p:sp>
        <p:nvSpPr>
          <p:cNvPr id="3" name="Content Placeholder 2"/>
          <p:cNvSpPr>
            <a:spLocks noGrp="1"/>
          </p:cNvSpPr>
          <p:nvPr>
            <p:ph idx="1"/>
          </p:nvPr>
        </p:nvSpPr>
        <p:spPr>
          <a:xfrm>
            <a:off x="685800" y="1295400"/>
            <a:ext cx="7772400" cy="5257800"/>
          </a:xfrm>
        </p:spPr>
        <p:txBody>
          <a:bodyPr>
            <a:normAutofit/>
          </a:bodyPr>
          <a:lstStyle/>
          <a:p>
            <a:pPr marL="0" indent="0">
              <a:buNone/>
            </a:pPr>
            <a:r>
              <a:rPr lang="en-US" altLang="en-US" sz="2000" b="1" dirty="0">
                <a:latin typeface="+mj-lt"/>
              </a:rPr>
              <a:t>Investment in conservation evolved:</a:t>
            </a:r>
          </a:p>
          <a:p>
            <a:pPr marL="0" indent="0">
              <a:buNone/>
            </a:pPr>
            <a:r>
              <a:rPr lang="en-US" altLang="en-US" sz="2000" dirty="0">
                <a:latin typeface="+mj-lt"/>
              </a:rPr>
              <a:t>19</a:t>
            </a:r>
            <a:r>
              <a:rPr lang="en-US" altLang="en-US" sz="2000" baseline="30000" dirty="0">
                <a:latin typeface="+mj-lt"/>
              </a:rPr>
              <a:t>th</a:t>
            </a:r>
            <a:r>
              <a:rPr lang="en-US" altLang="en-US" sz="2000" dirty="0">
                <a:latin typeface="+mj-lt"/>
              </a:rPr>
              <a:t> century: </a:t>
            </a:r>
            <a:r>
              <a:rPr lang="en-US" altLang="en-US" sz="2000" b="1" dirty="0">
                <a:latin typeface="+mj-lt"/>
              </a:rPr>
              <a:t>	</a:t>
            </a:r>
            <a:r>
              <a:rPr lang="en-US" sz="2000" dirty="0"/>
              <a:t>simple public sector financing</a:t>
            </a:r>
          </a:p>
          <a:p>
            <a:pPr marL="0" indent="0">
              <a:buNone/>
            </a:pPr>
            <a:r>
              <a:rPr lang="en-US" sz="2000" dirty="0"/>
              <a:t>		(taxes, fees, stamps and government spending) </a:t>
            </a:r>
          </a:p>
          <a:p>
            <a:pPr marL="0" indent="0">
              <a:buNone/>
            </a:pPr>
            <a:r>
              <a:rPr lang="en-US" sz="2000" dirty="0"/>
              <a:t>20th century: 	mix of public &amp; philanthropic finance</a:t>
            </a:r>
            <a:br>
              <a:rPr lang="en-US" sz="2000" dirty="0"/>
            </a:br>
            <a:r>
              <a:rPr lang="en-US" sz="2000" dirty="0"/>
              <a:t/>
            </a:r>
            <a:br>
              <a:rPr lang="en-US" sz="2000" dirty="0"/>
            </a:br>
            <a:r>
              <a:rPr lang="en-US" sz="2000" dirty="0"/>
              <a:t>Last 25 years:  	</a:t>
            </a:r>
            <a:r>
              <a:rPr lang="en-US" sz="2000" b="1" dirty="0">
                <a:latin typeface="+mj-lt"/>
              </a:rPr>
              <a:t>growing involvement of the  private sector</a:t>
            </a:r>
          </a:p>
          <a:p>
            <a:pPr marL="0" indent="0">
              <a:buNone/>
            </a:pPr>
            <a:r>
              <a:rPr lang="en-US" sz="2000" b="1" dirty="0">
                <a:latin typeface="+mj-lt"/>
              </a:rPr>
              <a:t>		+ the development of new financial mechanisms</a:t>
            </a:r>
            <a:endParaRPr lang="en-US" sz="2000" dirty="0">
              <a:solidFill>
                <a:srgbClr val="00B0F0"/>
              </a:solidFill>
            </a:endParaRPr>
          </a:p>
          <a:p>
            <a:pPr marL="0" indent="0">
              <a:buNone/>
            </a:pPr>
            <a:r>
              <a:rPr lang="en-US" sz="2000" dirty="0">
                <a:solidFill>
                  <a:srgbClr val="00B0F0"/>
                </a:solidFill>
              </a:rPr>
              <a:t>		</a:t>
            </a:r>
            <a:endParaRPr lang="en-US" sz="2000" dirty="0"/>
          </a:p>
          <a:p>
            <a:pPr marL="0" indent="0">
              <a:buNone/>
            </a:pPr>
            <a:r>
              <a:rPr lang="en-US" sz="2000" dirty="0"/>
              <a:t>E.g. we can use </a:t>
            </a:r>
            <a:r>
              <a:rPr lang="en-US" sz="2000" b="1" dirty="0"/>
              <a:t>tropical forest </a:t>
            </a:r>
            <a:r>
              <a:rPr lang="en-US" sz="2000" dirty="0"/>
              <a:t>assets to generate </a:t>
            </a:r>
            <a:r>
              <a:rPr lang="en-US" sz="2000" b="1" dirty="0"/>
              <a:t>revenues</a:t>
            </a:r>
            <a:r>
              <a:rPr lang="en-US" sz="2000" dirty="0"/>
              <a:t> from operations in fields of </a:t>
            </a:r>
            <a:r>
              <a:rPr lang="en-US" sz="2000" b="1" dirty="0"/>
              <a:t>sustainable timber, agriculture and ecotourism</a:t>
            </a:r>
          </a:p>
          <a:p>
            <a:pPr marL="0" indent="0">
              <a:buNone/>
            </a:pPr>
            <a:endParaRPr lang="en-US" sz="2000" dirty="0"/>
          </a:p>
          <a:p>
            <a:pPr marL="0" indent="0">
              <a:buNone/>
            </a:pPr>
            <a:r>
              <a:rPr lang="en-US" sz="2000" b="1" dirty="0"/>
              <a:t>Financial innovations:</a:t>
            </a:r>
            <a:r>
              <a:rPr lang="en-US" sz="2000" dirty="0"/>
              <a:t>  social policy bonds, crowdsourcing initiatives (online platforms to mobilize capital) – will transform raising capital</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99912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Green Finance: Asset Classes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0" name="Picture 2" descr="Image result for asset class"/>
          <p:cNvPicPr>
            <a:picLocks noChangeAspect="1" noChangeArrowheads="1"/>
          </p:cNvPicPr>
          <p:nvPr/>
        </p:nvPicPr>
        <p:blipFill rotWithShape="1">
          <a:blip r:embed="rId3">
            <a:extLst>
              <a:ext uri="{28A0092B-C50C-407E-A947-70E740481C1C}">
                <a14:useLocalDpi xmlns:a14="http://schemas.microsoft.com/office/drawing/2010/main" val="0"/>
              </a:ext>
            </a:extLst>
          </a:blip>
          <a:srcRect l="16613" r="10570"/>
          <a:stretch/>
        </p:blipFill>
        <p:spPr bwMode="auto">
          <a:xfrm>
            <a:off x="4612430" y="3276600"/>
            <a:ext cx="4531569" cy="3581400"/>
          </a:xfrm>
          <a:prstGeom prst="rect">
            <a:avLst/>
          </a:prstGeom>
          <a:noFill/>
          <a:ln w="12700">
            <a:solidFill>
              <a:schemeClr val="accent6">
                <a:lumMod val="75000"/>
              </a:schemeClr>
            </a:solidFill>
          </a:ln>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457200" y="1295400"/>
            <a:ext cx="8458200" cy="4708525"/>
          </a:xfrm>
        </p:spPr>
        <p:txBody>
          <a:bodyPr>
            <a:normAutofit/>
          </a:bodyPr>
          <a:lstStyle/>
          <a:p>
            <a:pPr marL="0" indent="0">
              <a:spcAft>
                <a:spcPts val="600"/>
              </a:spcAft>
              <a:buNone/>
            </a:pPr>
            <a:r>
              <a:rPr lang="en-US" sz="2200" b="1" dirty="0"/>
              <a:t>Asset class </a:t>
            </a:r>
            <a:r>
              <a:rPr lang="en-US" sz="2200" dirty="0"/>
              <a:t>- </a:t>
            </a:r>
            <a:r>
              <a:rPr lang="en-US" sz="2200" u="sng" dirty="0"/>
              <a:t>group of financial instruments </a:t>
            </a:r>
            <a:r>
              <a:rPr lang="en-US" sz="2200" dirty="0"/>
              <a:t>that exhibits similar characteristics, behaves similarly in the marketplace and is subject to the same laws and regulations</a:t>
            </a:r>
          </a:p>
          <a:p>
            <a:pPr marL="0" indent="0">
              <a:buNone/>
            </a:pPr>
            <a:endParaRPr lang="en-US" sz="2200" dirty="0"/>
          </a:p>
          <a:p>
            <a:pPr marL="0" indent="0">
              <a:spcAft>
                <a:spcPts val="600"/>
              </a:spcAft>
              <a:buNone/>
            </a:pPr>
            <a:r>
              <a:rPr lang="en-US" sz="2200" dirty="0"/>
              <a:t>Main </a:t>
            </a:r>
            <a:r>
              <a:rPr lang="en-US" sz="2200" b="1" dirty="0"/>
              <a:t>asset classes / financial instruments </a:t>
            </a:r>
            <a:r>
              <a:rPr lang="en-US" sz="2200" dirty="0"/>
              <a:t>in green finance:</a:t>
            </a:r>
          </a:p>
          <a:p>
            <a:pPr marL="457200" indent="-457200">
              <a:spcAft>
                <a:spcPts val="600"/>
              </a:spcAft>
              <a:buFont typeface="Arial" panose="020B0604020202020204" pitchFamily="34" charset="0"/>
              <a:buAutoNum type="arabicParenBoth"/>
            </a:pPr>
            <a:r>
              <a:rPr lang="en-US" sz="2200" b="1" dirty="0"/>
              <a:t>Equity </a:t>
            </a:r>
            <a:r>
              <a:rPr lang="en-US" sz="2200" dirty="0"/>
              <a:t>(=Stocks)</a:t>
            </a:r>
          </a:p>
          <a:p>
            <a:pPr marL="457200" indent="-457200">
              <a:spcAft>
                <a:spcPts val="600"/>
              </a:spcAft>
              <a:buAutoNum type="arabicParenBoth"/>
            </a:pPr>
            <a:r>
              <a:rPr lang="en-US" sz="2200" b="1" dirty="0"/>
              <a:t>Debt </a:t>
            </a:r>
            <a:r>
              <a:rPr lang="en-US" sz="2200" dirty="0"/>
              <a:t>(= Fixed Income)</a:t>
            </a:r>
          </a:p>
          <a:p>
            <a:pPr marL="0" indent="0">
              <a:spcAft>
                <a:spcPts val="600"/>
              </a:spcAft>
              <a:buNone/>
            </a:pPr>
            <a:r>
              <a:rPr lang="en-US" sz="2200" b="1" dirty="0"/>
              <a:t>Guarantees </a:t>
            </a:r>
            <a:r>
              <a:rPr lang="en-US" sz="2200" dirty="0"/>
              <a:t>(risk management tool)</a:t>
            </a:r>
          </a:p>
          <a:p>
            <a:pPr marL="0" indent="0">
              <a:spcAft>
                <a:spcPts val="600"/>
              </a:spcAft>
              <a:buNone/>
            </a:pPr>
            <a:r>
              <a:rPr lang="en-US" sz="2200" dirty="0"/>
              <a:t>also widely used in conservation</a:t>
            </a:r>
          </a:p>
          <a:p>
            <a:pPr marL="0" indent="0">
              <a:buNone/>
            </a:pPr>
            <a:endParaRPr lang="en-US" sz="2200" b="1" dirty="0"/>
          </a:p>
        </p:txBody>
      </p:sp>
    </p:spTree>
    <p:extLst>
      <p:ext uri="{BB962C8B-B14F-4D97-AF65-F5344CB8AC3E}">
        <p14:creationId xmlns:p14="http://schemas.microsoft.com/office/powerpoint/2010/main" val="2854693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Equity Financing</a:t>
            </a:r>
          </a:p>
        </p:txBody>
      </p:sp>
      <p:sp>
        <p:nvSpPr>
          <p:cNvPr id="3" name="Content Placeholder 2"/>
          <p:cNvSpPr>
            <a:spLocks noGrp="1"/>
          </p:cNvSpPr>
          <p:nvPr>
            <p:ph idx="1"/>
          </p:nvPr>
        </p:nvSpPr>
        <p:spPr>
          <a:xfrm>
            <a:off x="609600" y="1446213"/>
            <a:ext cx="7772400" cy="4267200"/>
          </a:xfrm>
        </p:spPr>
        <p:txBody>
          <a:bodyPr>
            <a:noAutofit/>
          </a:bodyPr>
          <a:lstStyle/>
          <a:p>
            <a:pPr marL="0" indent="0">
              <a:buNone/>
            </a:pPr>
            <a:r>
              <a:rPr lang="en-US" sz="2200" b="1" dirty="0"/>
              <a:t>Equity - </a:t>
            </a:r>
            <a:r>
              <a:rPr lang="en-US" sz="2200" dirty="0"/>
              <a:t>ownership in the business</a:t>
            </a:r>
          </a:p>
          <a:p>
            <a:pPr marL="0" indent="0">
              <a:buNone/>
            </a:pPr>
            <a:endParaRPr lang="en-US" sz="900" b="1" dirty="0"/>
          </a:p>
          <a:p>
            <a:pPr marL="0" indent="0">
              <a:buNone/>
            </a:pPr>
            <a:r>
              <a:rPr lang="en-US" sz="2200" b="1" dirty="0"/>
              <a:t>Common shares (junior equity) vs Preferred shares </a:t>
            </a:r>
          </a:p>
          <a:p>
            <a:pPr>
              <a:buFontTx/>
              <a:buChar char="-"/>
            </a:pPr>
            <a:r>
              <a:rPr lang="en-US" sz="2200" dirty="0"/>
              <a:t>Junior shares are subordinated to preferred shares</a:t>
            </a:r>
          </a:p>
          <a:p>
            <a:pPr>
              <a:buFontTx/>
              <a:buChar char="-"/>
            </a:pPr>
            <a:r>
              <a:rPr lang="en-US" sz="2200" dirty="0"/>
              <a:t>Liquidation: preferred stockholders paid first</a:t>
            </a:r>
          </a:p>
          <a:p>
            <a:pPr>
              <a:buFontTx/>
              <a:buChar char="-"/>
            </a:pPr>
            <a:r>
              <a:rPr lang="en-US" sz="2200" dirty="0"/>
              <a:t>Dividends: different/greater for preferred shares</a:t>
            </a:r>
          </a:p>
          <a:p>
            <a:pPr marL="0" indent="0">
              <a:buNone/>
            </a:pPr>
            <a:endParaRPr lang="en-US" sz="900" b="1" dirty="0"/>
          </a:p>
          <a:p>
            <a:pPr marL="0" indent="0">
              <a:buNone/>
            </a:pPr>
            <a:endParaRPr lang="en-US" sz="900" b="1" dirty="0"/>
          </a:p>
          <a:p>
            <a:pPr marL="0" indent="0">
              <a:buNone/>
            </a:pPr>
            <a:r>
              <a:rPr lang="en-US" sz="2200" b="1" dirty="0"/>
              <a:t>Public institutions </a:t>
            </a:r>
            <a:r>
              <a:rPr lang="en-US" sz="2200" dirty="0"/>
              <a:t>often invest in </a:t>
            </a:r>
            <a:r>
              <a:rPr lang="en-US" sz="2200" b="1" dirty="0"/>
              <a:t>junior equity </a:t>
            </a:r>
            <a:r>
              <a:rPr lang="en-US" sz="2200" dirty="0">
                <a:sym typeface="Wingdings" panose="05000000000000000000" pitchFamily="2" charset="2"/>
              </a:rPr>
              <a:t> a</a:t>
            </a:r>
            <a:r>
              <a:rPr lang="en-US" sz="2200" dirty="0"/>
              <a:t>bsorbs risks</a:t>
            </a:r>
          </a:p>
          <a:p>
            <a:pPr marL="0" indent="0">
              <a:buNone/>
            </a:pPr>
            <a:r>
              <a:rPr lang="en-US" sz="2200" b="1" dirty="0"/>
              <a:t>Private investors </a:t>
            </a:r>
            <a:r>
              <a:rPr lang="en-US" sz="2200" dirty="0"/>
              <a:t>invest preferred shares (senior shares)</a:t>
            </a:r>
          </a:p>
          <a:p>
            <a:pPr marL="0" indent="0">
              <a:buNone/>
            </a:pPr>
            <a:endParaRPr lang="en-US" sz="600" dirty="0"/>
          </a:p>
          <a:p>
            <a:pPr marL="0" indent="0">
              <a:buNone/>
            </a:pPr>
            <a:endParaRPr lang="en-US" sz="2200" dirty="0"/>
          </a:p>
          <a:p>
            <a:pPr marL="0" indent="0">
              <a:buNone/>
            </a:pPr>
            <a:endParaRPr lang="en-US" sz="2200" dirty="0"/>
          </a:p>
          <a:p>
            <a:pPr marL="0" indent="0">
              <a:buNone/>
            </a:pPr>
            <a:endParaRPr lang="en-US" sz="2200" b="1" dirty="0"/>
          </a:p>
          <a:p>
            <a:pPr marL="0" indent="0">
              <a:buNone/>
            </a:pPr>
            <a:endParaRPr lang="en-US" sz="2200" b="1" dirty="0"/>
          </a:p>
          <a:p>
            <a:pPr marL="0" indent="0">
              <a:buNone/>
            </a:pPr>
            <a:endParaRPr lang="en-US" altLang="en-US" sz="2200" dirty="0">
              <a:latin typeface="+mj-lt"/>
            </a:endParaRPr>
          </a:p>
          <a:p>
            <a:pPr marL="0" indent="0">
              <a:buNone/>
            </a:pPr>
            <a:endParaRPr lang="en-US" altLang="en-US" sz="2200" dirty="0">
              <a:latin typeface="+mj-lt"/>
            </a:endParaRPr>
          </a:p>
          <a:p>
            <a:pPr marL="0" indent="0">
              <a:buNone/>
            </a:pPr>
            <a:endParaRPr lang="en-US" altLang="en-US" sz="2200" dirty="0"/>
          </a:p>
          <a:p>
            <a:pPr marL="0" indent="0">
              <a:buNone/>
            </a:pPr>
            <a:endParaRPr lang="en-US" altLang="en-US" sz="2200" dirty="0"/>
          </a:p>
          <a:p>
            <a:pPr marL="0" indent="0">
              <a:buNone/>
            </a:pPr>
            <a:endParaRPr lang="en-US" sz="2200" b="1" dirty="0"/>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582891395"/>
              </p:ext>
            </p:extLst>
          </p:nvPr>
        </p:nvGraphicFramePr>
        <p:xfrm>
          <a:off x="609599" y="5212080"/>
          <a:ext cx="7772401" cy="1874520"/>
        </p:xfrm>
        <a:graphic>
          <a:graphicData uri="http://schemas.openxmlformats.org/drawingml/2006/table">
            <a:tbl>
              <a:tblPr firstRow="1" bandRow="1">
                <a:tableStyleId>{5C22544A-7EE6-4342-B048-85BDC9FD1C3A}</a:tableStyleId>
              </a:tblPr>
              <a:tblGrid>
                <a:gridCol w="3276600">
                  <a:extLst>
                    <a:ext uri="{9D8B030D-6E8A-4147-A177-3AD203B41FA5}">
                      <a16:colId xmlns:a16="http://schemas.microsoft.com/office/drawing/2014/main" xmlns="" val="1765241645"/>
                    </a:ext>
                  </a:extLst>
                </a:gridCol>
                <a:gridCol w="4495801">
                  <a:extLst>
                    <a:ext uri="{9D8B030D-6E8A-4147-A177-3AD203B41FA5}">
                      <a16:colId xmlns:a16="http://schemas.microsoft.com/office/drawing/2014/main" xmlns="" val="1202531354"/>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100" dirty="0">
                          <a:solidFill>
                            <a:schemeClr val="tx1"/>
                          </a:solidFill>
                        </a:rPr>
                        <a:t>Private Investors, </a:t>
                      </a:r>
                      <a:r>
                        <a:rPr lang="en-US" sz="2100" b="0" dirty="0">
                          <a:solidFill>
                            <a:schemeClr val="tx1"/>
                          </a:solidFill>
                        </a:rPr>
                        <a:t>DFIs, IFIs</a:t>
                      </a:r>
                    </a:p>
                    <a:p>
                      <a:endParaRPr lang="en-US" sz="2100" dirty="0">
                        <a:solidFill>
                          <a:schemeClr val="tx1"/>
                        </a:solidFill>
                      </a:endParaRPr>
                    </a:p>
                  </a:txBody>
                  <a:tcPr>
                    <a:solidFill>
                      <a:srgbClr val="F2E868"/>
                    </a:solidFill>
                  </a:tcPr>
                </a:tc>
                <a:tc>
                  <a:txBody>
                    <a:bodyPr/>
                    <a:lstStyle/>
                    <a:p>
                      <a:r>
                        <a:rPr lang="en-US" sz="2100" dirty="0">
                          <a:solidFill>
                            <a:schemeClr val="tx1"/>
                          </a:solidFill>
                        </a:rPr>
                        <a:t>Senior/Preferred Shares,</a:t>
                      </a:r>
                      <a:r>
                        <a:rPr lang="en-US" sz="2100" baseline="0" dirty="0">
                          <a:solidFill>
                            <a:schemeClr val="tx1"/>
                          </a:solidFill>
                        </a:rPr>
                        <a:t> </a:t>
                      </a:r>
                      <a:r>
                        <a:rPr lang="en-US" sz="2100" b="0" baseline="0" dirty="0">
                          <a:solidFill>
                            <a:schemeClr val="tx1"/>
                          </a:solidFill>
                        </a:rPr>
                        <a:t>Senior Debt</a:t>
                      </a:r>
                      <a:endParaRPr lang="en-US" sz="2100" b="0" dirty="0">
                        <a:solidFill>
                          <a:schemeClr val="tx1"/>
                        </a:solidFill>
                      </a:endParaRPr>
                    </a:p>
                  </a:txBody>
                  <a:tcPr>
                    <a:solidFill>
                      <a:schemeClr val="accent5">
                        <a:lumMod val="60000"/>
                        <a:lumOff val="40000"/>
                        <a:alpha val="66000"/>
                      </a:schemeClr>
                    </a:solidFill>
                  </a:tcPr>
                </a:tc>
                <a:extLst>
                  <a:ext uri="{0D108BD9-81ED-4DB2-BD59-A6C34878D82A}">
                    <a16:rowId xmlns:a16="http://schemas.microsoft.com/office/drawing/2014/main" xmlns="" val="180390905"/>
                  </a:ext>
                </a:extLst>
              </a:tr>
              <a:tr h="614479">
                <a:tc>
                  <a:txBody>
                    <a:bodyPr/>
                    <a:lstStyle/>
                    <a:p>
                      <a:r>
                        <a:rPr lang="en-US" sz="2100" b="0" dirty="0">
                          <a:solidFill>
                            <a:schemeClr val="tx1"/>
                          </a:solidFill>
                        </a:rPr>
                        <a:t>Public Donors</a:t>
                      </a:r>
                      <a:r>
                        <a:rPr lang="en-US" sz="2100" b="0" baseline="0" dirty="0">
                          <a:solidFill>
                            <a:schemeClr val="tx1"/>
                          </a:solidFill>
                        </a:rPr>
                        <a:t>, GEF</a:t>
                      </a:r>
                      <a:endParaRPr lang="en-US" sz="2100" b="0" dirty="0">
                        <a:solidFill>
                          <a:schemeClr val="tx1"/>
                        </a:solidFill>
                      </a:endParaRPr>
                    </a:p>
                  </a:txBody>
                  <a:tcPr>
                    <a:solidFill>
                      <a:srgbClr val="D1AC25"/>
                    </a:solidFill>
                  </a:tcPr>
                </a:tc>
                <a:tc>
                  <a:txBody>
                    <a:bodyPr/>
                    <a:lstStyle/>
                    <a:p>
                      <a:r>
                        <a:rPr lang="en-US" sz="2100" b="1" dirty="0">
                          <a:solidFill>
                            <a:schemeClr val="tx1"/>
                          </a:solidFill>
                        </a:rPr>
                        <a:t>Junior Shares, </a:t>
                      </a:r>
                      <a:r>
                        <a:rPr lang="en-US" sz="2100" b="0" dirty="0">
                          <a:solidFill>
                            <a:schemeClr val="tx1"/>
                          </a:solidFill>
                        </a:rPr>
                        <a:t>Grants</a:t>
                      </a:r>
                    </a:p>
                    <a:p>
                      <a:endParaRPr lang="en-US" sz="2100" b="0" dirty="0">
                        <a:solidFill>
                          <a:schemeClr val="tx1"/>
                        </a:solidFill>
                      </a:endParaRPr>
                    </a:p>
                  </a:txBody>
                  <a:tcPr>
                    <a:solidFill>
                      <a:schemeClr val="accent5">
                        <a:lumMod val="50000"/>
                        <a:alpha val="63000"/>
                      </a:schemeClr>
                    </a:solidFill>
                  </a:tcPr>
                </a:tc>
                <a:extLst>
                  <a:ext uri="{0D108BD9-81ED-4DB2-BD59-A6C34878D82A}">
                    <a16:rowId xmlns:a16="http://schemas.microsoft.com/office/drawing/2014/main" xmlns="" val="2462544167"/>
                  </a:ext>
                </a:extLst>
              </a:tr>
              <a:tr h="370840">
                <a:tc>
                  <a:txBody>
                    <a:bodyPr/>
                    <a:lstStyle/>
                    <a:p>
                      <a:endParaRPr lang="en-US" sz="2100" dirty="0">
                        <a:solidFill>
                          <a:schemeClr val="tx1"/>
                        </a:solidFill>
                      </a:endParaRPr>
                    </a:p>
                  </a:txBody>
                  <a:tcPr>
                    <a:noFill/>
                  </a:tcPr>
                </a:tc>
                <a:tc>
                  <a:txBody>
                    <a:bodyPr/>
                    <a:lstStyle/>
                    <a:p>
                      <a:endParaRPr lang="en-US" sz="2100" dirty="0">
                        <a:solidFill>
                          <a:schemeClr val="tx1"/>
                        </a:solidFill>
                      </a:endParaRPr>
                    </a:p>
                  </a:txBody>
                  <a:tcPr>
                    <a:noFill/>
                  </a:tcPr>
                </a:tc>
                <a:extLst>
                  <a:ext uri="{0D108BD9-81ED-4DB2-BD59-A6C34878D82A}">
                    <a16:rowId xmlns:a16="http://schemas.microsoft.com/office/drawing/2014/main" xmlns="" val="2136381248"/>
                  </a:ext>
                </a:extLst>
              </a:tr>
            </a:tbl>
          </a:graphicData>
        </a:graphic>
      </p:graphicFrame>
      <p:sp>
        <p:nvSpPr>
          <p:cNvPr id="4" name="Down Arrow 3"/>
          <p:cNvSpPr/>
          <p:nvPr/>
        </p:nvSpPr>
        <p:spPr>
          <a:xfrm rot="10800000">
            <a:off x="8382000" y="5334000"/>
            <a:ext cx="3048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2193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500" b="1" dirty="0">
                <a:solidFill>
                  <a:srgbClr val="00B050"/>
                </a:solidFill>
              </a:rPr>
              <a:t>Equity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p:nvPr/>
        </p:nvSpPr>
        <p:spPr>
          <a:xfrm>
            <a:off x="685800" y="1295400"/>
            <a:ext cx="8153400" cy="4702826"/>
          </a:xfrm>
          <a:prstGeom prst="rect">
            <a:avLst/>
          </a:prstGeom>
        </p:spPr>
        <p:txBody>
          <a:bodyPr wrap="square">
            <a:spAutoFit/>
          </a:bodyPr>
          <a:lstStyle/>
          <a:p>
            <a:pPr algn="just">
              <a:lnSpc>
                <a:spcPct val="107000"/>
              </a:lnSpc>
            </a:pPr>
            <a:r>
              <a:rPr lang="en-US" sz="2000" b="1" dirty="0">
                <a:latin typeface="Calibri" panose="020F0502020204030204" pitchFamily="34" charset="0"/>
                <a:ea typeface="Calibri" panose="020F0502020204030204" pitchFamily="34" charset="0"/>
                <a:cs typeface="Times New Roman" panose="02020603050405020304" pitchFamily="18" charset="0"/>
              </a:rPr>
              <a:t>GEF: supporting small scale clean energy projects</a:t>
            </a:r>
          </a:p>
          <a:p>
            <a:pPr algn="just">
              <a:lnSpc>
                <a:spcPct val="107000"/>
              </a:lnSpc>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000" dirty="0">
                <a:latin typeface="Calibri" panose="020F0502020204030204" pitchFamily="34" charset="0"/>
                <a:ea typeface="Calibri" panose="020F0502020204030204" pitchFamily="34" charset="0"/>
                <a:cs typeface="Times New Roman" panose="02020603050405020304" pitchFamily="18" charset="0"/>
              </a:rPr>
              <a:t>GEF invested $4.5m in junior equity of Africa Renewable Energy Fund (AREF): </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bought common shares with return capped at 4%</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Fund invests in clean energy companies/projects</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Fund is managed by the African Development Bank (</a:t>
            </a:r>
            <a:r>
              <a:rPr lang="en-US" sz="2000" dirty="0" err="1">
                <a:latin typeface="Calibri" panose="020F0502020204030204" pitchFamily="34" charset="0"/>
                <a:ea typeface="Calibri" panose="020F0502020204030204" pitchFamily="34" charset="0"/>
                <a:cs typeface="Times New Roman" panose="02020603050405020304" pitchFamily="18" charset="0"/>
              </a:rPr>
              <a:t>AfDB</a:t>
            </a:r>
            <a:r>
              <a:rPr lang="en-US" sz="2000" dirty="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lnSpc>
                <a:spcPct val="107000"/>
              </a:lnSpc>
              <a:buFont typeface="Arial" panose="020B0604020202020204" pitchFamily="34" charset="0"/>
              <a:buChar char="•"/>
            </a:pPr>
            <a:r>
              <a:rPr lang="en-US" sz="2000" dirty="0" err="1">
                <a:latin typeface="Calibri" panose="020F0502020204030204" pitchFamily="34" charset="0"/>
                <a:ea typeface="Calibri" panose="020F0502020204030204" pitchFamily="34" charset="0"/>
                <a:cs typeface="Times New Roman" panose="02020603050405020304" pitchFamily="18" charset="0"/>
              </a:rPr>
              <a:t>AfDB</a:t>
            </a:r>
            <a:r>
              <a:rPr lang="en-US" sz="2000" dirty="0">
                <a:latin typeface="Calibri" panose="020F0502020204030204" pitchFamily="34" charset="0"/>
                <a:ea typeface="Calibri" panose="020F0502020204030204" pitchFamily="34" charset="0"/>
                <a:cs typeface="Times New Roman" panose="02020603050405020304" pitchFamily="18" charset="0"/>
              </a:rPr>
              <a:t> and other donors provided additional $25 million</a:t>
            </a:r>
          </a:p>
          <a:p>
            <a:pPr marL="285750" indent="-285750" algn="just">
              <a:lnSpc>
                <a:spcPct val="107000"/>
              </a:lnSpc>
              <a:buFont typeface="Arial" panose="020B0604020202020204" pitchFamily="34" charset="0"/>
              <a:buChar char="•"/>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000" dirty="0">
                <a:latin typeface="Calibri" panose="020F0502020204030204" pitchFamily="34" charset="0"/>
                <a:ea typeface="Calibri" panose="020F0502020204030204" pitchFamily="34" charset="0"/>
                <a:cs typeface="Times New Roman" panose="02020603050405020304" pitchFamily="18" charset="0"/>
              </a:rPr>
              <a:t>Result:</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By accepting a capped return, the GEF enables net returns to other investors to increase by 2-3%</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which will expand the range of potentially investable projects and reduce the need for enhanced policy incentives to make projects bankable</a:t>
            </a:r>
          </a:p>
          <a:p>
            <a:pPr marL="285750" indent="-285750" algn="just">
              <a:lnSpc>
                <a:spcPct val="107000"/>
              </a:lnSpc>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expected to attract at least $150 million in co-financing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5441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4556</TotalTime>
  <Words>2612</Words>
  <Application>Microsoft Macintosh PowerPoint</Application>
  <PresentationFormat>On-screen Show (4:3)</PresentationFormat>
  <Paragraphs>469</Paragraphs>
  <Slides>23</Slides>
  <Notes>15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WHY this session?</vt:lpstr>
      <vt:lpstr>Overview</vt:lpstr>
      <vt:lpstr>Green Finance: Definition</vt:lpstr>
      <vt:lpstr>Green Finance: Brief History</vt:lpstr>
      <vt:lpstr>Green Finance: Asset Classes</vt:lpstr>
      <vt:lpstr>Equity Financing</vt:lpstr>
      <vt:lpstr>Equity in GEF projects</vt:lpstr>
      <vt:lpstr>Debt Financing</vt:lpstr>
      <vt:lpstr>Debt in GEF projects</vt:lpstr>
      <vt:lpstr>Guarantees</vt:lpstr>
      <vt:lpstr>Guarantees in GEF projects</vt:lpstr>
      <vt:lpstr>Equity in GEF projects</vt:lpstr>
      <vt:lpstr>Barriers for private capital</vt:lpstr>
      <vt:lpstr>So what’s now?</vt:lpstr>
      <vt:lpstr>Case 1: Forestry Fund </vt:lpstr>
      <vt:lpstr>Case 1: Forestry Fund ANSWERS </vt:lpstr>
      <vt:lpstr>Case 2: Fisheries Fund </vt:lpstr>
      <vt:lpstr>Case 2: Fisheries Fund ANSWERS </vt:lpstr>
      <vt:lpstr>Case 3: Energy Efficiency Program</vt:lpstr>
      <vt:lpstr>Case 3: Energy Efficiency ANSWERS</vt:lpstr>
      <vt:lpstr>Thank you for your feedback!</vt:lpstr>
    </vt:vector>
  </TitlesOfParts>
  <Company>USAID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USAID</dc:creator>
  <cp:lastModifiedBy>Olha Krushelnyhtska</cp:lastModifiedBy>
  <cp:revision>208</cp:revision>
  <cp:lastPrinted>2017-01-24T22:46:19Z</cp:lastPrinted>
  <dcterms:created xsi:type="dcterms:W3CDTF">2015-08-26T17:06:56Z</dcterms:created>
  <dcterms:modified xsi:type="dcterms:W3CDTF">2017-02-23T07:08:41Z</dcterms:modified>
</cp:coreProperties>
</file>