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1.jpg" ContentType="image/png"/>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4"/>
  </p:sldMasterIdLst>
  <p:notesMasterIdLst>
    <p:notesMasterId r:id="rId33"/>
  </p:notesMasterIdLst>
  <p:sldIdLst>
    <p:sldId id="295" r:id="rId5"/>
    <p:sldId id="271" r:id="rId6"/>
    <p:sldId id="274" r:id="rId7"/>
    <p:sldId id="275" r:id="rId8"/>
    <p:sldId id="276" r:id="rId9"/>
    <p:sldId id="277" r:id="rId10"/>
    <p:sldId id="278" r:id="rId11"/>
    <p:sldId id="279" r:id="rId12"/>
    <p:sldId id="280" r:id="rId13"/>
    <p:sldId id="282" r:id="rId14"/>
    <p:sldId id="283" r:id="rId15"/>
    <p:sldId id="284" r:id="rId16"/>
    <p:sldId id="294" r:id="rId17"/>
    <p:sldId id="285" r:id="rId18"/>
    <p:sldId id="286" r:id="rId19"/>
    <p:sldId id="287" r:id="rId20"/>
    <p:sldId id="288" r:id="rId21"/>
    <p:sldId id="289" r:id="rId22"/>
    <p:sldId id="290" r:id="rId23"/>
    <p:sldId id="291" r:id="rId24"/>
    <p:sldId id="292" r:id="rId25"/>
    <p:sldId id="281" r:id="rId26"/>
    <p:sldId id="293" r:id="rId27"/>
    <p:sldId id="296" r:id="rId28"/>
    <p:sldId id="297" r:id="rId29"/>
    <p:sldId id="298" r:id="rId30"/>
    <p:sldId id="299" r:id="rId31"/>
    <p:sldId id="30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04890F2-6948-4341-BFB3-EFD491D0E7D6}">
          <p14:sldIdLst>
            <p14:sldId id="295"/>
            <p14:sldId id="271"/>
          </p14:sldIdLst>
        </p14:section>
        <p14:section name="M&amp;E in the GEF" id="{E82C55D8-98C2-40D0-BD7E-94A15297F044}">
          <p14:sldIdLst>
            <p14:sldId id="274"/>
            <p14:sldId id="275"/>
            <p14:sldId id="276"/>
            <p14:sldId id="277"/>
          </p14:sldIdLst>
        </p14:section>
        <p14:section name="GEF IEO" id="{EAB96FE7-0956-4C33-833E-1C773400E4E0}">
          <p14:sldIdLst>
            <p14:sldId id="278"/>
            <p14:sldId id="279"/>
            <p14:sldId id="280"/>
            <p14:sldId id="282"/>
            <p14:sldId id="283"/>
            <p14:sldId id="284"/>
            <p14:sldId id="294"/>
            <p14:sldId id="285"/>
            <p14:sldId id="286"/>
            <p14:sldId id="287"/>
            <p14:sldId id="288"/>
            <p14:sldId id="289"/>
            <p14:sldId id="290"/>
            <p14:sldId id="291"/>
          </p14:sldIdLst>
        </p14:section>
        <p14:section name="Evaluations underway" id="{1E1DE4B5-2FEB-483A-A671-DAD428B3ACFC}">
          <p14:sldIdLst>
            <p14:sldId id="292"/>
            <p14:sldId id="281"/>
            <p14:sldId id="293"/>
            <p14:sldId id="296"/>
            <p14:sldId id="297"/>
            <p14:sldId id="298"/>
            <p14:sldId id="299"/>
            <p14:sldId id="30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D12F"/>
    <a:srgbClr val="4E9D2D"/>
    <a:srgbClr val="417CD8"/>
    <a:srgbClr val="A2BEEC"/>
    <a:srgbClr val="79CD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64" autoAdjust="0"/>
    <p:restoredTop sz="84198" autoAdjust="0"/>
  </p:normalViewPr>
  <p:slideViewPr>
    <p:cSldViewPr>
      <p:cViewPr varScale="1">
        <p:scale>
          <a:sx n="96" d="100"/>
          <a:sy n="96" d="100"/>
        </p:scale>
        <p:origin x="1164" y="90"/>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C2D12F"/>
            </a:solidFill>
            <a:ln>
              <a:noFill/>
            </a:ln>
          </c:spPr>
          <c:dPt>
            <c:idx val="0"/>
            <c:bubble3D val="0"/>
            <c:spPr>
              <a:solidFill>
                <a:srgbClr val="C2D12F"/>
              </a:solidFill>
              <a:ln w="19050">
                <a:noFill/>
              </a:ln>
              <a:effectLst/>
            </c:spPr>
            <c:extLst>
              <c:ext xmlns:c16="http://schemas.microsoft.com/office/drawing/2014/chart" uri="{C3380CC4-5D6E-409C-BE32-E72D297353CC}">
                <c16:uniqueId val="{00000001-315E-48E8-A7C1-A8C5C7972712}"/>
              </c:ext>
            </c:extLst>
          </c:dPt>
          <c:dPt>
            <c:idx val="1"/>
            <c:bubble3D val="0"/>
            <c:spPr>
              <a:noFill/>
              <a:ln w="19050">
                <a:noFill/>
              </a:ln>
              <a:effectLst/>
            </c:spPr>
            <c:extLst>
              <c:ext xmlns:c16="http://schemas.microsoft.com/office/drawing/2014/chart" uri="{C3380CC4-5D6E-409C-BE32-E72D297353CC}">
                <c16:uniqueId val="{00000003-315E-48E8-A7C1-A8C5C7972712}"/>
              </c:ext>
            </c:extLst>
          </c:dPt>
          <c:dPt>
            <c:idx val="2"/>
            <c:bubble3D val="0"/>
            <c:spPr>
              <a:solidFill>
                <a:srgbClr val="C2D12F"/>
              </a:solidFill>
              <a:ln w="19050">
                <a:noFill/>
              </a:ln>
              <a:effectLst/>
            </c:spPr>
            <c:extLst>
              <c:ext xmlns:c16="http://schemas.microsoft.com/office/drawing/2014/chart" uri="{C3380CC4-5D6E-409C-BE32-E72D297353CC}">
                <c16:uniqueId val="{00000005-315E-48E8-A7C1-A8C5C7972712}"/>
              </c:ext>
            </c:extLst>
          </c:dPt>
          <c:cat>
            <c:strRef>
              <c:f>Sheet1!$A$2:$A$4</c:f>
              <c:strCache>
                <c:ptCount val="2"/>
                <c:pt idx="0">
                  <c:v>A</c:v>
                </c:pt>
                <c:pt idx="1">
                  <c:v>B</c:v>
                </c:pt>
              </c:strCache>
            </c:strRef>
          </c:cat>
          <c:val>
            <c:numRef>
              <c:f>Sheet1!$B$2:$B$4</c:f>
              <c:numCache>
                <c:formatCode>General</c:formatCode>
                <c:ptCount val="3"/>
                <c:pt idx="0">
                  <c:v>81</c:v>
                </c:pt>
                <c:pt idx="1">
                  <c:v>19</c:v>
                </c:pt>
              </c:numCache>
            </c:numRef>
          </c:val>
          <c:extLst>
            <c:ext xmlns:c16="http://schemas.microsoft.com/office/drawing/2014/chart" uri="{C3380CC4-5D6E-409C-BE32-E72D297353CC}">
              <c16:uniqueId val="{00000006-315E-48E8-A7C1-A8C5C797271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B5F1-436E-BC0B-9146DB989082}"/>
              </c:ext>
            </c:extLst>
          </c:dPt>
          <c:dPt>
            <c:idx val="1"/>
            <c:bubble3D val="0"/>
            <c:spPr>
              <a:noFill/>
              <a:ln w="19050">
                <a:noFill/>
              </a:ln>
              <a:effectLst/>
            </c:spPr>
            <c:extLst>
              <c:ext xmlns:c16="http://schemas.microsoft.com/office/drawing/2014/chart" uri="{C3380CC4-5D6E-409C-BE32-E72D297353CC}">
                <c16:uniqueId val="{00000003-B5F1-436E-BC0B-9146DB989082}"/>
              </c:ext>
            </c:extLst>
          </c:dPt>
          <c:dPt>
            <c:idx val="2"/>
            <c:bubble3D val="0"/>
            <c:spPr>
              <a:solidFill>
                <a:srgbClr val="FF0000"/>
              </a:solidFill>
              <a:ln w="19050">
                <a:noFill/>
              </a:ln>
              <a:effectLst/>
            </c:spPr>
            <c:extLst>
              <c:ext xmlns:c16="http://schemas.microsoft.com/office/drawing/2014/chart" uri="{C3380CC4-5D6E-409C-BE32-E72D297353CC}">
                <c16:uniqueId val="{00000005-B5F1-436E-BC0B-9146DB989082}"/>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B5F1-436E-BC0B-9146DB989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B5F1-436E-BC0B-9146DB989082}"/>
              </c:ext>
            </c:extLst>
          </c:dPt>
          <c:dPt>
            <c:idx val="1"/>
            <c:bubble3D val="0"/>
            <c:spPr>
              <a:noFill/>
              <a:ln w="19050">
                <a:noFill/>
              </a:ln>
              <a:effectLst/>
            </c:spPr>
            <c:extLst>
              <c:ext xmlns:c16="http://schemas.microsoft.com/office/drawing/2014/chart" uri="{C3380CC4-5D6E-409C-BE32-E72D297353CC}">
                <c16:uniqueId val="{00000003-B5F1-436E-BC0B-9146DB989082}"/>
              </c:ext>
            </c:extLst>
          </c:dPt>
          <c:dPt>
            <c:idx val="2"/>
            <c:bubble3D val="0"/>
            <c:spPr>
              <a:solidFill>
                <a:srgbClr val="FF0000"/>
              </a:solidFill>
              <a:ln w="19050">
                <a:noFill/>
              </a:ln>
              <a:effectLst/>
            </c:spPr>
            <c:extLst>
              <c:ext xmlns:c16="http://schemas.microsoft.com/office/drawing/2014/chart" uri="{C3380CC4-5D6E-409C-BE32-E72D297353CC}">
                <c16:uniqueId val="{00000005-B5F1-436E-BC0B-9146DB989082}"/>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B5F1-436E-BC0B-9146DB989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830F-4EF8-A5F3-5C69E8F10356}"/>
              </c:ext>
            </c:extLst>
          </c:dPt>
          <c:dPt>
            <c:idx val="1"/>
            <c:bubble3D val="0"/>
            <c:spPr>
              <a:noFill/>
              <a:ln w="19050">
                <a:noFill/>
              </a:ln>
              <a:effectLst/>
            </c:spPr>
            <c:extLst>
              <c:ext xmlns:c16="http://schemas.microsoft.com/office/drawing/2014/chart" uri="{C3380CC4-5D6E-409C-BE32-E72D297353CC}">
                <c16:uniqueId val="{00000003-830F-4EF8-A5F3-5C69E8F10356}"/>
              </c:ext>
            </c:extLst>
          </c:dPt>
          <c:dPt>
            <c:idx val="2"/>
            <c:bubble3D val="0"/>
            <c:spPr>
              <a:solidFill>
                <a:srgbClr val="FF0000"/>
              </a:solidFill>
              <a:ln w="19050">
                <a:noFill/>
              </a:ln>
              <a:effectLst/>
            </c:spPr>
            <c:extLst>
              <c:ext xmlns:c16="http://schemas.microsoft.com/office/drawing/2014/chart" uri="{C3380CC4-5D6E-409C-BE32-E72D297353CC}">
                <c16:uniqueId val="{00000005-830F-4EF8-A5F3-5C69E8F10356}"/>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830F-4EF8-A5F3-5C69E8F103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961A-4539-AA41-9154724CCA66}"/>
              </c:ext>
            </c:extLst>
          </c:dPt>
          <c:dPt>
            <c:idx val="1"/>
            <c:bubble3D val="0"/>
            <c:spPr>
              <a:noFill/>
              <a:ln w="19050">
                <a:noFill/>
              </a:ln>
              <a:effectLst/>
            </c:spPr>
            <c:extLst>
              <c:ext xmlns:c16="http://schemas.microsoft.com/office/drawing/2014/chart" uri="{C3380CC4-5D6E-409C-BE32-E72D297353CC}">
                <c16:uniqueId val="{00000003-961A-4539-AA41-9154724CCA66}"/>
              </c:ext>
            </c:extLst>
          </c:dPt>
          <c:dPt>
            <c:idx val="2"/>
            <c:bubble3D val="0"/>
            <c:spPr>
              <a:solidFill>
                <a:srgbClr val="FF0000"/>
              </a:solidFill>
              <a:ln w="19050">
                <a:noFill/>
              </a:ln>
              <a:effectLst/>
            </c:spPr>
            <c:extLst>
              <c:ext xmlns:c16="http://schemas.microsoft.com/office/drawing/2014/chart" uri="{C3380CC4-5D6E-409C-BE32-E72D297353CC}">
                <c16:uniqueId val="{00000005-961A-4539-AA41-9154724CCA66}"/>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961A-4539-AA41-9154724CCA6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9AD1E-D1A9-4C6E-8725-EEA121C84813}" type="datetimeFigureOut">
              <a:rPr lang="en-US" smtClean="0"/>
              <a:t>2/6/2019</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2EA4C-C22D-48BF-86A8-9ED3961DA562}" type="slidenum">
              <a:rPr lang="en-US" smtClean="0"/>
              <a:t>‹#›</a:t>
            </a:fld>
            <a:endParaRPr lang="fr-FR"/>
          </a:p>
        </p:txBody>
      </p:sp>
    </p:spTree>
    <p:extLst>
      <p:ext uri="{BB962C8B-B14F-4D97-AF65-F5344CB8AC3E}">
        <p14:creationId xmlns:p14="http://schemas.microsoft.com/office/powerpoint/2010/main" val="967160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unsplash.com/photos/ZKWgoRUYuMk?utm_source=unsplash&amp;utm_medium=referral&amp;utm_content=creditCopyText"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photos/ucYWe5mzTMU?utm_source=unsplash&amp;utm_medium=referral&amp;utm_content=creditCopyText"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unsplash.com/photos/ZKWgoRUYuMk?utm_source=unsplash&amp;utm_medium=referral&amp;utm_content=creditCopyText"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unsplash.com/photos/z9CgKNW_Nq8?utm_source=unsplash&amp;utm_medium=referral&amp;utm_content=creditCopyText"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unsplash.com/search/photos/africa-grassland?utm_source=unsplash&amp;utm_medium=referral&amp;utm_content=creditCopyTex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unsplash.com/photos/ZKWgoRUYuMk?utm_source=unsplash&amp;utm_medium=referral&amp;utm_content=creditCopyText"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thegef.org/projec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rPr>
              <a:t>Photo by </a:t>
            </a:r>
            <a:r>
              <a:rPr lang="fr-FR" sz="1200" b="0" i="0" kern="1200" dirty="0">
                <a:solidFill>
                  <a:schemeClr val="tx1"/>
                </a:solidFill>
                <a:effectLst/>
                <a:latin typeface="+mn-lt"/>
                <a:hlinkClick r:id="rId3"/>
              </a:rPr>
              <a:t>Karsten Würth (@inf1783)</a:t>
            </a:r>
            <a:r>
              <a:rPr lang="fr-FR" sz="1200" b="0" i="0" kern="1200" dirty="0">
                <a:solidFill>
                  <a:schemeClr val="tx1"/>
                </a:solidFill>
                <a:effectLst/>
                <a:latin typeface="+mn-lt"/>
              </a:rPr>
              <a:t> on </a:t>
            </a:r>
            <a:r>
              <a:rPr lang="fr-FR" sz="1200" b="0" i="0" kern="1200" dirty="0">
                <a:solidFill>
                  <a:schemeClr val="tx1"/>
                </a:solidFill>
                <a:effectLst/>
                <a:latin typeface="+mn-lt"/>
                <a:hlinkClick r:id="rId4"/>
              </a:rPr>
              <a:t>Unsplash</a:t>
            </a:r>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a:t>
            </a:fld>
            <a:endParaRPr lang="fr-FR"/>
          </a:p>
        </p:txBody>
      </p:sp>
    </p:spTree>
    <p:extLst>
      <p:ext uri="{BB962C8B-B14F-4D97-AF65-F5344CB8AC3E}">
        <p14:creationId xmlns:p14="http://schemas.microsoft.com/office/powerpoint/2010/main" val="2302349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rPr>
              <a:t>Photo by </a:t>
            </a:r>
            <a:r>
              <a:rPr lang="fr-FR" sz="1200" b="0" i="0" kern="1200" dirty="0">
                <a:solidFill>
                  <a:schemeClr val="tx1"/>
                </a:solidFill>
                <a:effectLst/>
                <a:latin typeface="+mn-lt"/>
                <a:hlinkClick r:id="rId3"/>
              </a:rPr>
              <a:t>Jeremy Cai</a:t>
            </a:r>
            <a:r>
              <a:rPr lang="fr-FR" sz="1200" b="0" i="0" kern="1200" dirty="0">
                <a:solidFill>
                  <a:schemeClr val="tx1"/>
                </a:solidFill>
                <a:effectLst/>
                <a:latin typeface="+mn-lt"/>
              </a:rPr>
              <a:t> on </a:t>
            </a:r>
            <a:r>
              <a:rPr lang="fr-FR" sz="1200" b="0" i="0" kern="1200" dirty="0">
                <a:solidFill>
                  <a:schemeClr val="tx1"/>
                </a:solidFill>
                <a:effectLst/>
                <a:latin typeface="+mn-lt"/>
                <a:hlinkClick r:id="rId4"/>
              </a:rPr>
              <a:t>Unsplash</a:t>
            </a:r>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21</a:t>
            </a:fld>
            <a:endParaRPr lang="fr-FR"/>
          </a:p>
        </p:txBody>
      </p:sp>
    </p:spTree>
    <p:extLst>
      <p:ext uri="{BB962C8B-B14F-4D97-AF65-F5344CB8AC3E}">
        <p14:creationId xmlns:p14="http://schemas.microsoft.com/office/powerpoint/2010/main" val="2710066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rPr>
              <a:t>Photo by </a:t>
            </a:r>
            <a:r>
              <a:rPr lang="fr-FR" sz="1200" b="0" i="0" kern="1200" dirty="0">
                <a:solidFill>
                  <a:schemeClr val="tx1"/>
                </a:solidFill>
                <a:effectLst/>
                <a:latin typeface="+mn-lt"/>
                <a:hlinkClick r:id="rId3"/>
              </a:rPr>
              <a:t>Karsten Würth (@inf1783)</a:t>
            </a:r>
            <a:r>
              <a:rPr lang="fr-FR" sz="1200" b="0" i="0" kern="1200" dirty="0">
                <a:solidFill>
                  <a:schemeClr val="tx1"/>
                </a:solidFill>
                <a:effectLst/>
                <a:latin typeface="+mn-lt"/>
              </a:rPr>
              <a:t> on </a:t>
            </a:r>
            <a:r>
              <a:rPr lang="fr-FR" sz="1200" b="0" i="0" kern="1200" dirty="0">
                <a:solidFill>
                  <a:schemeClr val="tx1"/>
                </a:solidFill>
                <a:effectLst/>
                <a:latin typeface="+mn-lt"/>
                <a:hlinkClick r:id="rId4"/>
              </a:rPr>
              <a:t>Unsplash</a:t>
            </a:r>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23</a:t>
            </a:fld>
            <a:endParaRPr lang="fr-FR"/>
          </a:p>
        </p:txBody>
      </p:sp>
    </p:spTree>
    <p:extLst>
      <p:ext uri="{BB962C8B-B14F-4D97-AF65-F5344CB8AC3E}">
        <p14:creationId xmlns:p14="http://schemas.microsoft.com/office/powerpoint/2010/main" val="617231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kern="1200" dirty="0">
                <a:solidFill>
                  <a:schemeClr val="tx1"/>
                </a:solidFill>
                <a:effectLst/>
                <a:latin typeface="+mn-lt"/>
              </a:rPr>
              <a:t>Photo by </a:t>
            </a:r>
            <a:r>
              <a:rPr lang="fr-FR" sz="1200" b="0" i="0" kern="1200" dirty="0">
                <a:solidFill>
                  <a:schemeClr val="tx1"/>
                </a:solidFill>
                <a:effectLst/>
                <a:latin typeface="+mn-lt"/>
                <a:hlinkClick r:id="rId3"/>
              </a:rPr>
              <a:t>David Clode</a:t>
            </a:r>
            <a:r>
              <a:rPr lang="fr-FR" sz="1200" b="0" i="0" kern="1200" dirty="0">
                <a:solidFill>
                  <a:schemeClr val="tx1"/>
                </a:solidFill>
                <a:effectLst/>
                <a:latin typeface="+mn-lt"/>
              </a:rPr>
              <a:t> on </a:t>
            </a:r>
            <a:r>
              <a:rPr lang="fr-FR" sz="1200" b="0" i="0" kern="1200" dirty="0">
                <a:solidFill>
                  <a:schemeClr val="tx1"/>
                </a:solidFill>
                <a:effectLst/>
                <a:latin typeface="+mn-lt"/>
                <a:hlinkClick r:id="rId4"/>
              </a:rPr>
              <a:t>Unsplash</a:t>
            </a:r>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24</a:t>
            </a:fld>
            <a:endParaRPr lang="fr-FR"/>
          </a:p>
        </p:txBody>
      </p:sp>
    </p:spTree>
    <p:extLst>
      <p:ext uri="{BB962C8B-B14F-4D97-AF65-F5344CB8AC3E}">
        <p14:creationId xmlns:p14="http://schemas.microsoft.com/office/powerpoint/2010/main" val="2286028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GEF’s definition of sustainability is consistent with other multilateral organizations: continuation of benefits after the [project] implementation and risks to their continuation.</a:t>
            </a:r>
          </a:p>
          <a:p>
            <a:r>
              <a:rPr lang="fr-FR"/>
              <a:t>At project completion, 62% of projects are likely to be sustained. </a:t>
            </a:r>
          </a:p>
          <a:p>
            <a:endParaRPr lang="fr-FR" b="1" dirty="0"/>
          </a:p>
          <a:p>
            <a:r>
              <a:rPr lang="fr-FR" b="1" dirty="0"/>
              <a:t>Outcomes:</a:t>
            </a:r>
          </a:p>
          <a:p>
            <a:r>
              <a:rPr lang="fr-FR" b="0" dirty="0"/>
              <a:t>Performance and sustainability of outcomes is higher in MICs ((Brazil, China, India, Mexico, Russian Federation) </a:t>
            </a:r>
          </a:p>
          <a:p>
            <a:r>
              <a:rPr lang="fr-FR" b="0" baseline="0" dirty="0"/>
              <a:t>A lower percentage of projects implemented in Africa, Small Island Developing States (SIDS), and Least Developed Countries (LDCs) have satisfactory outcomes as compared with the portfolio average.</a:t>
            </a:r>
          </a:p>
          <a:p>
            <a:r>
              <a:rPr lang="fr-FR" b="0" baseline="0" dirty="0"/>
              <a:t>Africa – 74%</a:t>
            </a:r>
          </a:p>
          <a:p>
            <a:r>
              <a:rPr lang="fr-FR" b="0" baseline="0" dirty="0"/>
              <a:t>SIDS – 64%</a:t>
            </a:r>
          </a:p>
          <a:p>
            <a:r>
              <a:rPr lang="fr-FR" b="0" baseline="0" dirty="0"/>
              <a:t>LDCs – 71%</a:t>
            </a:r>
          </a:p>
          <a:p>
            <a:r>
              <a:rPr lang="fr-FR" b="0" baseline="0" dirty="0"/>
              <a:t>When projects are divided into two categories – those approved from GEF-pilot trough GEF-2 and those from GEF-3 and later, projects implemented in fragile states, regional projects, and in Europe and Central Asia show statistically significant improvement over time. In these groups we see improvement of 10% or more.</a:t>
            </a:r>
          </a:p>
          <a:p>
            <a:r>
              <a:rPr lang="fr-FR" b="0" baseline="0" dirty="0"/>
              <a:t>Fragile states – 58% (upto GEF-2); 77% (GEF-3 onwards)</a:t>
            </a:r>
          </a:p>
          <a:p>
            <a:r>
              <a:rPr lang="fr-FR" b="0" baseline="0" dirty="0"/>
              <a:t>Regional projects – 76% (upto GEF-2); 85% (GEF-3 onwards)</a:t>
            </a:r>
          </a:p>
          <a:p>
            <a:r>
              <a:rPr lang="fr-FR" b="0" baseline="0" dirty="0"/>
              <a:t>Europe and Central Asia – 76% (upto GEF-2); 86% (GEF-3 onwards)</a:t>
            </a:r>
          </a:p>
          <a:p>
            <a:endParaRPr lang="fr-FR" b="1" dirty="0"/>
          </a:p>
          <a:p>
            <a:r>
              <a:rPr lang="fr-FR"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endParaRPr lang="fr-FR" b="0" dirty="0"/>
          </a:p>
          <a:p>
            <a:r>
              <a:rPr lang="fr-FR" b="0" dirty="0"/>
              <a:t>Likelihood of outcome sustainability at project completion is influenced by </a:t>
            </a:r>
          </a:p>
          <a:p>
            <a:pPr marL="171450" indent="-171450">
              <a:buFont typeface="Arial" panose="020B0604020202020204" pitchFamily="34" charset="0"/>
              <a:buChar char="•"/>
            </a:pPr>
            <a:r>
              <a:rPr lang="fr-FR" b="0" dirty="0"/>
              <a:t>the quality of project preparation, </a:t>
            </a:r>
          </a:p>
          <a:p>
            <a:pPr marL="171450" indent="-171450">
              <a:buFont typeface="Arial" panose="020B0604020202020204" pitchFamily="34" charset="0"/>
              <a:buChar char="•"/>
            </a:pPr>
            <a:r>
              <a:rPr lang="fr-FR" b="0" dirty="0"/>
              <a:t>country context, </a:t>
            </a:r>
          </a:p>
          <a:p>
            <a:pPr marL="171450" indent="-171450">
              <a:buFont typeface="Arial" panose="020B0604020202020204" pitchFamily="34" charset="0"/>
              <a:buChar char="•"/>
            </a:pPr>
            <a:r>
              <a:rPr lang="fr-FR" b="0" dirty="0"/>
              <a:t>support from the government, </a:t>
            </a:r>
          </a:p>
          <a:p>
            <a:pPr marL="171450" indent="-171450">
              <a:buFont typeface="Arial" panose="020B0604020202020204" pitchFamily="34" charset="0"/>
              <a:buChar char="•"/>
            </a:pPr>
            <a:r>
              <a:rPr lang="fr-FR" b="0" dirty="0"/>
              <a:t>the quality of implementation and execution, and </a:t>
            </a:r>
          </a:p>
          <a:p>
            <a:pPr marL="171450" indent="-171450">
              <a:buFont typeface="Arial" panose="020B0604020202020204" pitchFamily="34" charset="0"/>
              <a:buChar char="•"/>
            </a:pPr>
            <a:r>
              <a:rPr lang="fr-FR" b="0" dirty="0"/>
              <a:t>materialization of co-financing.</a:t>
            </a:r>
          </a:p>
        </p:txBody>
      </p:sp>
      <p:sp>
        <p:nvSpPr>
          <p:cNvPr id="4" name="Slide Number Placeholder 3"/>
          <p:cNvSpPr>
            <a:spLocks noGrp="1"/>
          </p:cNvSpPr>
          <p:nvPr>
            <p:ph type="sldNum" sz="quarter" idx="10"/>
          </p:nvPr>
        </p:nvSpPr>
        <p:spPr/>
        <p:txBody>
          <a:bodyPr/>
          <a:lstStyle/>
          <a:p>
            <a:fld id="{7332EA4C-C22D-48BF-86A8-9ED3961DA562}" type="slidenum">
              <a:rPr lang="en-US" smtClean="0"/>
              <a:t>25</a:t>
            </a:fld>
            <a:endParaRPr lang="fr-FR"/>
          </a:p>
        </p:txBody>
      </p:sp>
    </p:spTree>
    <p:extLst>
      <p:ext uri="{BB962C8B-B14F-4D97-AF65-F5344CB8AC3E}">
        <p14:creationId xmlns:p14="http://schemas.microsoft.com/office/powerpoint/2010/main" val="676983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Ask participants to discuss their experience with GEF and other environmental projects. What are the factors that affect sustainability? Give participants 10 minutes for small group discussion.  Ask several groups to share their reflections with the whole group. Make notes on the flipchart. Then, discuss the IEO findings:</a:t>
            </a:r>
          </a:p>
          <a:p>
            <a:endParaRPr lang="fr-FR" b="0" dirty="0"/>
          </a:p>
          <a:p>
            <a:r>
              <a:rPr lang="fr-FR" b="0" dirty="0"/>
              <a:t>GEF IEO sustainability analysis (June 2018, part of the Annual performance Report). The following factors affect the likelihood of sustainability of outcomes at project completion: </a:t>
            </a:r>
          </a:p>
          <a:p>
            <a:pPr marL="171450" indent="-171450">
              <a:buFont typeface="Arial" panose="020B0604020202020204" pitchFamily="34" charset="0"/>
              <a:buChar char="•"/>
            </a:pPr>
            <a:r>
              <a:rPr lang="fr-FR" b="0" dirty="0"/>
              <a:t>the quality of project preparation, </a:t>
            </a:r>
          </a:p>
          <a:p>
            <a:pPr marL="171450" indent="-171450">
              <a:buFont typeface="Arial" panose="020B0604020202020204" pitchFamily="34" charset="0"/>
              <a:buChar char="•"/>
            </a:pPr>
            <a:r>
              <a:rPr lang="fr-FR" b="0" dirty="0"/>
              <a:t>country context, </a:t>
            </a:r>
          </a:p>
          <a:p>
            <a:pPr marL="171450" indent="-171450">
              <a:buFont typeface="Arial" panose="020B0604020202020204" pitchFamily="34" charset="0"/>
              <a:buChar char="•"/>
            </a:pPr>
            <a:r>
              <a:rPr lang="fr-FR" b="0" dirty="0"/>
              <a:t>support from the government, </a:t>
            </a:r>
          </a:p>
          <a:p>
            <a:pPr marL="171450" indent="-171450">
              <a:buFont typeface="Arial" panose="020B0604020202020204" pitchFamily="34" charset="0"/>
              <a:buChar char="•"/>
            </a:pPr>
            <a:r>
              <a:rPr lang="fr-FR" b="0" dirty="0"/>
              <a:t>the quality of implementation and execution, and </a:t>
            </a:r>
          </a:p>
          <a:p>
            <a:pPr marL="171450" indent="-171450">
              <a:buFont typeface="Arial" panose="020B0604020202020204" pitchFamily="34" charset="0"/>
              <a:buChar char="•"/>
            </a:pPr>
            <a:r>
              <a:rPr lang="fr-FR" b="0" dirty="0"/>
              <a:t>materialization of co-financing.</a:t>
            </a:r>
          </a:p>
        </p:txBody>
      </p:sp>
      <p:sp>
        <p:nvSpPr>
          <p:cNvPr id="4" name="Slide Number Placeholder 3"/>
          <p:cNvSpPr>
            <a:spLocks noGrp="1"/>
          </p:cNvSpPr>
          <p:nvPr>
            <p:ph type="sldNum" sz="quarter" idx="10"/>
          </p:nvPr>
        </p:nvSpPr>
        <p:spPr/>
        <p:txBody>
          <a:bodyPr/>
          <a:lstStyle/>
          <a:p>
            <a:fld id="{7332EA4C-C22D-48BF-86A8-9ED3961DA562}" type="slidenum">
              <a:rPr lang="en-US" smtClean="0"/>
              <a:t>26</a:t>
            </a:fld>
            <a:endParaRPr lang="fr-FR"/>
          </a:p>
        </p:txBody>
      </p:sp>
    </p:spTree>
    <p:extLst>
      <p:ext uri="{BB962C8B-B14F-4D97-AF65-F5344CB8AC3E}">
        <p14:creationId xmlns:p14="http://schemas.microsoft.com/office/powerpoint/2010/main" val="4131794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mn-lt"/>
              </a:rPr>
              <a:t>We discussed some of the factors that affect project sustainability before and during the project, such as quality of project design, project implementation and execution, government support, and country context. Now, based on your experience, what are some of the factors that may affect sustainability of outcomes once the project is completed?</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Discussion in small groups – 5 minutes, followed by a plenary discussion. Make notes on the flipchart, then discuss the IEO findings (</a:t>
            </a:r>
            <a:r>
              <a:rPr lang="fr-FR" b="0" dirty="0"/>
              <a:t>GEF IEO sustainability analysis (June 2018, part of the Annual performance Report):</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53 projects were evaluated in-depth for sustainability after the project completion.</a:t>
            </a:r>
          </a:p>
          <a:p>
            <a:endParaRPr lang="fr-FR" sz="1200" kern="1200" dirty="0">
              <a:solidFill>
                <a:schemeClr val="tx1"/>
              </a:solidFill>
              <a:effectLst/>
              <a:latin typeface="+mn-lt"/>
              <a:ea typeface="+mn-ea"/>
              <a:cs typeface="+mn-cs"/>
            </a:endParaRPr>
          </a:p>
          <a:p>
            <a:pPr marL="0" indent="0">
              <a:buFontTx/>
              <a:buNone/>
            </a:pPr>
            <a:r>
              <a:rPr lang="fr-FR" sz="1200" kern="1200" dirty="0">
                <a:solidFill>
                  <a:schemeClr val="tx1"/>
                </a:solidFill>
                <a:effectLst/>
                <a:latin typeface="+mn-lt"/>
              </a:rPr>
              <a:t>The key factors that contribute to higher sustainability of outcomes  after the project completion include</a:t>
            </a:r>
          </a:p>
          <a:p>
            <a:pPr marL="171450" indent="-171450">
              <a:buFontTx/>
              <a:buChar char="-"/>
            </a:pPr>
            <a:r>
              <a:rPr lang="fr-FR" sz="1200" kern="1200" dirty="0">
                <a:solidFill>
                  <a:schemeClr val="tx1"/>
                </a:solidFill>
                <a:effectLst/>
                <a:latin typeface="+mn-lt"/>
              </a:rPr>
              <a:t>high stakeholder buy-in, </a:t>
            </a:r>
          </a:p>
          <a:p>
            <a:pPr marL="171450" indent="-171450">
              <a:buFontTx/>
              <a:buChar char="-"/>
            </a:pPr>
            <a:r>
              <a:rPr lang="fr-FR" sz="1200" kern="1200" dirty="0">
                <a:solidFill>
                  <a:schemeClr val="tx1"/>
                </a:solidFill>
                <a:effectLst/>
                <a:latin typeface="+mn-lt"/>
              </a:rPr>
              <a:t>political support, </a:t>
            </a:r>
          </a:p>
          <a:p>
            <a:pPr marL="171450" indent="-171450">
              <a:buFontTx/>
              <a:buChar char="-"/>
            </a:pPr>
            <a:r>
              <a:rPr lang="fr-FR" sz="1200" kern="1200" dirty="0">
                <a:solidFill>
                  <a:schemeClr val="tx1"/>
                </a:solidFill>
                <a:effectLst/>
                <a:latin typeface="+mn-lt"/>
              </a:rPr>
              <a:t>availability of financial support for follow up, and </a:t>
            </a:r>
          </a:p>
          <a:p>
            <a:pPr marL="171450" indent="-171450">
              <a:buFontTx/>
              <a:buChar char="-"/>
            </a:pPr>
            <a:r>
              <a:rPr lang="fr-FR" sz="1200" kern="1200" dirty="0">
                <a:solidFill>
                  <a:schemeClr val="tx1"/>
                </a:solidFill>
                <a:effectLst/>
                <a:latin typeface="+mn-lt"/>
              </a:rPr>
              <a:t>sustained efforts from the executing agency.</a:t>
            </a:r>
          </a:p>
        </p:txBody>
      </p:sp>
      <p:sp>
        <p:nvSpPr>
          <p:cNvPr id="4" name="Slide Number Placeholder 3"/>
          <p:cNvSpPr>
            <a:spLocks noGrp="1"/>
          </p:cNvSpPr>
          <p:nvPr>
            <p:ph type="sldNum" sz="quarter" idx="10"/>
          </p:nvPr>
        </p:nvSpPr>
        <p:spPr/>
        <p:txBody>
          <a:bodyPr/>
          <a:lstStyle/>
          <a:p>
            <a:fld id="{7332EA4C-C22D-48BF-86A8-9ED3961DA562}" type="slidenum">
              <a:rPr lang="en-US" smtClean="0"/>
              <a:t>27</a:t>
            </a:fld>
            <a:endParaRPr lang="fr-FR"/>
          </a:p>
        </p:txBody>
      </p:sp>
    </p:spTree>
    <p:extLst>
      <p:ext uri="{BB962C8B-B14F-4D97-AF65-F5344CB8AC3E}">
        <p14:creationId xmlns:p14="http://schemas.microsoft.com/office/powerpoint/2010/main" val="124211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rPr>
              <a:t>Photo by </a:t>
            </a:r>
            <a:r>
              <a:rPr lang="fr-FR" sz="1200" b="0" i="0" kern="1200" dirty="0">
                <a:solidFill>
                  <a:schemeClr val="tx1"/>
                </a:solidFill>
                <a:effectLst/>
                <a:latin typeface="+mn-lt"/>
                <a:hlinkClick r:id="rId3"/>
              </a:rPr>
              <a:t>Karsten Würth (@inf1783)</a:t>
            </a:r>
            <a:r>
              <a:rPr lang="fr-FR" sz="1200" b="0" i="0" kern="1200" dirty="0">
                <a:solidFill>
                  <a:schemeClr val="tx1"/>
                </a:solidFill>
                <a:effectLst/>
                <a:latin typeface="+mn-lt"/>
              </a:rPr>
              <a:t> on </a:t>
            </a:r>
            <a:r>
              <a:rPr lang="fr-FR" sz="1200" b="0" i="0" kern="1200" dirty="0">
                <a:solidFill>
                  <a:schemeClr val="tx1"/>
                </a:solidFill>
                <a:effectLst/>
                <a:latin typeface="+mn-lt"/>
                <a:hlinkClick r:id="rId4"/>
              </a:rPr>
              <a:t>Unsplash</a:t>
            </a:r>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28</a:t>
            </a:fld>
            <a:endParaRPr lang="fr-FR"/>
          </a:p>
        </p:txBody>
      </p:sp>
    </p:spTree>
    <p:extLst>
      <p:ext uri="{BB962C8B-B14F-4D97-AF65-F5344CB8AC3E}">
        <p14:creationId xmlns:p14="http://schemas.microsoft.com/office/powerpoint/2010/main" val="3802999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GEF IEO Functions:</a:t>
            </a:r>
          </a:p>
          <a:p>
            <a:r>
              <a:rPr lang="fr-FR"/>
              <a:t>Independent Evaluation: The main function of the IEO is to independently evaluate the GEF’s efficiency, effectiveness, relevance, impact, and sustainability.</a:t>
            </a:r>
          </a:p>
          <a:p>
            <a:r>
              <a:rPr lang="fr-FR"/>
              <a:t>Normative function: IEO sets minimum monitoring and evaluation standards within the GEF to ensure improved and consistent measurement of the GEF results .</a:t>
            </a:r>
          </a:p>
          <a:p>
            <a:r>
              <a:rPr lang="fr-FR"/>
              <a:t>Oversight function: IEO provides quality control for the minimum requirements of monitoring and evaluation practices in the GEF, in full cooperation with relevant units in the GEF Agencies, and tracks implementation of Council decisions related to evaluation recommendations.</a:t>
            </a:r>
          </a:p>
          <a:p>
            <a:r>
              <a:rPr lang="fr-FR"/>
              <a:t>Knowledge management and dissemination function: IEO supports knowledge sharing and follow-up of evaluation recommendations. It participates in the development and maintenance of a comprehensive knowledge system based on evaluation findings and lessons.</a:t>
            </a:r>
          </a:p>
          <a:p>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7</a:t>
            </a:fld>
            <a:endParaRPr lang="fr-FR"/>
          </a:p>
        </p:txBody>
      </p:sp>
    </p:spTree>
    <p:extLst>
      <p:ext uri="{BB962C8B-B14F-4D97-AF65-F5344CB8AC3E}">
        <p14:creationId xmlns:p14="http://schemas.microsoft.com/office/powerpoint/2010/main" val="344441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fr-FR" b="1" dirty="0"/>
              <a:t>Evolution</a:t>
            </a:r>
            <a:r>
              <a:rPr lang="fr-FR"/>
              <a:t>: GEF formally introduced M&amp;E in the TORs in 2003, highlighting the independent nature of these functions.</a:t>
            </a:r>
          </a:p>
          <a:p>
            <a:pPr marL="0" indent="0">
              <a:buFontTx/>
              <a:buNone/>
            </a:pPr>
            <a:endParaRPr lang="fr-FR" dirty="0"/>
          </a:p>
          <a:p>
            <a:pPr marL="0" indent="0">
              <a:buFontTx/>
              <a:buNone/>
            </a:pPr>
            <a:r>
              <a:rPr lang="fr-FR"/>
              <a:t>The M&amp;E Policy followed in 2006 and was updated in 2010, to reflect the evolution of the GEF as an institution. In both occasions IEO and SEC worked jointly at the update.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a:t>I</a:t>
            </a:r>
            <a:r>
              <a:rPr lang="fr-FR" b="1" dirty="0"/>
              <a:t>IEO Gap Analysis</a:t>
            </a:r>
            <a:r>
              <a:rPr lang="fr-FR"/>
              <a:t>: in its AWPB for GEF-6 (2014), IEO indicated it will update the M&amp;E policy. One year later, IEO provided an analysis of current gaps in the 2010 policy. The analysis identified several gaps…</a:t>
            </a:r>
          </a:p>
          <a:p>
            <a:pPr marL="0" indent="0">
              <a:buFontTx/>
              <a:buNone/>
            </a:pPr>
            <a:endParaRPr lang="fr-FR" dirty="0"/>
          </a:p>
          <a:p>
            <a:pPr marL="0" indent="0">
              <a:buFontTx/>
              <a:buNone/>
            </a:pPr>
            <a:r>
              <a:rPr lang="fr-FR" b="1" dirty="0"/>
              <a:t>OPS6</a:t>
            </a:r>
            <a:r>
              <a:rPr lang="fr-FR" b="0" dirty="0"/>
              <a:t>: the</a:t>
            </a:r>
            <a:r>
              <a:rPr lang="fr-FR"/>
              <a:t> GEF is different from what it was 8 years ago. It increasingly invests in integrated programming through programs and multifocal projects. </a:t>
            </a:r>
          </a:p>
          <a:p>
            <a:pPr marL="0" indent="0">
              <a:buFontTx/>
              <a:buNone/>
            </a:pPr>
            <a:endParaRPr lang="fr-FR" dirty="0"/>
          </a:p>
          <a:p>
            <a:pPr marL="0" indent="0">
              <a:buFontTx/>
              <a:buNone/>
            </a:pPr>
            <a:r>
              <a:rPr lang="fr-FR"/>
              <a:t>Most of the time, program-level M&amp;E is not addressed, and when it is, it does not report on how child projects contribute to the program’s objectives.</a:t>
            </a:r>
          </a:p>
          <a:p>
            <a:pPr marL="0" indent="0">
              <a:buFontTx/>
              <a:buNone/>
            </a:pPr>
            <a:endParaRPr lang="fr-FR" dirty="0"/>
          </a:p>
          <a:p>
            <a:pPr marL="0" indent="0">
              <a:buFontTx/>
              <a:buNone/>
            </a:pPr>
            <a:r>
              <a:rPr lang="fr-FR"/>
              <a:t>Current reporting requirements for multifocal projects increase operating costs; at the same time, synergies generated and tradeoffs mitigated are not captured</a:t>
            </a:r>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11</a:t>
            </a:fld>
            <a:endParaRPr lang="fr-FR"/>
          </a:p>
        </p:txBody>
      </p:sp>
    </p:spTree>
    <p:extLst>
      <p:ext uri="{BB962C8B-B14F-4D97-AF65-F5344CB8AC3E}">
        <p14:creationId xmlns:p14="http://schemas.microsoft.com/office/powerpoint/2010/main" val="1538736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What are terminal Evaluations?  </a:t>
            </a:r>
          </a:p>
          <a:p>
            <a:r>
              <a:rPr lang="fr-FR"/>
              <a:t>Terminal evaluations are evaluations at the end of the project.</a:t>
            </a:r>
          </a:p>
          <a:p>
            <a:endParaRPr lang="fr-FR" dirty="0"/>
          </a:p>
          <a:p>
            <a:r>
              <a:rPr lang="fr-FR"/>
              <a:t>How are TEs used? </a:t>
            </a:r>
          </a:p>
          <a:p>
            <a:r>
              <a:rPr lang="fr-FR"/>
              <a:t>They are an important sources of information on a project: please see the slide</a:t>
            </a:r>
          </a:p>
          <a:p>
            <a:r>
              <a:rPr lang="fr-FR"/>
              <a:t>TEs are also used for:</a:t>
            </a:r>
          </a:p>
          <a:p>
            <a:r>
              <a:rPr lang="fr-FR"/>
              <a:t>Reporting at the project portfolio level (APR, AMR)</a:t>
            </a:r>
          </a:p>
          <a:p>
            <a:r>
              <a:rPr lang="fr-FR"/>
              <a:t>Input to other evaluations</a:t>
            </a:r>
          </a:p>
          <a:p>
            <a:r>
              <a:rPr lang="fr-FR"/>
              <a:t>STAR’s performance index</a:t>
            </a:r>
          </a:p>
          <a:p>
            <a:endParaRPr lang="fr-FR" dirty="0"/>
          </a:p>
          <a:p>
            <a:r>
              <a:rPr lang="fr-FR"/>
              <a:t>More than a 1300 terminal evaluations are completed so far.</a:t>
            </a:r>
          </a:p>
          <a:p>
            <a:r>
              <a:rPr lang="fr-FR"/>
              <a:t>Terminal evaluation may be accessed at:</a:t>
            </a:r>
          </a:p>
          <a:p>
            <a:pPr lvl="1"/>
            <a:r>
              <a:rPr lang="fr-FR"/>
              <a:t>GEF website: </a:t>
            </a:r>
            <a:r>
              <a:rPr lang="fr-FR" dirty="0">
                <a:hlinkClick r:id="rId3"/>
              </a:rPr>
              <a:t>http://www.thegef.org/projects</a:t>
            </a:r>
            <a:r>
              <a:rPr lang="fr-FR"/>
              <a:t> </a:t>
            </a:r>
          </a:p>
          <a:p>
            <a:pPr lvl="1"/>
            <a:r>
              <a:rPr lang="fr-FR"/>
              <a:t>Through PMIS</a:t>
            </a:r>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12</a:t>
            </a:fld>
            <a:endParaRPr lang="fr-FR"/>
          </a:p>
        </p:txBody>
      </p:sp>
    </p:spTree>
    <p:extLst>
      <p:ext uri="{BB962C8B-B14F-4D97-AF65-F5344CB8AC3E}">
        <p14:creationId xmlns:p14="http://schemas.microsoft.com/office/powerpoint/2010/main" val="4094365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Characteristics of a good terminal evaluation</a:t>
            </a:r>
          </a:p>
          <a:p>
            <a:endParaRPr lang="fr-FR" dirty="0"/>
          </a:p>
          <a:p>
            <a:r>
              <a:rPr lang="fr-FR" sz="1200" b="1" kern="1200" dirty="0">
                <a:solidFill>
                  <a:schemeClr val="tx1"/>
                </a:solidFill>
                <a:effectLst/>
                <a:latin typeface="+mn-lt"/>
              </a:rPr>
              <a:t>Quality of terminal evaluations</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rPr>
              <a:t> </a:t>
            </a:r>
          </a:p>
          <a:p>
            <a:r>
              <a:rPr lang="fr-FR" sz="1200" kern="1200" dirty="0">
                <a:solidFill>
                  <a:schemeClr val="tx1"/>
                </a:solidFill>
                <a:effectLst/>
                <a:latin typeface="+mn-lt"/>
              </a:rPr>
              <a:t>The GEF IEO, along with the evaluation offices of some of the GEF agencies, track quality of terminal evaluations. The GEF IEO approach assesses quality on following parameters:</a:t>
            </a:r>
          </a:p>
          <a:p>
            <a:pPr lvl="0"/>
            <a:r>
              <a:rPr lang="fr-FR" sz="1200" kern="1200" dirty="0">
                <a:solidFill>
                  <a:schemeClr val="tx1"/>
                </a:solidFill>
                <a:effectLst/>
                <a:latin typeface="+mn-lt"/>
              </a:rPr>
              <a:t>Outcomes: how well the outcomes and other results of the project have been discussed and compared with the expectations.</a:t>
            </a:r>
          </a:p>
          <a:p>
            <a:pPr lvl="0"/>
            <a:r>
              <a:rPr lang="fr-FR" sz="1200" kern="1200" dirty="0">
                <a:solidFill>
                  <a:schemeClr val="tx1"/>
                </a:solidFill>
                <a:effectLst/>
                <a:latin typeface="+mn-lt"/>
              </a:rPr>
              <a:t>Consistency and comprehensiveness: to what extent information provided in the terminal evaluation is consistent, comprehensive and complete. </a:t>
            </a:r>
          </a:p>
          <a:p>
            <a:pPr lvl="0"/>
            <a:r>
              <a:rPr lang="fr-FR" sz="1200" kern="1200" dirty="0">
                <a:solidFill>
                  <a:schemeClr val="tx1"/>
                </a:solidFill>
                <a:effectLst/>
                <a:latin typeface="+mn-lt"/>
              </a:rPr>
              <a:t>Sustainability: how well the terminal evaluation report discusses concerns related to future progress and continuation of the progress made so far.</a:t>
            </a:r>
          </a:p>
          <a:p>
            <a:pPr lvl="0"/>
            <a:r>
              <a:rPr lang="fr-FR" sz="1200" kern="1200" dirty="0">
                <a:solidFill>
                  <a:schemeClr val="tx1"/>
                </a:solidFill>
                <a:effectLst/>
                <a:latin typeface="+mn-lt"/>
              </a:rPr>
              <a:t>Lessons and recommendations: the extent to which a terminal evaluation provides valid recommendations and lessons that are based on the project experience.</a:t>
            </a:r>
          </a:p>
          <a:p>
            <a:pPr lvl="0"/>
            <a:r>
              <a:rPr lang="fr-FR" sz="1200" kern="1200" dirty="0">
                <a:solidFill>
                  <a:schemeClr val="tx1"/>
                </a:solidFill>
                <a:effectLst/>
                <a:latin typeface="+mn-lt"/>
              </a:rPr>
              <a:t>Project finances: the extent to which information on project finances including information on co-financing is complete.</a:t>
            </a:r>
          </a:p>
          <a:p>
            <a:pPr lvl="0"/>
            <a:r>
              <a:rPr lang="fr-FR" sz="1200" kern="1200" dirty="0">
                <a:solidFill>
                  <a:schemeClr val="tx1"/>
                </a:solidFill>
                <a:effectLst/>
                <a:latin typeface="+mn-lt"/>
              </a:rPr>
              <a:t>M&amp;E: the extent to which the terminal evaluation provides information on implementation of the M&amp;E plan, and use of monitoring information. </a:t>
            </a:r>
          </a:p>
          <a:p>
            <a:r>
              <a:rPr lang="fr-FR" sz="1200" kern="1200" dirty="0">
                <a:solidFill>
                  <a:schemeClr val="tx1"/>
                </a:solidFill>
                <a:effectLst/>
                <a:latin typeface="+mn-lt"/>
              </a:rPr>
              <a:t> </a:t>
            </a:r>
          </a:p>
          <a:p>
            <a:r>
              <a:rPr lang="fr-FR" sz="1200" kern="1200" dirty="0">
                <a:solidFill>
                  <a:schemeClr val="tx1"/>
                </a:solidFill>
                <a:effectLst/>
                <a:latin typeface="+mn-lt"/>
              </a:rPr>
              <a:t>Among these criteria, the GEF IEO gives more weightage to discussion on outcomes, and consistency and comprehensiveness of information. </a:t>
            </a:r>
          </a:p>
          <a:p>
            <a:r>
              <a:rPr lang="fr-FR" sz="1200" kern="1200" dirty="0">
                <a:solidFill>
                  <a:schemeClr val="tx1"/>
                </a:solidFill>
                <a:effectLst/>
                <a:latin typeface="+mn-lt"/>
              </a:rPr>
              <a:t>There are </a:t>
            </a:r>
            <a:r>
              <a:rPr lang="fr-FR" sz="1200" b="1" kern="1200" dirty="0">
                <a:solidFill>
                  <a:schemeClr val="tx1"/>
                </a:solidFill>
                <a:effectLst/>
                <a:latin typeface="+mn-lt"/>
              </a:rPr>
              <a:t>several other characteristics </a:t>
            </a:r>
            <a:r>
              <a:rPr lang="fr-FR" sz="1200" kern="1200" dirty="0">
                <a:solidFill>
                  <a:schemeClr val="tx1"/>
                </a:solidFill>
                <a:effectLst/>
                <a:latin typeface="+mn-lt"/>
              </a:rPr>
              <a:t>of the good terminal evaluation that are not covered in the GEF IEO criteria. These may also play an important role in preparation of terminal evaluation of good quality:</a:t>
            </a:r>
          </a:p>
          <a:p>
            <a:pPr lvl="0"/>
            <a:r>
              <a:rPr lang="fr-FR" sz="1200" kern="1200" dirty="0">
                <a:solidFill>
                  <a:schemeClr val="tx1"/>
                </a:solidFill>
                <a:effectLst/>
                <a:latin typeface="+mn-lt"/>
              </a:rPr>
              <a:t>Transparency: the extent to which the process through which terminal evaluation was conducted adds to its credibility.</a:t>
            </a:r>
          </a:p>
          <a:p>
            <a:pPr lvl="0"/>
            <a:r>
              <a:rPr lang="fr-FR" sz="1200" kern="1200" dirty="0">
                <a:solidFill>
                  <a:schemeClr val="tx1"/>
                </a:solidFill>
                <a:effectLst/>
                <a:latin typeface="+mn-lt"/>
              </a:rPr>
              <a:t>Timeliness: timeliness of the terminal evaluation ensures that the evaluators had access to relevant information sources and it ensures that the information coming out of the evaluation is readily available to the GEF stakeholders.</a:t>
            </a:r>
          </a:p>
          <a:p>
            <a:pPr lvl="0"/>
            <a:r>
              <a:rPr lang="fr-FR" sz="1200" kern="1200" dirty="0">
                <a:solidFill>
                  <a:schemeClr val="tx1"/>
                </a:solidFill>
                <a:effectLst/>
                <a:latin typeface="+mn-lt"/>
              </a:rPr>
              <a:t>Candor: Candor is very important in ensuring that the weaknesses identified in the project results, implementation process, and design, are documented, analyzed and presented so that these may be avoided in future.  </a:t>
            </a:r>
          </a:p>
          <a:p>
            <a:pPr lvl="0"/>
            <a:r>
              <a:rPr lang="fr-FR" sz="1200" kern="1200" dirty="0">
                <a:solidFill>
                  <a:schemeClr val="tx1"/>
                </a:solidFill>
                <a:effectLst/>
                <a:latin typeface="+mn-lt"/>
              </a:rPr>
              <a:t>Balance: the evaluation should provide information on different perspectives on project performance. It should provide a balanced coverage to these perspectives based on their relevance.</a:t>
            </a:r>
          </a:p>
          <a:p>
            <a:pPr lvl="0"/>
            <a:r>
              <a:rPr lang="fr-FR" sz="1200" kern="1200" dirty="0">
                <a:solidFill>
                  <a:schemeClr val="tx1"/>
                </a:solidFill>
                <a:effectLst/>
                <a:latin typeface="+mn-lt"/>
              </a:rPr>
              <a:t>Utility: a good terminal evaluation should also be backed up with efforts to ensure its utility. Thus, it should be part of a larger knowledge management system that ensures it utility to the partnership.</a:t>
            </a:r>
          </a:p>
          <a:p>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13</a:t>
            </a:fld>
            <a:endParaRPr lang="fr-FR"/>
          </a:p>
        </p:txBody>
      </p:sp>
    </p:spTree>
    <p:extLst>
      <p:ext uri="{BB962C8B-B14F-4D97-AF65-F5344CB8AC3E}">
        <p14:creationId xmlns:p14="http://schemas.microsoft.com/office/powerpoint/2010/main" val="354548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dirty="0"/>
              <a:t>Outcomes:</a:t>
            </a:r>
          </a:p>
          <a:p>
            <a:r>
              <a:rPr lang="fr-FR" b="0" dirty="0"/>
              <a:t>Performance and sustainability of outcomes is higher in MICs ((Brazil, China, India, Mexico, Russian Federation) </a:t>
            </a:r>
          </a:p>
          <a:p>
            <a:r>
              <a:rPr lang="fr-FR" b="0" baseline="0" dirty="0"/>
              <a:t>A lower percentage of projects implemented in Africa, Small Island Developing States (SIDS), and Least Developed Countries (LDCs) have satisfactory outcomes as compared with the portfolio average.</a:t>
            </a:r>
          </a:p>
          <a:p>
            <a:r>
              <a:rPr lang="fr-FR" b="0" baseline="0" dirty="0"/>
              <a:t>Africa – 74%</a:t>
            </a:r>
          </a:p>
          <a:p>
            <a:r>
              <a:rPr lang="fr-FR" b="0" baseline="0" dirty="0"/>
              <a:t>SIDS – 64%</a:t>
            </a:r>
          </a:p>
          <a:p>
            <a:r>
              <a:rPr lang="fr-FR" b="0" baseline="0" dirty="0"/>
              <a:t>LDCs – 71%</a:t>
            </a:r>
          </a:p>
          <a:p>
            <a:r>
              <a:rPr lang="fr-FR" b="0" baseline="0" dirty="0"/>
              <a:t>When projects are divided into two categories – those approved from GEF-pilot trough GEF-2 and those from GEF-3 and later, projects implemented in fragile states, regional projects, and in Europe and Central Asia show statistically significant improvement over time. In these groups we see improvement of 10% or more.</a:t>
            </a:r>
          </a:p>
          <a:p>
            <a:r>
              <a:rPr lang="fr-FR" b="0" baseline="0" dirty="0"/>
              <a:t>Fragile states – 58% (upto GEF-2); 77% (GEF-3 onwards)</a:t>
            </a:r>
          </a:p>
          <a:p>
            <a:r>
              <a:rPr lang="fr-FR" b="0" baseline="0" dirty="0"/>
              <a:t>Regional projects – 76% (upto GEF-2); 85% (GEF-3 onwards)</a:t>
            </a:r>
          </a:p>
          <a:p>
            <a:r>
              <a:rPr lang="fr-FR" b="0" baseline="0" dirty="0"/>
              <a:t>Europe and Central Asia – 76% (upto GEF-2); 86% (GEF-3 onwards)</a:t>
            </a:r>
          </a:p>
          <a:p>
            <a:endParaRPr lang="fr-FR" b="1" dirty="0"/>
          </a:p>
          <a:p>
            <a:r>
              <a:rPr lang="fr-FR"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endParaRPr lang="fr-FR" b="0" dirty="0"/>
          </a:p>
          <a:p>
            <a:r>
              <a:rPr lang="fr-FR" b="0" dirty="0"/>
              <a:t>Likelihood of outcome sustainability at project completion is influenced by </a:t>
            </a:r>
          </a:p>
          <a:p>
            <a:pPr marL="171450" indent="-171450">
              <a:buFont typeface="Arial" panose="020B0604020202020204" pitchFamily="34" charset="0"/>
              <a:buChar char="•"/>
            </a:pPr>
            <a:r>
              <a:rPr lang="fr-FR" b="0" dirty="0"/>
              <a:t>the quality of project preparation, </a:t>
            </a:r>
          </a:p>
          <a:p>
            <a:pPr marL="171450" indent="-171450">
              <a:buFont typeface="Arial" panose="020B0604020202020204" pitchFamily="34" charset="0"/>
              <a:buChar char="•"/>
            </a:pPr>
            <a:r>
              <a:rPr lang="fr-FR" b="0" dirty="0"/>
              <a:t>country context, </a:t>
            </a:r>
          </a:p>
          <a:p>
            <a:pPr marL="171450" indent="-171450">
              <a:buFont typeface="Arial" panose="020B0604020202020204" pitchFamily="34" charset="0"/>
              <a:buChar char="•"/>
            </a:pPr>
            <a:r>
              <a:rPr lang="fr-FR" b="0" dirty="0"/>
              <a:t>support from the government, </a:t>
            </a:r>
          </a:p>
          <a:p>
            <a:pPr marL="171450" indent="-171450">
              <a:buFont typeface="Arial" panose="020B0604020202020204" pitchFamily="34" charset="0"/>
              <a:buChar char="•"/>
            </a:pPr>
            <a:r>
              <a:rPr lang="fr-FR" b="0" dirty="0"/>
              <a:t>the quality of implementation and execution, and </a:t>
            </a:r>
          </a:p>
          <a:p>
            <a:pPr marL="171450" indent="-171450">
              <a:buFont typeface="Arial" panose="020B0604020202020204" pitchFamily="34" charset="0"/>
              <a:buChar char="•"/>
            </a:pPr>
            <a:r>
              <a:rPr lang="fr-FR" b="0" dirty="0"/>
              <a:t>materialization of co-financing.</a:t>
            </a:r>
          </a:p>
          <a:p>
            <a:endParaRPr lang="fr-FR" b="1"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16</a:t>
            </a:fld>
            <a:endParaRPr lang="fr-FR"/>
          </a:p>
        </p:txBody>
      </p:sp>
    </p:spTree>
    <p:extLst>
      <p:ext uri="{BB962C8B-B14F-4D97-AF65-F5344CB8AC3E}">
        <p14:creationId xmlns:p14="http://schemas.microsoft.com/office/powerpoint/2010/main" val="4100689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C2D12F"/>
                </a:solidFill>
                <a:latin typeface="Avenir Book" charset="0"/>
              </a:rPr>
              <a:t>GEF interventions have contributed to reducing environmental stress and broader adoption</a:t>
            </a:r>
            <a:endParaRPr lang="fr-FR" dirty="0"/>
          </a:p>
          <a:p>
            <a:r>
              <a:rPr lang="fr-FR" sz="1200" kern="1200" dirty="0">
                <a:solidFill>
                  <a:schemeClr val="tx1"/>
                </a:solidFill>
                <a:effectLst/>
                <a:latin typeface="+mn-lt"/>
              </a:rPr>
              <a:t>✔ Level of ambition</a:t>
            </a:r>
            <a:br/>
            <a:r>
              <a:rPr lang="fr-FR" sz="1200" kern="1200" dirty="0">
                <a:solidFill>
                  <a:schemeClr val="tx1"/>
                </a:solidFill>
                <a:effectLst/>
                <a:latin typeface="+mn-lt"/>
              </a:rPr>
              <a:t>✔ Effective transformational mechanism</a:t>
            </a:r>
            <a:br/>
            <a:r>
              <a:rPr lang="fr-FR" sz="1200" kern="1200" dirty="0">
                <a:solidFill>
                  <a:schemeClr val="tx1"/>
                </a:solidFill>
                <a:effectLst/>
                <a:latin typeface="+mn-lt"/>
              </a:rPr>
              <a:t>✔ Quality of implementation and execution </a:t>
            </a:r>
          </a:p>
          <a:p>
            <a:r>
              <a:rPr lang="fr-FR" sz="1200" kern="1200" dirty="0">
                <a:solidFill>
                  <a:schemeClr val="tx1"/>
                </a:solidFill>
                <a:effectLst/>
                <a:latin typeface="+mn-lt"/>
              </a:rPr>
              <a:t>✔ Harnessing market forces </a:t>
            </a:r>
            <a:endParaRPr lang="fr-FR" dirty="0"/>
          </a:p>
          <a:p>
            <a:r>
              <a:rPr lang="fr-FR" sz="1200" kern="1200" dirty="0">
                <a:solidFill>
                  <a:schemeClr val="tx1"/>
                </a:solidFill>
                <a:effectLst/>
                <a:latin typeface="+mn-lt"/>
              </a:rPr>
              <a:t>✔ May be achieved by projects of different size </a:t>
            </a:r>
            <a:endParaRPr lang="fr-FR" dirty="0"/>
          </a:p>
          <a:p>
            <a:endParaRPr lang="fr-FR"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17</a:t>
            </a:fld>
            <a:endParaRPr lang="fr-FR"/>
          </a:p>
        </p:txBody>
      </p:sp>
    </p:spTree>
    <p:extLst>
      <p:ext uri="{BB962C8B-B14F-4D97-AF65-F5344CB8AC3E}">
        <p14:creationId xmlns:p14="http://schemas.microsoft.com/office/powerpoint/2010/main" val="1896499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Picture of land degradation</a:t>
            </a:r>
          </a:p>
          <a:p>
            <a:r>
              <a:rPr lang="fr-FR"/>
              <a:t>Picture of biodiversity</a:t>
            </a:r>
          </a:p>
          <a:p>
            <a:r>
              <a:rPr lang="fr-FR"/>
              <a:t>$ amount on top of the picture</a:t>
            </a:r>
          </a:p>
          <a:p>
            <a:endParaRPr lang="fr-FR" sz="1200" b="0" i="0" kern="1200" baseline="0" dirty="0">
              <a:solidFill>
                <a:schemeClr val="tx1"/>
              </a:solidFill>
              <a:effectLst/>
              <a:latin typeface="+mn-lt"/>
              <a:ea typeface="+mn-ea"/>
              <a:cs typeface="+mn-cs"/>
            </a:endParaRPr>
          </a:p>
          <a:p>
            <a:r>
              <a:rPr lang="fr-FR" sz="1200" b="1" i="0" kern="1200" baseline="0" dirty="0">
                <a:solidFill>
                  <a:schemeClr val="tx1"/>
                </a:solidFill>
                <a:effectLst/>
                <a:latin typeface="+mn-lt"/>
              </a:rPr>
              <a:t>Land Degradation (take from old ppt) $1.08/$1</a:t>
            </a:r>
          </a:p>
          <a:p>
            <a:endParaRPr lang="fr-FR" sz="1200" b="1" i="0" kern="1200" baseline="0" dirty="0">
              <a:solidFill>
                <a:schemeClr val="tx1"/>
              </a:solidFill>
              <a:effectLst/>
              <a:latin typeface="+mn-lt"/>
              <a:ea typeface="+mn-ea"/>
              <a:cs typeface="+mn-cs"/>
            </a:endParaRPr>
          </a:p>
          <a:p>
            <a:endParaRPr lang="fr-FR" sz="1200" b="1" i="0" kern="1200" baseline="0" dirty="0">
              <a:solidFill>
                <a:schemeClr val="tx1"/>
              </a:solidFill>
              <a:effectLst/>
              <a:latin typeface="+mn-lt"/>
              <a:ea typeface="+mn-ea"/>
              <a:cs typeface="+mn-cs"/>
            </a:endParaRPr>
          </a:p>
          <a:p>
            <a:r>
              <a:rPr lang="fr-FR" sz="1200" b="0" i="0" kern="1200" baseline="0" dirty="0">
                <a:solidFill>
                  <a:schemeClr val="tx1"/>
                </a:solidFill>
                <a:effectLst/>
                <a:latin typeface="+mn-lt"/>
              </a:rPr>
              <a:t>Value for Money of </a:t>
            </a:r>
            <a:r>
              <a:rPr lang="fr-FR" sz="1200" b="1" i="0" kern="1200" baseline="0" dirty="0">
                <a:solidFill>
                  <a:schemeClr val="tx1"/>
                </a:solidFill>
                <a:effectLst/>
                <a:latin typeface="+mn-lt"/>
              </a:rPr>
              <a:t>Biodiversity Projects</a:t>
            </a:r>
          </a:p>
          <a:p>
            <a:r>
              <a:rPr lang="fr-FR" sz="1200" b="1" i="0" kern="1200" baseline="0" dirty="0">
                <a:solidFill>
                  <a:schemeClr val="tx1"/>
                </a:solidFill>
                <a:effectLst/>
                <a:latin typeface="+mn-lt"/>
              </a:rPr>
              <a:t>$1.04 return per $1 invested (likely underestimate)</a:t>
            </a:r>
          </a:p>
          <a:p>
            <a:r>
              <a:rPr lang="fr-FR" sz="1200" b="1" i="0" kern="1200" baseline="0" dirty="0">
                <a:solidFill>
                  <a:schemeClr val="tx1"/>
                </a:solidFill>
                <a:effectLst/>
                <a:latin typeface="+mn-lt"/>
              </a:rPr>
              <a:t>Positive impacts on forest cover, vegetation productivity, and carbon sequestration</a:t>
            </a:r>
          </a:p>
          <a:p>
            <a:endParaRPr lang="fr-FR" sz="1200" b="1" i="0" kern="1200" baseline="0" dirty="0">
              <a:solidFill>
                <a:schemeClr val="tx1"/>
              </a:solidFill>
              <a:effectLst/>
              <a:latin typeface="+mn-lt"/>
              <a:ea typeface="+mn-ea"/>
              <a:cs typeface="+mn-cs"/>
            </a:endParaRPr>
          </a:p>
          <a:p>
            <a:r>
              <a:rPr lang="fr-FR" sz="1200" b="1" i="0" kern="1200" baseline="0" dirty="0">
                <a:solidFill>
                  <a:schemeClr val="tx1"/>
                </a:solidFill>
                <a:effectLst/>
                <a:latin typeface="+mn-lt"/>
              </a:rPr>
              <a:t>Factors (BD)</a:t>
            </a:r>
          </a:p>
          <a:p>
            <a:r>
              <a:rPr lang="fr-FR" sz="1200" b="1" i="0" kern="1200" baseline="0" dirty="0">
                <a:solidFill>
                  <a:schemeClr val="tx1"/>
                </a:solidFill>
                <a:effectLst/>
                <a:latin typeface="+mn-lt"/>
              </a:rPr>
              <a:t>Project Size </a:t>
            </a:r>
          </a:p>
          <a:p>
            <a:endParaRPr lang="fr-FR" sz="1200" b="1" i="0" kern="1200" baseline="0" dirty="0">
              <a:solidFill>
                <a:schemeClr val="tx1"/>
              </a:solidFill>
              <a:effectLst/>
              <a:latin typeface="+mn-lt"/>
              <a:ea typeface="+mn-ea"/>
              <a:cs typeface="+mn-cs"/>
            </a:endParaRPr>
          </a:p>
          <a:p>
            <a:endParaRPr lang="fr-FR" b="1"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18</a:t>
            </a:fld>
            <a:endParaRPr lang="fr-FR"/>
          </a:p>
        </p:txBody>
      </p:sp>
    </p:spTree>
    <p:extLst>
      <p:ext uri="{BB962C8B-B14F-4D97-AF65-F5344CB8AC3E}">
        <p14:creationId xmlns:p14="http://schemas.microsoft.com/office/powerpoint/2010/main" val="667256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Picture of land degradation</a:t>
            </a:r>
          </a:p>
          <a:p>
            <a:r>
              <a:rPr lang="fr-FR"/>
              <a:t>Picture of biodiversity</a:t>
            </a:r>
          </a:p>
          <a:p>
            <a:r>
              <a:rPr lang="fr-FR"/>
              <a:t>$ amount on top of the picture</a:t>
            </a:r>
          </a:p>
          <a:p>
            <a:endParaRPr lang="fr-FR" sz="1200" b="0" i="0" kern="1200" baseline="0" dirty="0">
              <a:solidFill>
                <a:schemeClr val="tx1"/>
              </a:solidFill>
              <a:effectLst/>
              <a:latin typeface="+mn-lt"/>
              <a:ea typeface="+mn-ea"/>
              <a:cs typeface="+mn-cs"/>
            </a:endParaRPr>
          </a:p>
          <a:p>
            <a:r>
              <a:rPr lang="fr-FR" sz="1200" b="1" i="0" kern="1200" baseline="0" dirty="0">
                <a:solidFill>
                  <a:schemeClr val="tx1"/>
                </a:solidFill>
                <a:effectLst/>
                <a:latin typeface="+mn-lt"/>
              </a:rPr>
              <a:t>Land Degradation (take from old ppt) $1.08/$1</a:t>
            </a:r>
          </a:p>
          <a:p>
            <a:endParaRPr lang="fr-FR" sz="1200" b="1" i="0" kern="1200" baseline="0" dirty="0">
              <a:solidFill>
                <a:schemeClr val="tx1"/>
              </a:solidFill>
              <a:effectLst/>
              <a:latin typeface="+mn-lt"/>
              <a:ea typeface="+mn-ea"/>
              <a:cs typeface="+mn-cs"/>
            </a:endParaRPr>
          </a:p>
          <a:p>
            <a:endParaRPr lang="fr-FR" sz="1200" b="1" i="0" kern="1200" baseline="0" dirty="0">
              <a:solidFill>
                <a:schemeClr val="tx1"/>
              </a:solidFill>
              <a:effectLst/>
              <a:latin typeface="+mn-lt"/>
              <a:ea typeface="+mn-ea"/>
              <a:cs typeface="+mn-cs"/>
            </a:endParaRPr>
          </a:p>
          <a:p>
            <a:r>
              <a:rPr lang="fr-FR" sz="1200" b="0" i="0" kern="1200" baseline="0" dirty="0">
                <a:solidFill>
                  <a:schemeClr val="tx1"/>
                </a:solidFill>
                <a:effectLst/>
                <a:latin typeface="+mn-lt"/>
              </a:rPr>
              <a:t>Value for Money of </a:t>
            </a:r>
            <a:r>
              <a:rPr lang="fr-FR" sz="1200" b="1" i="0" kern="1200" baseline="0" dirty="0">
                <a:solidFill>
                  <a:schemeClr val="tx1"/>
                </a:solidFill>
                <a:effectLst/>
                <a:latin typeface="+mn-lt"/>
              </a:rPr>
              <a:t>Biodiversity Projects</a:t>
            </a:r>
          </a:p>
          <a:p>
            <a:r>
              <a:rPr lang="fr-FR" sz="1200" b="1" i="0" kern="1200" baseline="0" dirty="0">
                <a:solidFill>
                  <a:schemeClr val="tx1"/>
                </a:solidFill>
                <a:effectLst/>
                <a:latin typeface="+mn-lt"/>
              </a:rPr>
              <a:t>$1.04 return per $1 invested (likely underestimate)</a:t>
            </a:r>
          </a:p>
          <a:p>
            <a:r>
              <a:rPr lang="fr-FR" sz="1200" b="1" i="0" kern="1200" baseline="0" dirty="0">
                <a:solidFill>
                  <a:schemeClr val="tx1"/>
                </a:solidFill>
                <a:effectLst/>
                <a:latin typeface="+mn-lt"/>
              </a:rPr>
              <a:t>Positive impacts on forest cover, vegetation productivity, and carbon sequestration</a:t>
            </a:r>
          </a:p>
          <a:p>
            <a:endParaRPr lang="fr-FR" sz="1200" b="1" i="0" kern="1200" baseline="0" dirty="0">
              <a:solidFill>
                <a:schemeClr val="tx1"/>
              </a:solidFill>
              <a:effectLst/>
              <a:latin typeface="+mn-lt"/>
              <a:ea typeface="+mn-ea"/>
              <a:cs typeface="+mn-cs"/>
            </a:endParaRPr>
          </a:p>
          <a:p>
            <a:r>
              <a:rPr lang="fr-FR" sz="1200" b="1" i="0" kern="1200" baseline="0" dirty="0">
                <a:solidFill>
                  <a:schemeClr val="tx1"/>
                </a:solidFill>
                <a:effectLst/>
                <a:latin typeface="+mn-lt"/>
              </a:rPr>
              <a:t>Factors (BD)</a:t>
            </a:r>
          </a:p>
          <a:p>
            <a:r>
              <a:rPr lang="fr-FR" sz="1200" b="1" i="0" kern="1200" baseline="0" dirty="0">
                <a:solidFill>
                  <a:schemeClr val="tx1"/>
                </a:solidFill>
                <a:effectLst/>
                <a:latin typeface="+mn-lt"/>
              </a:rPr>
              <a:t>Project Size </a:t>
            </a:r>
          </a:p>
          <a:p>
            <a:endParaRPr lang="fr-FR" sz="1200" b="1" i="0" kern="1200" baseline="0" dirty="0">
              <a:solidFill>
                <a:schemeClr val="tx1"/>
              </a:solidFill>
              <a:effectLst/>
              <a:latin typeface="+mn-lt"/>
              <a:ea typeface="+mn-ea"/>
              <a:cs typeface="+mn-cs"/>
            </a:endParaRPr>
          </a:p>
          <a:p>
            <a:endParaRPr lang="fr-FR" b="1" dirty="0"/>
          </a:p>
          <a:p>
            <a:endParaRPr lang="fr-FR" dirty="0"/>
          </a:p>
        </p:txBody>
      </p:sp>
      <p:sp>
        <p:nvSpPr>
          <p:cNvPr id="4" name="Slide Number Placeholder 3"/>
          <p:cNvSpPr>
            <a:spLocks noGrp="1"/>
          </p:cNvSpPr>
          <p:nvPr>
            <p:ph type="sldNum" sz="quarter" idx="10"/>
          </p:nvPr>
        </p:nvSpPr>
        <p:spPr/>
        <p:txBody>
          <a:bodyPr/>
          <a:lstStyle/>
          <a:p>
            <a:fld id="{7332EA4C-C22D-48BF-86A8-9ED3961DA562}" type="slidenum">
              <a:rPr lang="en-US" smtClean="0"/>
              <a:t>19</a:t>
            </a:fld>
            <a:endParaRPr lang="fr-FR"/>
          </a:p>
        </p:txBody>
      </p:sp>
    </p:spTree>
    <p:extLst>
      <p:ext uri="{BB962C8B-B14F-4D97-AF65-F5344CB8AC3E}">
        <p14:creationId xmlns:p14="http://schemas.microsoft.com/office/powerpoint/2010/main" val="4272000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4048" y="2100770"/>
            <a:ext cx="7766936" cy="1646302"/>
          </a:xfrm>
        </p:spPr>
        <p:txBody>
          <a:bodyPr anchor="b">
            <a:noAutofit/>
          </a:bodyPr>
          <a:lstStyle>
            <a:lvl1pPr algn="r">
              <a:defRPr sz="5400">
                <a:solidFill>
                  <a:srgbClr val="417CD8"/>
                </a:solidFill>
              </a:defRPr>
            </a:lvl1pPr>
          </a:lstStyle>
          <a:p>
            <a:r>
              <a:rPr lang="en-US" dirty="0"/>
              <a:t>Click to edit Master title style</a:t>
            </a:r>
          </a:p>
        </p:txBody>
      </p:sp>
      <p:sp>
        <p:nvSpPr>
          <p:cNvPr id="3" name="Subtitle 2"/>
          <p:cNvSpPr>
            <a:spLocks noGrp="1"/>
          </p:cNvSpPr>
          <p:nvPr>
            <p:ph type="subTitle" idx="1"/>
          </p:nvPr>
        </p:nvSpPr>
        <p:spPr>
          <a:xfrm>
            <a:off x="1007754" y="3851992"/>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7" name="Picture 6"/>
          <p:cNvPicPr>
            <a:picLocks noChangeAspect="1"/>
          </p:cNvPicPr>
          <p:nvPr userDrawn="1"/>
        </p:nvPicPr>
        <p:blipFill>
          <a:blip r:embed="rId2"/>
          <a:stretch>
            <a:fillRect/>
          </a:stretch>
        </p:blipFill>
        <p:spPr>
          <a:xfrm>
            <a:off x="457200" y="229255"/>
            <a:ext cx="3886200" cy="1224998"/>
          </a:xfrm>
          <a:prstGeom prst="rect">
            <a:avLst/>
          </a:prstGeom>
        </p:spPr>
      </p:pic>
      <p:sp>
        <p:nvSpPr>
          <p:cNvPr id="19" name="Isosceles Triangle 18"/>
          <p:cNvSpPr/>
          <p:nvPr userDrawn="1"/>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3"/>
          <p:cNvSpPr/>
          <p:nvPr userDrawn="1"/>
        </p:nvSpPr>
        <p:spPr>
          <a:xfrm>
            <a:off x="9180943" y="-8466"/>
            <a:ext cx="301105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5"/>
          <p:cNvSpPr/>
          <p:nvPr userDrawn="1"/>
        </p:nvSpPr>
        <p:spPr>
          <a:xfrm>
            <a:off x="9615672" y="-8467"/>
            <a:ext cx="257632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p:cNvSpPr/>
          <p:nvPr userDrawn="1"/>
        </p:nvSpPr>
        <p:spPr>
          <a:xfrm>
            <a:off x="8932333" y="3048000"/>
            <a:ext cx="3259667"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9" name="Text Placeholder 8"/>
          <p:cNvSpPr>
            <a:spLocks noGrp="1"/>
          </p:cNvSpPr>
          <p:nvPr>
            <p:ph type="body" sz="quarter" idx="10" hasCustomPrompt="1"/>
          </p:nvPr>
        </p:nvSpPr>
        <p:spPr>
          <a:xfrm>
            <a:off x="5060040" y="5053811"/>
            <a:ext cx="3392096" cy="361104"/>
          </a:xfrm>
        </p:spPr>
        <p:txBody>
          <a:bodyPr>
            <a:noAutofit/>
          </a:bodyPr>
          <a:lstStyle>
            <a:lvl1pPr marL="0" indent="0" algn="r">
              <a:buNone/>
              <a:defRPr sz="1600"/>
            </a:lvl1pPr>
          </a:lstStyle>
          <a:p>
            <a:pPr lvl="0"/>
            <a:r>
              <a:rPr lang="en-US" dirty="0"/>
              <a:t>Click to edit Name</a:t>
            </a:r>
          </a:p>
        </p:txBody>
      </p:sp>
      <p:sp>
        <p:nvSpPr>
          <p:cNvPr id="32" name="Text Placeholder 8"/>
          <p:cNvSpPr>
            <a:spLocks noGrp="1"/>
          </p:cNvSpPr>
          <p:nvPr>
            <p:ph type="body" sz="quarter" idx="11" hasCustomPrompt="1"/>
          </p:nvPr>
        </p:nvSpPr>
        <p:spPr>
          <a:xfrm>
            <a:off x="5060039" y="5414915"/>
            <a:ext cx="3398161" cy="294220"/>
          </a:xfrm>
        </p:spPr>
        <p:txBody>
          <a:bodyPr>
            <a:noAutofit/>
          </a:bodyPr>
          <a:lstStyle>
            <a:lvl1pPr marL="0" indent="0" algn="r">
              <a:buNone/>
              <a:defRPr sz="1600" baseline="0"/>
            </a:lvl1pPr>
          </a:lstStyle>
          <a:p>
            <a:pPr lvl="0"/>
            <a:r>
              <a:rPr lang="en-US" dirty="0"/>
              <a:t>Click to edit Job title</a:t>
            </a:r>
          </a:p>
        </p:txBody>
      </p:sp>
      <p:sp>
        <p:nvSpPr>
          <p:cNvPr id="11" name="Text Placeholder 10"/>
          <p:cNvSpPr>
            <a:spLocks noGrp="1"/>
          </p:cNvSpPr>
          <p:nvPr>
            <p:ph type="body" sz="quarter" idx="12" hasCustomPrompt="1"/>
          </p:nvPr>
        </p:nvSpPr>
        <p:spPr>
          <a:xfrm>
            <a:off x="5059363" y="5791199"/>
            <a:ext cx="3392487" cy="279039"/>
          </a:xfrm>
        </p:spPr>
        <p:txBody>
          <a:bodyPr>
            <a:noAutofit/>
          </a:bodyPr>
          <a:lstStyle>
            <a:lvl1pPr marL="0" indent="0" algn="r">
              <a:buNone/>
              <a:defRPr sz="1600" baseline="0"/>
            </a:lvl1pPr>
          </a:lstStyle>
          <a:p>
            <a:pPr lvl="0"/>
            <a:r>
              <a:rPr lang="en-US" dirty="0"/>
              <a:t>Click here to edit Date</a:t>
            </a:r>
          </a:p>
        </p:txBody>
      </p:sp>
    </p:spTree>
    <p:extLst>
      <p:ext uri="{BB962C8B-B14F-4D97-AF65-F5344CB8AC3E}">
        <p14:creationId xmlns:p14="http://schemas.microsoft.com/office/powerpoint/2010/main" val="2350750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fr-FR" sz="8000" baseline="0" dirty="0">
                <a:ln w="3175" cmpd="sng">
                  <a:noFill/>
                </a:ln>
                <a:solidFill>
                  <a:srgbClr val="417CD8"/>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fr-FR" sz="8000" baseline="0" dirty="0">
                <a:ln w="3175" cmpd="sng">
                  <a:noFill/>
                </a:ln>
                <a:solidFill>
                  <a:srgbClr val="417CD8"/>
                </a:solidFill>
                <a:effectLst/>
                <a:latin typeface="Arial"/>
              </a:rPr>
              <a:t>»</a:t>
            </a:r>
          </a:p>
        </p:txBody>
      </p:sp>
    </p:spTree>
    <p:extLst>
      <p:ext uri="{BB962C8B-B14F-4D97-AF65-F5344CB8AC3E}">
        <p14:creationId xmlns:p14="http://schemas.microsoft.com/office/powerpoint/2010/main" val="856390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5836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rgbClr val="A2BEE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6974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6F15528-21DE-4FAA-801E-634DDDAF4B2B}" type="slidenum">
              <a:rPr lang="en-US" smtClean="0"/>
              <a:pPr/>
              <a:t>‹#›</a:t>
            </a:fld>
            <a:endParaRPr lang="en-US" dirty="0"/>
          </a:p>
        </p:txBody>
      </p:sp>
      <p:pic>
        <p:nvPicPr>
          <p:cNvPr id="4" name="Picture 3" descr="IMG_7618.JPG"/>
          <p:cNvPicPr>
            <a:picLocks noChangeAspect="1"/>
          </p:cNvPicPr>
          <p:nvPr userDrawn="1"/>
        </p:nvPicPr>
        <p:blipFill rotWithShape="1">
          <a:blip r:embed="rId2">
            <a:extLst>
              <a:ext uri="{28A0092B-C50C-407E-A947-70E740481C1C}">
                <a14:useLocalDpi xmlns:a14="http://schemas.microsoft.com/office/drawing/2010/main" val="0"/>
              </a:ext>
            </a:extLst>
          </a:blip>
          <a:srcRect l="14439" t="2710" r="14129" b="2045"/>
          <a:stretch/>
        </p:blipFill>
        <p:spPr>
          <a:xfrm rot="5400000">
            <a:off x="2666999" y="-2667000"/>
            <a:ext cx="6858000" cy="12192001"/>
          </a:xfrm>
          <a:prstGeom prst="rect">
            <a:avLst/>
          </a:prstGeom>
        </p:spPr>
      </p:pic>
      <p:sp>
        <p:nvSpPr>
          <p:cNvPr id="8" name="TextBox 7"/>
          <p:cNvSpPr txBox="1"/>
          <p:nvPr userDrawn="1"/>
        </p:nvSpPr>
        <p:spPr>
          <a:xfrm>
            <a:off x="3810000" y="3200400"/>
            <a:ext cx="3908694" cy="830997"/>
          </a:xfrm>
          <a:prstGeom prst="rect">
            <a:avLst/>
          </a:prstGeom>
          <a:noFill/>
        </p:spPr>
        <p:txBody>
          <a:bodyPr wrap="square" rtlCol="0">
            <a:spAutoFit/>
          </a:bodyPr>
          <a:lstStyle/>
          <a:p>
            <a:pPr algn="ctr"/>
            <a:r>
              <a:rPr lang="fr-FR" sz="4800" b="0" i="0" dirty="0">
                <a:solidFill>
                  <a:srgbClr val="FFFFFF"/>
                </a:solidFill>
                <a:latin typeface="+mj-lt"/>
              </a:rPr>
              <a:t>Merci de votre attention !</a:t>
            </a:r>
            <a:endParaRPr lang="fr-FR" sz="4800" b="0" i="0" baseline="0" dirty="0">
              <a:solidFill>
                <a:srgbClr val="FFFFFF"/>
              </a:solidFill>
              <a:latin typeface="+mj-lt"/>
              <a:cs typeface="Arial"/>
            </a:endParaRPr>
          </a:p>
        </p:txBody>
      </p:sp>
      <p:sp>
        <p:nvSpPr>
          <p:cNvPr id="9" name="Freeform 8"/>
          <p:cNvSpPr/>
          <p:nvPr userDrawn="1"/>
        </p:nvSpPr>
        <p:spPr>
          <a:xfrm rot="16200000">
            <a:off x="4158576" y="1872575"/>
            <a:ext cx="822080" cy="9148767"/>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gradFill flip="none" rotWithShape="1">
            <a:gsLst>
              <a:gs pos="0">
                <a:srgbClr val="246B12"/>
              </a:gs>
              <a:gs pos="100000">
                <a:srgbClr val="82AA1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4764" y="6035918"/>
            <a:ext cx="12196764" cy="822082"/>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rgbClr val="C2D12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2D12F"/>
              </a:solidFill>
            </a:endParaRPr>
          </a:p>
        </p:txBody>
      </p:sp>
      <p:sp>
        <p:nvSpPr>
          <p:cNvPr id="11" name="TextBox 10"/>
          <p:cNvSpPr txBox="1"/>
          <p:nvPr userDrawn="1"/>
        </p:nvSpPr>
        <p:spPr>
          <a:xfrm>
            <a:off x="4191000" y="6277681"/>
            <a:ext cx="4494957" cy="33855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600" b="0" i="0" dirty="0">
                <a:latin typeface="+mj-lt"/>
              </a:rPr>
              <a:t>Pour en savoir plus, rendez-vous sur </a:t>
            </a:r>
            <a:r>
              <a:rPr lang="fr-FR" sz="1600" b="1" i="0" dirty="0">
                <a:solidFill>
                  <a:srgbClr val="FFFFFF"/>
                </a:solidFill>
                <a:latin typeface="+mj-lt"/>
              </a:rPr>
              <a:t>www.gefieo.org</a:t>
            </a:r>
          </a:p>
        </p:txBody>
      </p:sp>
    </p:spTree>
    <p:extLst>
      <p:ext uri="{BB962C8B-B14F-4D97-AF65-F5344CB8AC3E}">
        <p14:creationId xmlns:p14="http://schemas.microsoft.com/office/powerpoint/2010/main" val="2407774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rgbClr val="4E9D2D"/>
              </a:buClr>
              <a:buFont typeface="Wingdings" panose="05000000000000000000" pitchFamily="2" charset="2"/>
              <a:buChar char="Ø"/>
              <a:defRPr/>
            </a:lvl1pPr>
            <a:lvl2pPr marL="742950" indent="-285750">
              <a:buClr>
                <a:srgbClr val="4E9D2D"/>
              </a:buClr>
              <a:buFont typeface="Wingdings" panose="05000000000000000000" pitchFamily="2" charset="2"/>
              <a:buChar char="Ø"/>
              <a:defRPr/>
            </a:lvl2pPr>
            <a:lvl3pPr marL="1143000" indent="-228600">
              <a:buClr>
                <a:srgbClr val="4E9D2D"/>
              </a:buClr>
              <a:buFont typeface="Wingdings" panose="05000000000000000000" pitchFamily="2" charset="2"/>
              <a:buChar char="Ø"/>
              <a:defRPr/>
            </a:lvl3pPr>
            <a:lvl4pPr marL="1600200" indent="-228600">
              <a:buClr>
                <a:srgbClr val="4E9D2D"/>
              </a:buClr>
              <a:buFont typeface="Wingdings" panose="05000000000000000000" pitchFamily="2" charset="2"/>
              <a:buChar char="Ø"/>
              <a:defRPr/>
            </a:lvl4pPr>
            <a:lvl5pPr marL="2057400" indent="-228600">
              <a:buClr>
                <a:srgbClr val="4E9D2D"/>
              </a:buClr>
              <a:buFont typeface="Wingdings" panose="05000000000000000000"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60839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5426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12456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64760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77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2575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86870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22096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userDrawn="1"/>
        </p:nvGrpSpPr>
        <p:grpSpPr>
          <a:xfrm>
            <a:off x="0" y="-8467"/>
            <a:ext cx="12192000" cy="6874935"/>
            <a:chOff x="0" y="-8467"/>
            <a:chExt cx="12192000" cy="6874935"/>
          </a:xfrm>
        </p:grpSpPr>
        <p:sp>
          <p:nvSpPr>
            <p:cNvPr id="22" name="Rectangle 23"/>
            <p:cNvSpPr/>
            <p:nvPr/>
          </p:nvSpPr>
          <p:spPr>
            <a:xfrm>
              <a:off x="9502603" y="-8466"/>
              <a:ext cx="268939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906000" y="-8467"/>
              <a:ext cx="2286000"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067800" y="3048000"/>
              <a:ext cx="3124200"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a:solidFill>
            <a:schemeClr val="bg1"/>
          </a:solidFill>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rgbClr val="417CD8"/>
                </a:solidFill>
              </a:defRPr>
            </a:lvl1pPr>
          </a:lstStyle>
          <a:p>
            <a:fld id="{B6F15528-21DE-4FAA-801E-634DDDAF4B2B}" type="slidenum">
              <a:rPr lang="en-US" smtClean="0"/>
              <a:pPr/>
              <a:t>‹#›</a:t>
            </a:fld>
            <a:endParaRPr lang="en-US" dirty="0"/>
          </a:p>
        </p:txBody>
      </p:sp>
      <p:pic>
        <p:nvPicPr>
          <p:cNvPr id="12" name="Picture 11"/>
          <p:cNvPicPr>
            <a:picLocks noChangeAspect="1"/>
          </p:cNvPicPr>
          <p:nvPr userDrawn="1"/>
        </p:nvPicPr>
        <p:blipFill>
          <a:blip r:embed="rId15"/>
          <a:stretch>
            <a:fillRect/>
          </a:stretch>
        </p:blipFill>
        <p:spPr>
          <a:xfrm>
            <a:off x="609600" y="6101098"/>
            <a:ext cx="1937636" cy="610777"/>
          </a:xfrm>
          <a:prstGeom prst="rect">
            <a:avLst/>
          </a:prstGeom>
        </p:spPr>
      </p:pic>
    </p:spTree>
    <p:extLst>
      <p:ext uri="{BB962C8B-B14F-4D97-AF65-F5344CB8AC3E}">
        <p14:creationId xmlns:p14="http://schemas.microsoft.com/office/powerpoint/2010/main" val="2618163828"/>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5" r:id="rId3"/>
    <p:sldLayoutId id="2147483756" r:id="rId4"/>
    <p:sldLayoutId id="2147483757" r:id="rId5"/>
    <p:sldLayoutId id="2147483758" r:id="rId6"/>
    <p:sldLayoutId id="2147483759" r:id="rId7"/>
    <p:sldLayoutId id="2147483760" r:id="rId8"/>
    <p:sldLayoutId id="2147483761" r:id="rId9"/>
    <p:sldLayoutId id="2147483764" r:id="rId10"/>
    <p:sldLayoutId id="2147483765" r:id="rId11"/>
    <p:sldLayoutId id="2147483749" r:id="rId12"/>
    <p:sldLayoutId id="2147483766" r:id="rId13"/>
  </p:sldLayoutIdLst>
  <p:txStyles>
    <p:titleStyle>
      <a:lvl1pPr algn="l" defTabSz="457200" rtl="0" eaLnBrk="1" latinLnBrk="0" hangingPunct="1">
        <a:spcBef>
          <a:spcPct val="0"/>
        </a:spcBef>
        <a:buNone/>
        <a:defRPr sz="3600" kern="1200">
          <a:solidFill>
            <a:srgbClr val="417CD8"/>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4E9D2D"/>
        </a:buClr>
        <a:buSzPct val="80000"/>
        <a:buFont typeface="Wingdings" panose="05000000000000000000" pitchFamily="2" charset="2"/>
        <a:buChar char="Ø"/>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rgbClr val="4E9D2D"/>
        </a:buClr>
        <a:buSzPct val="80000"/>
        <a:buFont typeface="Wingdings" panose="05000000000000000000" pitchFamily="2" charset="2"/>
        <a:buChar char="Ø"/>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gefieo.org/evaluations/guidelines-gef-agencies-conducting-terminal-evaluation-full-sized-project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17.tiff"/><Relationship Id="rId7" Type="http://schemas.openxmlformats.org/officeDocument/2006/relationships/image" Target="../media/image21.tiff"/><Relationship Id="rId12" Type="http://schemas.openxmlformats.org/officeDocument/2006/relationships/hyperlink" Target="https://www.gefieo.org/" TargetMode="External"/><Relationship Id="rId2" Type="http://schemas.openxmlformats.org/officeDocument/2006/relationships/hyperlink" Target="https://www.youtube.com/watch?v=AytkuuQKeaE&amp;feature=youtu.be" TargetMode="External"/><Relationship Id="rId1" Type="http://schemas.openxmlformats.org/officeDocument/2006/relationships/slideLayout" Target="../slideLayouts/slideLayout2.xml"/><Relationship Id="rId6" Type="http://schemas.openxmlformats.org/officeDocument/2006/relationships/image" Target="../media/image20.tiff"/><Relationship Id="rId11" Type="http://schemas.openxmlformats.org/officeDocument/2006/relationships/image" Target="../media/image25.jpeg"/><Relationship Id="rId5" Type="http://schemas.openxmlformats.org/officeDocument/2006/relationships/image" Target="../media/image19.tiff"/><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7E6023-4346-4B2C-BB02-61CEE30907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75"/>
            <a:ext cx="12192000" cy="6857825"/>
          </a:xfrm>
          <a:prstGeom prst="rect">
            <a:avLst/>
          </a:prstGeom>
        </p:spPr>
      </p:pic>
      <p:pic>
        <p:nvPicPr>
          <p:cNvPr id="3" name="Picture 2">
            <a:extLst>
              <a:ext uri="{FF2B5EF4-FFF2-40B4-BE49-F238E27FC236}">
                <a16:creationId xmlns:a16="http://schemas.microsoft.com/office/drawing/2014/main" id="{70298136-51DB-40E0-9024-89385F9B727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76600" y="54988"/>
            <a:ext cx="5428227" cy="2250330"/>
          </a:xfrm>
          <a:prstGeom prst="rect">
            <a:avLst/>
          </a:prstGeom>
        </p:spPr>
      </p:pic>
      <p:sp>
        <p:nvSpPr>
          <p:cNvPr id="4" name="Rectangle 3">
            <a:extLst>
              <a:ext uri="{FF2B5EF4-FFF2-40B4-BE49-F238E27FC236}">
                <a16:creationId xmlns:a16="http://schemas.microsoft.com/office/drawing/2014/main" id="{262929F9-EF9C-4EF1-8E46-6A7D08EDACD9}"/>
              </a:ext>
            </a:extLst>
          </p:cNvPr>
          <p:cNvSpPr/>
          <p:nvPr/>
        </p:nvSpPr>
        <p:spPr>
          <a:xfrm>
            <a:off x="1600200" y="2018579"/>
            <a:ext cx="8374879" cy="2892395"/>
          </a:xfrm>
          <a:prstGeom prst="rect">
            <a:avLst/>
          </a:prstGeom>
        </p:spPr>
        <p:txBody>
          <a:bodyPr wrap="square">
            <a:spAutoFit/>
          </a:bodyPr>
          <a:lstStyle/>
          <a:p>
            <a:pPr algn="ctr">
              <a:lnSpc>
                <a:spcPts val="4460"/>
              </a:lnSpc>
            </a:pPr>
            <a:r>
              <a:rPr lang="fr-FR" sz="3000" b="1" cap="small" dirty="0">
                <a:solidFill>
                  <a:srgbClr val="417CD8"/>
                </a:solidFill>
                <a:latin typeface="+mj-lt"/>
              </a:rPr>
              <a:t>ATELIER DE COORDINATION ÉLARGIE DU FEM </a:t>
            </a:r>
          </a:p>
          <a:p>
            <a:pPr algn="ctr">
              <a:lnSpc>
                <a:spcPts val="4460"/>
              </a:lnSpc>
            </a:pPr>
            <a:r>
              <a:rPr lang="fr-FR" sz="3000" b="1" cap="small" dirty="0">
                <a:solidFill>
                  <a:srgbClr val="417CD8"/>
                </a:solidFill>
                <a:latin typeface="+mj-lt"/>
              </a:rPr>
              <a:t>Kigali, Rwanda</a:t>
            </a:r>
            <a:br>
              <a:rPr dirty="0"/>
            </a:br>
            <a:r>
              <a:rPr lang="fr-FR" sz="2000" b="1" cap="small" dirty="0">
                <a:solidFill>
                  <a:schemeClr val="bg1"/>
                </a:solidFill>
                <a:latin typeface="+mj-lt"/>
              </a:rPr>
              <a:t>Février 2019</a:t>
            </a:r>
          </a:p>
          <a:p>
            <a:pPr algn="ctr">
              <a:lnSpc>
                <a:spcPts val="4460"/>
              </a:lnSpc>
            </a:pPr>
            <a:r>
              <a:rPr lang="fr-FR" sz="2400" b="1" cap="small" dirty="0">
                <a:solidFill>
                  <a:srgbClr val="4E9D2D"/>
                </a:solidFill>
              </a:rPr>
              <a:t>SARA EL CHOUFI - ANALAYSTE D’ÉVALUATION</a:t>
            </a:r>
          </a:p>
          <a:p>
            <a:pPr algn="ctr">
              <a:lnSpc>
                <a:spcPts val="4460"/>
              </a:lnSpc>
            </a:pPr>
            <a:endParaRPr lang="fr-FR" sz="2000" b="1" dirty="0">
              <a:solidFill>
                <a:schemeClr val="bg1"/>
              </a:solidFill>
              <a:latin typeface="+mj-lt"/>
            </a:endParaRPr>
          </a:p>
        </p:txBody>
      </p:sp>
    </p:spTree>
    <p:extLst>
      <p:ext uri="{BB962C8B-B14F-4D97-AF65-F5344CB8AC3E}">
        <p14:creationId xmlns:p14="http://schemas.microsoft.com/office/powerpoint/2010/main" val="3524613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4E1D9-1CEE-4CC8-B419-1C0931F0DEF2}"/>
              </a:ext>
            </a:extLst>
          </p:cNvPr>
          <p:cNvSpPr>
            <a:spLocks noGrp="1"/>
          </p:cNvSpPr>
          <p:nvPr>
            <p:ph type="title"/>
          </p:nvPr>
        </p:nvSpPr>
        <p:spPr>
          <a:xfrm>
            <a:off x="677334" y="609600"/>
            <a:ext cx="9304866" cy="1320800"/>
          </a:xfrm>
        </p:spPr>
        <p:txBody>
          <a:bodyPr/>
          <a:lstStyle/>
          <a:p>
            <a:r>
              <a:rPr lang="fr-FR"/>
              <a:t>La Politique de suivi et d’évaluation du FEM : 4 exigences minimales</a:t>
            </a:r>
          </a:p>
        </p:txBody>
      </p:sp>
      <p:sp>
        <p:nvSpPr>
          <p:cNvPr id="3" name="Content Placeholder 2">
            <a:extLst>
              <a:ext uri="{FF2B5EF4-FFF2-40B4-BE49-F238E27FC236}">
                <a16:creationId xmlns:a16="http://schemas.microsoft.com/office/drawing/2014/main" id="{1389F844-C3E5-42B1-A7B9-0057E1B840BE}"/>
              </a:ext>
            </a:extLst>
          </p:cNvPr>
          <p:cNvSpPr>
            <a:spLocks noGrp="1"/>
          </p:cNvSpPr>
          <p:nvPr>
            <p:ph sz="half" idx="1"/>
          </p:nvPr>
        </p:nvSpPr>
        <p:spPr>
          <a:xfrm>
            <a:off x="677334" y="2160589"/>
            <a:ext cx="4358830" cy="3880772"/>
          </a:xfrm>
        </p:spPr>
        <p:txBody>
          <a:bodyPr>
            <a:normAutofit fontScale="77500" lnSpcReduction="20000"/>
          </a:bodyPr>
          <a:lstStyle/>
          <a:p>
            <a:pPr marL="0" indent="0">
              <a:buNone/>
            </a:pPr>
            <a:r>
              <a:rPr lang="fr-FR" b="1" dirty="0"/>
              <a:t>1. Conception d’un plan de suivi et évaluation</a:t>
            </a:r>
          </a:p>
          <a:p>
            <a:pPr marL="228600">
              <a:spcBef>
                <a:spcPts val="600"/>
              </a:spcBef>
              <a:buClr>
                <a:schemeClr val="accent2"/>
              </a:buClr>
            </a:pPr>
            <a:r>
              <a:rPr lang="fr-FR"/>
              <a:t>Plan de suivi et évaluation concret et entièrement budgétisé </a:t>
            </a:r>
          </a:p>
          <a:p>
            <a:pPr>
              <a:spcBef>
                <a:spcPts val="600"/>
              </a:spcBef>
              <a:buClr>
                <a:schemeClr val="accent2"/>
              </a:buClr>
            </a:pPr>
            <a:r>
              <a:rPr lang="fr-FR"/>
              <a:t>Alignement sur les cadres de résultats des domaines d’intervention du FEM </a:t>
            </a:r>
          </a:p>
          <a:p>
            <a:pPr>
              <a:spcBef>
                <a:spcPts val="600"/>
              </a:spcBef>
              <a:buClr>
                <a:schemeClr val="accent2"/>
              </a:buClr>
            </a:pPr>
            <a:r>
              <a:rPr lang="fr-FR"/>
              <a:t>Données de référence</a:t>
            </a:r>
          </a:p>
          <a:p>
            <a:pPr>
              <a:spcBef>
                <a:spcPts val="600"/>
              </a:spcBef>
              <a:buClr>
                <a:schemeClr val="accent2"/>
              </a:buClr>
            </a:pPr>
            <a:r>
              <a:rPr lang="fr-FR"/>
              <a:t>Examens à mi-parcours et évaluations finales</a:t>
            </a:r>
          </a:p>
          <a:p>
            <a:pPr>
              <a:spcBef>
                <a:spcPts val="600"/>
              </a:spcBef>
              <a:buClr>
                <a:schemeClr val="accent2"/>
              </a:buClr>
            </a:pPr>
            <a:r>
              <a:rPr lang="fr-FR"/>
              <a:t>Structure organisationnelle et budget</a:t>
            </a:r>
          </a:p>
          <a:p>
            <a:pPr marL="0" indent="0">
              <a:spcBef>
                <a:spcPts val="600"/>
              </a:spcBef>
              <a:buClr>
                <a:schemeClr val="accent2"/>
              </a:buClr>
              <a:buNone/>
            </a:pPr>
            <a:endParaRPr lang="fr-FR" dirty="0"/>
          </a:p>
          <a:p>
            <a:pPr marL="0" indent="0">
              <a:lnSpc>
                <a:spcPct val="100000"/>
              </a:lnSpc>
              <a:spcBef>
                <a:spcPts val="600"/>
              </a:spcBef>
              <a:buClr>
                <a:schemeClr val="accent2"/>
              </a:buClr>
              <a:buNone/>
            </a:pPr>
            <a:r>
              <a:rPr lang="fr-FR" b="1" dirty="0"/>
              <a:t>2. Application des plans de suivi et évaluation</a:t>
            </a:r>
          </a:p>
          <a:p>
            <a:pPr marL="365760" indent="-365760">
              <a:lnSpc>
                <a:spcPct val="100000"/>
              </a:lnSpc>
              <a:spcBef>
                <a:spcPts val="600"/>
              </a:spcBef>
              <a:buClr>
                <a:schemeClr val="accent2"/>
              </a:buClr>
            </a:pPr>
            <a:r>
              <a:rPr lang="fr-FR"/>
              <a:t>Indicateur dits « SMART »</a:t>
            </a:r>
          </a:p>
          <a:p>
            <a:pPr marL="365760" indent="-365760">
              <a:lnSpc>
                <a:spcPct val="100000"/>
              </a:lnSpc>
              <a:spcBef>
                <a:spcPts val="600"/>
              </a:spcBef>
              <a:buClr>
                <a:schemeClr val="accent2"/>
              </a:buClr>
            </a:pPr>
            <a:r>
              <a:rPr lang="fr-FR"/>
              <a:t>Base de référence du projet entièrement établie</a:t>
            </a:r>
          </a:p>
          <a:p>
            <a:pPr marL="365760" indent="-365760">
              <a:lnSpc>
                <a:spcPct val="100000"/>
              </a:lnSpc>
              <a:spcBef>
                <a:spcPts val="600"/>
              </a:spcBef>
              <a:buClr>
                <a:schemeClr val="accent2"/>
              </a:buClr>
            </a:pPr>
            <a:r>
              <a:rPr lang="fr-FR"/>
              <a:t>Structure organisationnelle pour le suivi et l’évaluation opérationnelle et budget y afférent utilisé comme prévu</a:t>
            </a:r>
          </a:p>
          <a:p>
            <a:pPr marL="0" indent="0">
              <a:spcBef>
                <a:spcPts val="600"/>
              </a:spcBef>
              <a:buClr>
                <a:schemeClr val="accent2"/>
              </a:buClr>
              <a:buNone/>
            </a:pPr>
            <a:endParaRPr lang="fr-FR" dirty="0"/>
          </a:p>
          <a:p>
            <a:pPr>
              <a:buAutoNum type="arabicPeriod"/>
            </a:pPr>
            <a:endParaRPr lang="fr-FR" dirty="0"/>
          </a:p>
        </p:txBody>
      </p:sp>
      <p:sp>
        <p:nvSpPr>
          <p:cNvPr id="4" name="Content Placeholder 3">
            <a:extLst>
              <a:ext uri="{FF2B5EF4-FFF2-40B4-BE49-F238E27FC236}">
                <a16:creationId xmlns:a16="http://schemas.microsoft.com/office/drawing/2014/main" id="{A604FE04-0E0A-4394-8EC6-1EA3AD8EC9D2}"/>
              </a:ext>
            </a:extLst>
          </p:cNvPr>
          <p:cNvSpPr>
            <a:spLocks noGrp="1"/>
          </p:cNvSpPr>
          <p:nvPr>
            <p:ph sz="half" idx="2"/>
          </p:nvPr>
        </p:nvSpPr>
        <p:spPr>
          <a:xfrm>
            <a:off x="5257800" y="2160589"/>
            <a:ext cx="4358830" cy="3880773"/>
          </a:xfrm>
        </p:spPr>
        <p:txBody>
          <a:bodyPr>
            <a:normAutofit fontScale="77500" lnSpcReduction="20000"/>
          </a:bodyPr>
          <a:lstStyle/>
          <a:p>
            <a:pPr marL="0" indent="0">
              <a:buNone/>
            </a:pPr>
            <a:r>
              <a:rPr lang="fr-FR" b="1" dirty="0"/>
              <a:t>3. Évaluation des projets et programmes</a:t>
            </a:r>
          </a:p>
          <a:p>
            <a:pPr marL="0" indent="0">
              <a:spcBef>
                <a:spcPts val="600"/>
              </a:spcBef>
              <a:buNone/>
            </a:pPr>
            <a:r>
              <a:rPr lang="fr-FR"/>
              <a:t>Tous les projets de grande envergure seront évalués et les évaluations</a:t>
            </a:r>
          </a:p>
          <a:p>
            <a:pPr>
              <a:spcBef>
                <a:spcPts val="600"/>
              </a:spcBef>
              <a:buClr>
                <a:schemeClr val="accent2"/>
              </a:buClr>
            </a:pPr>
            <a:r>
              <a:rPr lang="fr-FR"/>
              <a:t>Sont indépendantes</a:t>
            </a:r>
          </a:p>
          <a:p>
            <a:pPr>
              <a:spcBef>
                <a:spcPts val="600"/>
              </a:spcBef>
              <a:buClr>
                <a:schemeClr val="accent2"/>
              </a:buClr>
            </a:pPr>
            <a:r>
              <a:rPr lang="fr-FR"/>
              <a:t>Appliquent des normes et standards pertinents </a:t>
            </a:r>
          </a:p>
          <a:p>
            <a:pPr>
              <a:spcBef>
                <a:spcPts val="600"/>
              </a:spcBef>
              <a:buClr>
                <a:schemeClr val="accent2"/>
              </a:buClr>
            </a:pPr>
            <a:r>
              <a:rPr lang="fr-FR"/>
              <a:t>Évaluent les résultats et les réalisations, et la probabilité de durabilité</a:t>
            </a:r>
          </a:p>
          <a:p>
            <a:pPr marL="0" indent="0">
              <a:spcBef>
                <a:spcPts val="600"/>
              </a:spcBef>
              <a:buClr>
                <a:schemeClr val="accent2"/>
              </a:buClr>
              <a:buNone/>
            </a:pPr>
            <a:endParaRPr lang="fr-FR" dirty="0"/>
          </a:p>
          <a:p>
            <a:pPr marL="0" indent="0">
              <a:buNone/>
            </a:pPr>
            <a:r>
              <a:rPr lang="fr-FR" b="1" dirty="0"/>
              <a:t>4. Participation des points focaux techniques</a:t>
            </a:r>
          </a:p>
          <a:p>
            <a:pPr marL="365760" lvl="2" indent="-365760">
              <a:lnSpc>
                <a:spcPct val="150000"/>
              </a:lnSpc>
              <a:spcBef>
                <a:spcPts val="600"/>
              </a:spcBef>
              <a:buClr>
                <a:schemeClr val="accent2"/>
              </a:buClr>
              <a:defRPr/>
            </a:pPr>
            <a:r>
              <a:rPr lang="fr-FR" sz="1800" dirty="0"/>
              <a:t>Les points focaux techniques doivent être informés des activités de suivi et évaluation</a:t>
            </a:r>
          </a:p>
          <a:p>
            <a:pPr marL="365760" lvl="2" indent="-365760">
              <a:lnSpc>
                <a:spcPct val="100000"/>
              </a:lnSpc>
              <a:spcBef>
                <a:spcPts val="600"/>
              </a:spcBef>
              <a:buClr>
                <a:schemeClr val="accent2"/>
              </a:buClr>
              <a:defRPr/>
            </a:pPr>
            <a:r>
              <a:rPr lang="fr-FR" sz="1800" dirty="0"/>
              <a:t>Les Agences du FEM surveillent de près l’application de cette exigence </a:t>
            </a:r>
          </a:p>
          <a:p>
            <a:pPr marL="0" indent="0">
              <a:buNone/>
            </a:pPr>
            <a:endParaRPr lang="fr-FR" dirty="0"/>
          </a:p>
        </p:txBody>
      </p:sp>
    </p:spTree>
    <p:extLst>
      <p:ext uri="{BB962C8B-B14F-4D97-AF65-F5344CB8AC3E}">
        <p14:creationId xmlns:p14="http://schemas.microsoft.com/office/powerpoint/2010/main" val="2768530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199DC-383F-4AC6-8171-385B1C900105}"/>
              </a:ext>
            </a:extLst>
          </p:cNvPr>
          <p:cNvSpPr>
            <a:spLocks noGrp="1"/>
          </p:cNvSpPr>
          <p:nvPr>
            <p:ph type="title"/>
          </p:nvPr>
        </p:nvSpPr>
        <p:spPr>
          <a:xfrm>
            <a:off x="-9832" y="609600"/>
            <a:ext cx="10058400" cy="1320800"/>
          </a:xfrm>
        </p:spPr>
        <p:txBody>
          <a:bodyPr>
            <a:normAutofit/>
          </a:bodyPr>
          <a:lstStyle/>
          <a:p>
            <a:r>
              <a:rPr lang="fr-FR" sz="3200" dirty="0"/>
              <a:t>Révisions à venir de la Politique de suivi et évaluation</a:t>
            </a:r>
          </a:p>
        </p:txBody>
      </p:sp>
      <p:sp>
        <p:nvSpPr>
          <p:cNvPr id="3" name="Content Placeholder 2">
            <a:extLst>
              <a:ext uri="{FF2B5EF4-FFF2-40B4-BE49-F238E27FC236}">
                <a16:creationId xmlns:a16="http://schemas.microsoft.com/office/drawing/2014/main" id="{DBE98156-B4CD-418E-BA32-9975C5FBDFF5}"/>
              </a:ext>
            </a:extLst>
          </p:cNvPr>
          <p:cNvSpPr>
            <a:spLocks noGrp="1"/>
          </p:cNvSpPr>
          <p:nvPr>
            <p:ph idx="1"/>
          </p:nvPr>
        </p:nvSpPr>
        <p:spPr/>
        <p:txBody>
          <a:bodyPr/>
          <a:lstStyle/>
          <a:p>
            <a:pPr>
              <a:buClr>
                <a:schemeClr val="accent2"/>
              </a:buClr>
            </a:pPr>
            <a:r>
              <a:rPr lang="fr-FR"/>
              <a:t>Séparation des politiques de suivi et évaluation correspondant à l’évolution du FEM</a:t>
            </a:r>
          </a:p>
          <a:p>
            <a:pPr>
              <a:buClr>
                <a:schemeClr val="accent2"/>
              </a:buClr>
            </a:pPr>
            <a:endParaRPr lang="fr-FR" dirty="0"/>
          </a:p>
          <a:p>
            <a:pPr>
              <a:buClr>
                <a:schemeClr val="accent2"/>
              </a:buClr>
            </a:pPr>
            <a:r>
              <a:rPr lang="fr-FR"/>
              <a:t>Élargissement de la couverture des priorités du FEM compte tenu de l’analyse des insuffisances effectuée par le Bureau indépendant de l’évaluation (2015)    </a:t>
            </a:r>
            <a:r>
              <a:rPr lang="en-US"/>
              <a:t>	</a:t>
            </a:r>
            <a:r>
              <a:rPr lang="fr-FR"/>
              <a:t>genre, normes de sauvegarde, participation des parties prenantes, autres</a:t>
            </a:r>
          </a:p>
          <a:p>
            <a:pPr>
              <a:buClr>
                <a:schemeClr val="accent2"/>
              </a:buClr>
            </a:pPr>
            <a:endParaRPr lang="fr-FR" dirty="0"/>
          </a:p>
          <a:p>
            <a:pPr>
              <a:buClr>
                <a:schemeClr val="accent2"/>
              </a:buClr>
            </a:pPr>
            <a:r>
              <a:rPr lang="fr-FR"/>
              <a:t>Accent mis sur des approches programmatiques nécessitant une attention à accorder au suivi-évaluation au niveau des programmes (Sixième bilan global)</a:t>
            </a:r>
            <a:endParaRPr lang="fr-FR" dirty="0">
              <a:solidFill>
                <a:srgbClr val="C00000"/>
              </a:solidFill>
            </a:endParaRPr>
          </a:p>
          <a:p>
            <a:endParaRPr lang="fr-FR" dirty="0"/>
          </a:p>
        </p:txBody>
      </p:sp>
      <p:sp>
        <p:nvSpPr>
          <p:cNvPr id="4" name="Right Arrow 9">
            <a:extLst>
              <a:ext uri="{FF2B5EF4-FFF2-40B4-BE49-F238E27FC236}">
                <a16:creationId xmlns:a16="http://schemas.microsoft.com/office/drawing/2014/main" id="{771EDEF2-38F5-462D-8CAB-C1898D89F024}"/>
              </a:ext>
            </a:extLst>
          </p:cNvPr>
          <p:cNvSpPr/>
          <p:nvPr/>
        </p:nvSpPr>
        <p:spPr>
          <a:xfrm>
            <a:off x="771463" y="3846061"/>
            <a:ext cx="371537" cy="276113"/>
          </a:xfrm>
          <a:prstGeom prst="rightArrow">
            <a:avLst/>
          </a:prstGeom>
          <a:solidFill>
            <a:srgbClr val="A9AE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523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p:txBody>
          <a:bodyPr/>
          <a:lstStyle/>
          <a:p>
            <a:r>
              <a:rPr lang="fr-FR"/>
              <a:t>Socle du travail du Bureau indépendant de l’évaluation : Évaluations finales</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2160589"/>
            <a:ext cx="2606231" cy="3935410"/>
          </a:xfrm>
          <a:ln>
            <a:solidFill>
              <a:srgbClr val="C2D12F"/>
            </a:solidFill>
          </a:ln>
        </p:spPr>
        <p:txBody>
          <a:bodyPr>
            <a:normAutofit fontScale="85000" lnSpcReduction="20000"/>
          </a:bodyPr>
          <a:lstStyle/>
          <a:p>
            <a:pPr marL="0" indent="0">
              <a:spcAft>
                <a:spcPts val="1200"/>
              </a:spcAft>
              <a:buNone/>
            </a:pPr>
            <a:r>
              <a:rPr lang="fr-FR" b="1" dirty="0">
                <a:solidFill>
                  <a:schemeClr val="accent2"/>
                </a:solidFill>
              </a:rPr>
              <a:t>Les évaluations finales incluent :</a:t>
            </a:r>
          </a:p>
          <a:p>
            <a:pPr>
              <a:spcAft>
                <a:spcPts val="1200"/>
              </a:spcAft>
            </a:pPr>
            <a:r>
              <a:rPr lang="fr-FR"/>
              <a:t>Résultats : produits, réalisations et progrès vers l’impact</a:t>
            </a:r>
          </a:p>
          <a:p>
            <a:pPr>
              <a:spcAft>
                <a:spcPts val="1200"/>
              </a:spcAft>
            </a:pPr>
            <a:r>
              <a:rPr lang="fr-FR"/>
              <a:t>Informations relatives à la maîtrise d’ouvrage, à la maîtrise d’œuvre et au cycle des projets </a:t>
            </a:r>
          </a:p>
          <a:p>
            <a:pPr>
              <a:spcAft>
                <a:spcPts val="1200"/>
              </a:spcAft>
            </a:pPr>
            <a:r>
              <a:rPr lang="fr-FR"/>
              <a:t>Le financement des projets inclut le cofinancement</a:t>
            </a:r>
          </a:p>
          <a:p>
            <a:pPr>
              <a:spcAft>
                <a:spcPts val="1200"/>
              </a:spcAft>
            </a:pPr>
            <a:r>
              <a:rPr lang="fr-FR"/>
              <a:t>Recommandations et leçons pour l’avenir</a:t>
            </a:r>
          </a:p>
          <a:p>
            <a:endParaRPr lang="fr-FR"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3786854" y="2184265"/>
            <a:ext cx="2606230" cy="3935411"/>
          </a:xfrm>
          <a:ln>
            <a:solidFill>
              <a:srgbClr val="C2D12F"/>
            </a:solidFill>
          </a:ln>
        </p:spPr>
        <p:txBody>
          <a:bodyPr>
            <a:normAutofit fontScale="85000" lnSpcReduction="20000"/>
          </a:bodyPr>
          <a:lstStyle/>
          <a:p>
            <a:pPr marL="0" indent="0">
              <a:buNone/>
            </a:pPr>
            <a:r>
              <a:rPr lang="fr-FR" b="1" dirty="0">
                <a:solidFill>
                  <a:schemeClr val="accent2"/>
                </a:solidFill>
              </a:rPr>
              <a:t>Politique de suivi et évaluation (2010) : Exigence minimale 3</a:t>
            </a:r>
          </a:p>
          <a:p>
            <a:pPr>
              <a:spcAft>
                <a:spcPts val="1200"/>
              </a:spcAft>
            </a:pPr>
            <a:r>
              <a:rPr lang="fr-FR"/>
              <a:t>Évaluations finales obligatoires depuis 1995</a:t>
            </a:r>
          </a:p>
          <a:p>
            <a:pPr>
              <a:spcAft>
                <a:spcPts val="1200"/>
              </a:spcAft>
            </a:pPr>
            <a:r>
              <a:rPr lang="fr-FR"/>
              <a:t>Requises pour tous les projets de moyenne et grande envergure</a:t>
            </a:r>
          </a:p>
          <a:p>
            <a:endParaRPr lang="fr-FR" dirty="0"/>
          </a:p>
        </p:txBody>
      </p:sp>
      <p:sp>
        <p:nvSpPr>
          <p:cNvPr id="5" name="TextBox 4">
            <a:extLst>
              <a:ext uri="{FF2B5EF4-FFF2-40B4-BE49-F238E27FC236}">
                <a16:creationId xmlns:a16="http://schemas.microsoft.com/office/drawing/2014/main" id="{761D9053-C710-4298-8DE3-EB635C86CF48}"/>
              </a:ext>
            </a:extLst>
          </p:cNvPr>
          <p:cNvSpPr txBox="1"/>
          <p:nvPr/>
        </p:nvSpPr>
        <p:spPr>
          <a:xfrm>
            <a:off x="6705600" y="2160589"/>
            <a:ext cx="2606231" cy="2800767"/>
          </a:xfrm>
          <a:prstGeom prst="rect">
            <a:avLst/>
          </a:prstGeom>
          <a:noFill/>
          <a:ln>
            <a:solidFill>
              <a:srgbClr val="C2D12F"/>
            </a:solidFill>
          </a:ln>
        </p:spPr>
        <p:txBody>
          <a:bodyPr wrap="square" rtlCol="0">
            <a:spAutoFit/>
          </a:bodyPr>
          <a:lstStyle/>
          <a:p>
            <a:pPr>
              <a:spcAft>
                <a:spcPts val="1200"/>
              </a:spcAft>
            </a:pPr>
            <a:r>
              <a:rPr lang="fr-FR" sz="1500" b="1" dirty="0">
                <a:solidFill>
                  <a:schemeClr val="accent2"/>
                </a:solidFill>
              </a:rPr>
              <a:t>Directives concernant les évaluations finales :</a:t>
            </a:r>
          </a:p>
          <a:p>
            <a:pPr>
              <a:spcAft>
                <a:spcPts val="1200"/>
              </a:spcAft>
            </a:pPr>
            <a:r>
              <a:rPr lang="fr-FR" sz="1500" b="1" dirty="0"/>
              <a:t>Peuvent être consultées à l’adresse</a:t>
            </a:r>
            <a:r>
              <a:rPr lang="fr-FR"/>
              <a:t> </a:t>
            </a:r>
            <a:r>
              <a:rPr lang="fr-FR" sz="1500" b="1" dirty="0">
                <a:solidFill>
                  <a:schemeClr val="accent2"/>
                </a:solidFill>
                <a:hlinkClick r:id="rId3"/>
              </a:rPr>
              <a:t>https://www.gefieo.org/evaluations/guidelines-gef-agencies-conducting-terminal-evaluation-full-sized-projects</a:t>
            </a:r>
            <a:r>
              <a:rPr lang="fr-FR"/>
              <a:t> </a:t>
            </a:r>
          </a:p>
          <a:p>
            <a:endParaRPr lang="fr-FR" dirty="0"/>
          </a:p>
          <a:p>
            <a:endParaRPr lang="fr-FR" dirty="0"/>
          </a:p>
        </p:txBody>
      </p:sp>
    </p:spTree>
    <p:extLst>
      <p:ext uri="{BB962C8B-B14F-4D97-AF65-F5344CB8AC3E}">
        <p14:creationId xmlns:p14="http://schemas.microsoft.com/office/powerpoint/2010/main" val="1803377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a:xfrm>
            <a:off x="228600" y="609600"/>
            <a:ext cx="9829800" cy="1320800"/>
          </a:xfrm>
        </p:spPr>
        <p:txBody>
          <a:bodyPr/>
          <a:lstStyle/>
          <a:p>
            <a:r>
              <a:rPr lang="fr-FR" dirty="0"/>
              <a:t>Caractéristiques d’une bonne évaluation finale</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2160589"/>
            <a:ext cx="3589866" cy="3935410"/>
          </a:xfrm>
          <a:solidFill>
            <a:srgbClr val="C2D12F"/>
          </a:solidFill>
          <a:ln>
            <a:solidFill>
              <a:srgbClr val="C2D12F"/>
            </a:solidFill>
          </a:ln>
        </p:spPr>
        <p:txBody>
          <a:bodyPr>
            <a:normAutofit/>
          </a:bodyPr>
          <a:lstStyle/>
          <a:p>
            <a:pPr marL="0" indent="0" algn="ctr">
              <a:spcAft>
                <a:spcPts val="1200"/>
              </a:spcAft>
              <a:buNone/>
            </a:pPr>
            <a:r>
              <a:rPr lang="fr-FR" b="1" dirty="0">
                <a:solidFill>
                  <a:schemeClr val="accent2"/>
                </a:solidFill>
              </a:rPr>
              <a:t>Qualité</a:t>
            </a:r>
          </a:p>
          <a:p>
            <a:r>
              <a:rPr lang="fr-FR" dirty="0"/>
              <a:t>Résultats </a:t>
            </a:r>
          </a:p>
          <a:p>
            <a:r>
              <a:rPr lang="fr-FR" dirty="0"/>
              <a:t>Cohérence et exhaustivité</a:t>
            </a:r>
          </a:p>
          <a:p>
            <a:r>
              <a:rPr lang="fr-FR" dirty="0"/>
              <a:t>Durabilité</a:t>
            </a:r>
          </a:p>
          <a:p>
            <a:r>
              <a:rPr lang="fr-FR" dirty="0"/>
              <a:t>Enseignements et recommandations</a:t>
            </a:r>
          </a:p>
          <a:p>
            <a:r>
              <a:rPr lang="fr-FR" dirty="0"/>
              <a:t>Ressources financières du projet</a:t>
            </a:r>
          </a:p>
          <a:p>
            <a:r>
              <a:rPr lang="fr-FR" dirty="0"/>
              <a:t>Suivi et évaluation</a:t>
            </a:r>
          </a:p>
          <a:p>
            <a:endParaRPr lang="fr-FR"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4792884" y="2164387"/>
            <a:ext cx="3741515" cy="3935411"/>
          </a:xfrm>
          <a:solidFill>
            <a:srgbClr val="C2D12F"/>
          </a:solidFill>
          <a:ln>
            <a:solidFill>
              <a:srgbClr val="C2D12F"/>
            </a:solidFill>
          </a:ln>
        </p:spPr>
        <p:txBody>
          <a:bodyPr>
            <a:normAutofit/>
          </a:bodyPr>
          <a:lstStyle/>
          <a:p>
            <a:pPr marL="0" indent="0" algn="ctr">
              <a:buNone/>
            </a:pPr>
            <a:r>
              <a:rPr lang="fr-FR" b="1" dirty="0">
                <a:solidFill>
                  <a:schemeClr val="accent2"/>
                </a:solidFill>
              </a:rPr>
              <a:t>Autres caractéristiques</a:t>
            </a:r>
          </a:p>
          <a:p>
            <a:pPr>
              <a:spcAft>
                <a:spcPts val="600"/>
              </a:spcAft>
              <a:buClr>
                <a:schemeClr val="accent2"/>
              </a:buClr>
            </a:pPr>
            <a:r>
              <a:rPr lang="fr-FR" sz="2000" dirty="0"/>
              <a:t>Transparence et opportunité</a:t>
            </a:r>
          </a:p>
          <a:p>
            <a:pPr>
              <a:spcAft>
                <a:spcPts val="600"/>
              </a:spcAft>
              <a:buClr>
                <a:schemeClr val="accent2"/>
              </a:buClr>
            </a:pPr>
            <a:r>
              <a:rPr lang="fr-FR" sz="2000" dirty="0"/>
              <a:t>Franchise</a:t>
            </a:r>
          </a:p>
          <a:p>
            <a:pPr>
              <a:spcAft>
                <a:spcPts val="600"/>
              </a:spcAft>
              <a:buClr>
                <a:schemeClr val="accent2"/>
              </a:buClr>
            </a:pPr>
            <a:r>
              <a:rPr lang="fr-FR" sz="2000" dirty="0"/>
              <a:t>Équilibre</a:t>
            </a:r>
          </a:p>
          <a:p>
            <a:pPr>
              <a:spcAft>
                <a:spcPts val="600"/>
              </a:spcAft>
              <a:buClr>
                <a:schemeClr val="accent2"/>
              </a:buClr>
            </a:pPr>
            <a:r>
              <a:rPr lang="fr-FR" sz="2000" dirty="0"/>
              <a:t>Utilité</a:t>
            </a:r>
          </a:p>
          <a:p>
            <a:endParaRPr lang="fr-FR" dirty="0"/>
          </a:p>
        </p:txBody>
      </p:sp>
    </p:spTree>
    <p:extLst>
      <p:ext uri="{BB962C8B-B14F-4D97-AF65-F5344CB8AC3E}">
        <p14:creationId xmlns:p14="http://schemas.microsoft.com/office/powerpoint/2010/main" val="1725197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76CD3-3D5D-4124-B224-736F9B39E36C}"/>
              </a:ext>
            </a:extLst>
          </p:cNvPr>
          <p:cNvSpPr>
            <a:spLocks noGrp="1"/>
          </p:cNvSpPr>
          <p:nvPr>
            <p:ph type="title"/>
          </p:nvPr>
        </p:nvSpPr>
        <p:spPr>
          <a:xfrm>
            <a:off x="205385" y="609600"/>
            <a:ext cx="8596668" cy="1320800"/>
          </a:xfrm>
        </p:spPr>
        <p:txBody>
          <a:bodyPr/>
          <a:lstStyle/>
          <a:p>
            <a:r>
              <a:rPr lang="fr-FR" dirty="0"/>
              <a:t>Évaluations indépendantes et méthodes</a:t>
            </a:r>
          </a:p>
        </p:txBody>
      </p:sp>
      <p:sp>
        <p:nvSpPr>
          <p:cNvPr id="3" name="Content Placeholder 2">
            <a:extLst>
              <a:ext uri="{FF2B5EF4-FFF2-40B4-BE49-F238E27FC236}">
                <a16:creationId xmlns:a16="http://schemas.microsoft.com/office/drawing/2014/main" id="{F33196A1-FCAD-497E-9810-554EAC63D02C}"/>
              </a:ext>
            </a:extLst>
          </p:cNvPr>
          <p:cNvSpPr>
            <a:spLocks noGrp="1"/>
          </p:cNvSpPr>
          <p:nvPr>
            <p:ph idx="1"/>
          </p:nvPr>
        </p:nvSpPr>
        <p:spPr>
          <a:xfrm>
            <a:off x="225050" y="2160589"/>
            <a:ext cx="8596668" cy="3880773"/>
          </a:xfrm>
        </p:spPr>
        <p:txBody>
          <a:bodyPr/>
          <a:lstStyle/>
          <a:p>
            <a:pPr marL="461963" indent="-290513">
              <a:buClr>
                <a:schemeClr val="accent2"/>
              </a:buClr>
            </a:pPr>
            <a:r>
              <a:rPr lang="fr-FR" dirty="0"/>
              <a:t>Rapport d’évaluation semestriel</a:t>
            </a:r>
          </a:p>
          <a:p>
            <a:pPr marL="461963" indent="-290513">
              <a:buClr>
                <a:schemeClr val="accent2"/>
              </a:buClr>
            </a:pPr>
            <a:r>
              <a:rPr lang="fr-FR" dirty="0"/>
              <a:t>d’impact, thématique, de performance, institutionnelle, plurinationale</a:t>
            </a:r>
          </a:p>
          <a:p>
            <a:pPr marL="461963" indent="-290513">
              <a:buClr>
                <a:schemeClr val="accent2"/>
              </a:buClr>
            </a:pPr>
            <a:r>
              <a:rPr lang="fr-FR" dirty="0"/>
              <a:t>Bilans globaux tous les 4 ans</a:t>
            </a:r>
          </a:p>
          <a:p>
            <a:pPr marL="461963" indent="-290513">
              <a:buNone/>
            </a:pPr>
            <a:endParaRPr lang="fr-FR" dirty="0"/>
          </a:p>
          <a:p>
            <a:pPr marL="461963" indent="-290513">
              <a:buNone/>
            </a:pPr>
            <a:r>
              <a:rPr lang="en-US" dirty="0">
                <a:solidFill>
                  <a:srgbClr val="A9AE00"/>
                </a:solidFill>
              </a:rPr>
              <a:t>	</a:t>
            </a:r>
            <a:r>
              <a:rPr lang="fr-FR" dirty="0">
                <a:solidFill>
                  <a:srgbClr val="A9AE00"/>
                </a:solidFill>
              </a:rPr>
              <a:t>Méthodes</a:t>
            </a:r>
          </a:p>
          <a:p>
            <a:pPr marL="461963" indent="-290513">
              <a:buClr>
                <a:schemeClr val="accent2"/>
              </a:buClr>
            </a:pPr>
            <a:r>
              <a:rPr lang="fr-FR" dirty="0"/>
              <a:t>Qualitative</a:t>
            </a:r>
          </a:p>
          <a:p>
            <a:pPr marL="461963" indent="-290513">
              <a:buClr>
                <a:schemeClr val="accent2"/>
              </a:buClr>
            </a:pPr>
            <a:r>
              <a:rPr lang="fr-FR" dirty="0"/>
              <a:t>Quantitative, y compris SIG, télédétection et analyse de mégadonnées</a:t>
            </a:r>
          </a:p>
          <a:p>
            <a:pPr marL="0"/>
            <a:endParaRPr lang="fr-FR" sz="2000" dirty="0"/>
          </a:p>
          <a:p>
            <a:pPr marL="0" indent="0">
              <a:buNone/>
            </a:pPr>
            <a:endParaRPr lang="fr-FR" sz="2000" dirty="0"/>
          </a:p>
          <a:p>
            <a:pPr marL="0">
              <a:tabLst>
                <a:tab pos="341313" algn="l"/>
              </a:tabLst>
            </a:pPr>
            <a:endParaRPr lang="fr-FR" sz="2000" dirty="0"/>
          </a:p>
          <a:p>
            <a:endParaRPr lang="fr-FR" dirty="0"/>
          </a:p>
        </p:txBody>
      </p:sp>
      <p:pic>
        <p:nvPicPr>
          <p:cNvPr id="4" name="Picture 3">
            <a:extLst>
              <a:ext uri="{FF2B5EF4-FFF2-40B4-BE49-F238E27FC236}">
                <a16:creationId xmlns:a16="http://schemas.microsoft.com/office/drawing/2014/main" id="{B53D6240-B6FB-45B4-A608-0C8A88F80EA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504290" y="363576"/>
            <a:ext cx="3638992" cy="2142130"/>
          </a:xfrm>
          <a:prstGeom prst="rect">
            <a:avLst/>
          </a:prstGeom>
          <a:ln>
            <a:noFill/>
          </a:ln>
          <a:effectLst/>
          <a:extLst>
            <a:ext uri="{909E8E84-426E-40dd-AFC4-6F175D3DCCD1}">
              <a14:hiddenFill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a:solidFill>
                  <a:schemeClr val="accent1"/>
                </a:solidFill>
              </a14:hiddenFill>
            </a:ext>
            <a:ext uri="{91240B29-F687-4f45-9708-019B960494DF}">
              <a14:hiddenLine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w="9525">
                <a:solidFill>
                  <a:schemeClr val="tx1"/>
                </a:solidFill>
                <a:miter lim="800000"/>
                <a:headEnd/>
                <a:tailEnd/>
              </a14:hiddenLine>
            </a:ext>
          </a:extLst>
        </p:spPr>
      </p:pic>
      <p:pic>
        <p:nvPicPr>
          <p:cNvPr id="5" name="Content Placeholder 4" descr="gisand remote sensing.jpg">
            <a:extLst>
              <a:ext uri="{FF2B5EF4-FFF2-40B4-BE49-F238E27FC236}">
                <a16:creationId xmlns:a16="http://schemas.microsoft.com/office/drawing/2014/main" id="{3B883526-9B50-4D46-927D-C780CFD7B4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7394" y="4828539"/>
            <a:ext cx="3565914" cy="1962950"/>
          </a:xfrm>
          <a:prstGeom prst="rect">
            <a:avLst/>
          </a:prstGeom>
          <a:ln>
            <a:noFill/>
          </a:ln>
          <a:effectLst/>
        </p:spPr>
      </p:pic>
      <p:pic>
        <p:nvPicPr>
          <p:cNvPr id="6" name="Picture 5">
            <a:extLst>
              <a:ext uri="{FF2B5EF4-FFF2-40B4-BE49-F238E27FC236}">
                <a16:creationId xmlns:a16="http://schemas.microsoft.com/office/drawing/2014/main" id="{6E7FB3AA-BD4F-4AE1-BA9C-4A3A3C85C508}"/>
              </a:ext>
            </a:extLst>
          </p:cNvPr>
          <p:cNvPicPr>
            <a:picLocks noChangeAspect="1"/>
          </p:cNvPicPr>
          <p:nvPr/>
        </p:nvPicPr>
        <p:blipFill>
          <a:blip r:embed="rId4"/>
          <a:stretch>
            <a:fillRect/>
          </a:stretch>
        </p:blipFill>
        <p:spPr>
          <a:xfrm>
            <a:off x="8520855" y="2659907"/>
            <a:ext cx="3638992" cy="2014431"/>
          </a:xfrm>
          <a:prstGeom prst="rect">
            <a:avLst/>
          </a:prstGeom>
          <a:effectLst/>
        </p:spPr>
      </p:pic>
    </p:spTree>
    <p:extLst>
      <p:ext uri="{BB962C8B-B14F-4D97-AF65-F5344CB8AC3E}">
        <p14:creationId xmlns:p14="http://schemas.microsoft.com/office/powerpoint/2010/main" val="1716949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E3B461-0B1F-4BAE-9749-DDD3E95EB6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3" name="TextBox 2">
            <a:extLst>
              <a:ext uri="{FF2B5EF4-FFF2-40B4-BE49-F238E27FC236}">
                <a16:creationId xmlns:a16="http://schemas.microsoft.com/office/drawing/2014/main" id="{8233B3D8-855A-44E9-9C11-89B8573CFDD4}"/>
              </a:ext>
            </a:extLst>
          </p:cNvPr>
          <p:cNvSpPr txBox="1"/>
          <p:nvPr/>
        </p:nvSpPr>
        <p:spPr>
          <a:xfrm>
            <a:off x="344841" y="1115960"/>
            <a:ext cx="11847158" cy="646331"/>
          </a:xfrm>
          <a:prstGeom prst="rect">
            <a:avLst/>
          </a:prstGeom>
          <a:noFill/>
        </p:spPr>
        <p:txBody>
          <a:bodyPr wrap="square" rtlCol="0">
            <a:spAutoFit/>
          </a:bodyPr>
          <a:lstStyle/>
          <a:p>
            <a:r>
              <a:rPr lang="fr-FR" sz="3600" b="1" dirty="0">
                <a:solidFill>
                  <a:schemeClr val="bg1"/>
                </a:solidFill>
              </a:rPr>
              <a:t>CONSTATATIONS ÉMANANT D’ÉVALUATIONS RÉCENTES</a:t>
            </a:r>
          </a:p>
        </p:txBody>
      </p:sp>
      <p:pic>
        <p:nvPicPr>
          <p:cNvPr id="4" name="Picture 3">
            <a:extLst>
              <a:ext uri="{FF2B5EF4-FFF2-40B4-BE49-F238E27FC236}">
                <a16:creationId xmlns:a16="http://schemas.microsoft.com/office/drawing/2014/main" id="{D72C582A-BDEE-4656-804B-491FF4AB260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840" y="260131"/>
            <a:ext cx="2512404" cy="1041544"/>
          </a:xfrm>
          <a:prstGeom prst="rect">
            <a:avLst/>
          </a:prstGeom>
        </p:spPr>
      </p:pic>
    </p:spTree>
    <p:extLst>
      <p:ext uri="{BB962C8B-B14F-4D97-AF65-F5344CB8AC3E}">
        <p14:creationId xmlns:p14="http://schemas.microsoft.com/office/powerpoint/2010/main" val="154679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nodeType="afterEffect">
                                  <p:stCondLst>
                                    <p:cond delay="0"/>
                                  </p:stCondLst>
                                  <p:childTnLst>
                                    <p:animScale>
                                      <p:cBhvr>
                                        <p:cTn id="6" dur="15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563035" y="311504"/>
            <a:ext cx="8596668" cy="1320800"/>
          </a:xfrm>
        </p:spPr>
        <p:txBody>
          <a:bodyPr/>
          <a:lstStyle/>
          <a:p>
            <a:r>
              <a:rPr lang="fr-FR"/>
              <a:t>Performance et impact</a:t>
            </a:r>
          </a:p>
        </p:txBody>
      </p:sp>
      <p:sp>
        <p:nvSpPr>
          <p:cNvPr id="3" name="Content Placeholder 2">
            <a:extLst>
              <a:ext uri="{FF2B5EF4-FFF2-40B4-BE49-F238E27FC236}">
                <a16:creationId xmlns:a16="http://schemas.microsoft.com/office/drawing/2014/main" id="{E8B2B596-0AFD-4C00-8253-AAF81456587A}"/>
              </a:ext>
            </a:extLst>
          </p:cNvPr>
          <p:cNvSpPr>
            <a:spLocks noGrp="1"/>
          </p:cNvSpPr>
          <p:nvPr>
            <p:ph sz="half" idx="1"/>
          </p:nvPr>
        </p:nvSpPr>
        <p:spPr>
          <a:xfrm>
            <a:off x="563036" y="4495798"/>
            <a:ext cx="4298334" cy="2362201"/>
          </a:xfrm>
          <a:solidFill>
            <a:srgbClr val="417CD8"/>
          </a:solidFill>
          <a:ln>
            <a:solidFill>
              <a:schemeClr val="bg2"/>
            </a:solidFill>
          </a:ln>
        </p:spPr>
        <p:txBody>
          <a:bodyPr/>
          <a:lstStyle/>
          <a:p>
            <a:pPr marL="0" indent="0">
              <a:buNone/>
            </a:pPr>
            <a:r>
              <a:rPr lang="fr-FR" b="1" dirty="0">
                <a:solidFill>
                  <a:srgbClr val="C2D12F"/>
                </a:solidFill>
              </a:rPr>
              <a:t>Les cofinancements engagés pendant FEM-6 dépassent l’objectif établi</a:t>
            </a:r>
          </a:p>
          <a:p>
            <a:pPr marL="0" indent="0">
              <a:buNone/>
            </a:pPr>
            <a:endParaRPr lang="fr-FR" dirty="0"/>
          </a:p>
        </p:txBody>
      </p:sp>
      <p:sp>
        <p:nvSpPr>
          <p:cNvPr id="4" name="Content Placeholder 3">
            <a:extLst>
              <a:ext uri="{FF2B5EF4-FFF2-40B4-BE49-F238E27FC236}">
                <a16:creationId xmlns:a16="http://schemas.microsoft.com/office/drawing/2014/main" id="{4FF26442-C2B3-4FF4-84D9-DA91A9E182C3}"/>
              </a:ext>
            </a:extLst>
          </p:cNvPr>
          <p:cNvSpPr>
            <a:spLocks noGrp="1"/>
          </p:cNvSpPr>
          <p:nvPr>
            <p:ph sz="half" idx="2"/>
          </p:nvPr>
        </p:nvSpPr>
        <p:spPr>
          <a:xfrm>
            <a:off x="5089970" y="4495798"/>
            <a:ext cx="4298334" cy="2362201"/>
          </a:xfrm>
          <a:solidFill>
            <a:srgbClr val="417CD8"/>
          </a:solidFill>
          <a:ln>
            <a:solidFill>
              <a:schemeClr val="bg2"/>
            </a:solidFill>
          </a:ln>
        </p:spPr>
        <p:txBody>
          <a:bodyPr/>
          <a:lstStyle/>
          <a:p>
            <a:pPr marL="0" indent="0">
              <a:buNone/>
            </a:pPr>
            <a:r>
              <a:rPr lang="fr-FR" b="1" dirty="0">
                <a:solidFill>
                  <a:srgbClr val="C2D12F"/>
                </a:solidFill>
              </a:rPr>
              <a:t>Les gains d’efficacité du cycle de projet sont lents</a:t>
            </a:r>
          </a:p>
        </p:txBody>
      </p:sp>
      <p:grpSp>
        <p:nvGrpSpPr>
          <p:cNvPr id="5" name="Group 4">
            <a:extLst>
              <a:ext uri="{FF2B5EF4-FFF2-40B4-BE49-F238E27FC236}">
                <a16:creationId xmlns:a16="http://schemas.microsoft.com/office/drawing/2014/main" id="{12D7BC3E-6298-4B3A-A86B-9F258765E560}"/>
              </a:ext>
            </a:extLst>
          </p:cNvPr>
          <p:cNvGrpSpPr/>
          <p:nvPr/>
        </p:nvGrpSpPr>
        <p:grpSpPr>
          <a:xfrm>
            <a:off x="1197300" y="5433484"/>
            <a:ext cx="3168000" cy="889107"/>
            <a:chOff x="838200" y="5410200"/>
            <a:chExt cx="3168000" cy="889107"/>
          </a:xfrm>
        </p:grpSpPr>
        <p:sp>
          <p:nvSpPr>
            <p:cNvPr id="6" name="Rectangle 5">
              <a:extLst>
                <a:ext uri="{FF2B5EF4-FFF2-40B4-BE49-F238E27FC236}">
                  <a16:creationId xmlns:a16="http://schemas.microsoft.com/office/drawing/2014/main" id="{C3106EE4-1FA0-4018-AA98-090CDF1D22CF}"/>
                </a:ext>
              </a:extLst>
            </p:cNvPr>
            <p:cNvSpPr/>
            <p:nvPr/>
          </p:nvSpPr>
          <p:spPr>
            <a:xfrm>
              <a:off x="838200" y="5486400"/>
              <a:ext cx="3168000" cy="360000"/>
            </a:xfrm>
            <a:prstGeom prst="rect">
              <a:avLst/>
            </a:prstGeom>
            <a:solidFill>
              <a:srgbClr val="C2D1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r-FR" b="1" dirty="0">
                  <a:solidFill>
                    <a:schemeClr val="tx1"/>
                  </a:solidFill>
                  <a:latin typeface="+mj-lt"/>
                </a:rPr>
                <a:t>8,8:1</a:t>
              </a:r>
            </a:p>
          </p:txBody>
        </p:sp>
        <p:cxnSp>
          <p:nvCxnSpPr>
            <p:cNvPr id="7" name="Straight Connector 6">
              <a:extLst>
                <a:ext uri="{FF2B5EF4-FFF2-40B4-BE49-F238E27FC236}">
                  <a16:creationId xmlns:a16="http://schemas.microsoft.com/office/drawing/2014/main" id="{B81C7211-75A4-4694-BF53-4957528AD12F}"/>
                </a:ext>
              </a:extLst>
            </p:cNvPr>
            <p:cNvCxnSpPr/>
            <p:nvPr/>
          </p:nvCxnSpPr>
          <p:spPr>
            <a:xfrm flipV="1">
              <a:off x="2998200" y="5410200"/>
              <a:ext cx="0" cy="533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3565F49-0CB8-4516-A89D-041FD65DCEED}"/>
                </a:ext>
              </a:extLst>
            </p:cNvPr>
            <p:cNvSpPr txBox="1"/>
            <p:nvPr/>
          </p:nvSpPr>
          <p:spPr>
            <a:xfrm>
              <a:off x="1545900" y="5929975"/>
              <a:ext cx="1781883" cy="369332"/>
            </a:xfrm>
            <a:prstGeom prst="rect">
              <a:avLst/>
            </a:prstGeom>
            <a:noFill/>
          </p:spPr>
          <p:txBody>
            <a:bodyPr wrap="square" rtlCol="0">
              <a:spAutoFit/>
            </a:bodyPr>
            <a:lstStyle/>
            <a:p>
              <a:pPr algn="ctr"/>
              <a:r>
                <a:rPr lang="fr-FR" dirty="0">
                  <a:latin typeface="+mj-lt"/>
                </a:rPr>
                <a:t>Cible de 6:1</a:t>
              </a:r>
            </a:p>
          </p:txBody>
        </p:sp>
      </p:grpSp>
      <p:graphicFrame>
        <p:nvGraphicFramePr>
          <p:cNvPr id="9" name="Chart 8">
            <a:extLst>
              <a:ext uri="{FF2B5EF4-FFF2-40B4-BE49-F238E27FC236}">
                <a16:creationId xmlns:a16="http://schemas.microsoft.com/office/drawing/2014/main" id="{7285789A-838A-45DF-AFE7-284CA01C8434}"/>
              </a:ext>
            </a:extLst>
          </p:cNvPr>
          <p:cNvGraphicFramePr/>
          <p:nvPr>
            <p:extLst>
              <p:ext uri="{D42A27DB-BD31-4B8C-83A1-F6EECF244321}">
                <p14:modId xmlns:p14="http://schemas.microsoft.com/office/powerpoint/2010/main" val="4114584605"/>
              </p:ext>
            </p:extLst>
          </p:nvPr>
        </p:nvGraphicFramePr>
        <p:xfrm>
          <a:off x="2290070" y="1778511"/>
          <a:ext cx="1611956" cy="143458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969FC54-D6C9-411B-8B50-96F5EA6AC6F5}"/>
              </a:ext>
            </a:extLst>
          </p:cNvPr>
          <p:cNvSpPr txBox="1"/>
          <p:nvPr/>
        </p:nvSpPr>
        <p:spPr>
          <a:xfrm>
            <a:off x="990600" y="3276600"/>
            <a:ext cx="3581400" cy="461665"/>
          </a:xfrm>
          <a:prstGeom prst="rect">
            <a:avLst/>
          </a:prstGeom>
          <a:noFill/>
        </p:spPr>
        <p:txBody>
          <a:bodyPr wrap="square" rtlCol="0">
            <a:spAutoFit/>
          </a:bodyPr>
          <a:lstStyle/>
          <a:p>
            <a:pPr algn="ctr"/>
            <a:r>
              <a:rPr lang="fr-FR" sz="2400" dirty="0">
                <a:latin typeface="+mj-lt"/>
              </a:rPr>
              <a:t>de résultats satisfaisants</a:t>
            </a:r>
          </a:p>
        </p:txBody>
      </p:sp>
      <p:sp>
        <p:nvSpPr>
          <p:cNvPr id="11" name="TextBox 10">
            <a:extLst>
              <a:ext uri="{FF2B5EF4-FFF2-40B4-BE49-F238E27FC236}">
                <a16:creationId xmlns:a16="http://schemas.microsoft.com/office/drawing/2014/main" id="{FD0B56FE-2B1D-47A2-B157-0515A86926C2}"/>
              </a:ext>
            </a:extLst>
          </p:cNvPr>
          <p:cNvSpPr txBox="1"/>
          <p:nvPr/>
        </p:nvSpPr>
        <p:spPr>
          <a:xfrm>
            <a:off x="5036270" y="3269421"/>
            <a:ext cx="4413722" cy="830997"/>
          </a:xfrm>
          <a:prstGeom prst="rect">
            <a:avLst/>
          </a:prstGeom>
          <a:noFill/>
        </p:spPr>
        <p:txBody>
          <a:bodyPr wrap="square" rtlCol="0">
            <a:spAutoFit/>
          </a:bodyPr>
          <a:lstStyle/>
          <a:p>
            <a:pPr algn="ctr"/>
            <a:r>
              <a:rPr lang="fr-FR" sz="2400" dirty="0">
                <a:latin typeface="+mj-lt"/>
              </a:rPr>
              <a:t>des projets ont donné des résultats susceptibles d’être entretenus dans la durée</a:t>
            </a:r>
          </a:p>
        </p:txBody>
      </p:sp>
      <p:graphicFrame>
        <p:nvGraphicFramePr>
          <p:cNvPr id="12" name="Chart 11">
            <a:extLst>
              <a:ext uri="{FF2B5EF4-FFF2-40B4-BE49-F238E27FC236}">
                <a16:creationId xmlns:a16="http://schemas.microsoft.com/office/drawing/2014/main" id="{1F776F86-1921-48F0-9CA3-AC31CB1DD7DD}"/>
              </a:ext>
            </a:extLst>
          </p:cNvPr>
          <p:cNvGraphicFramePr/>
          <p:nvPr>
            <p:extLst>
              <p:ext uri="{D42A27DB-BD31-4B8C-83A1-F6EECF244321}">
                <p14:modId xmlns:p14="http://schemas.microsoft.com/office/powerpoint/2010/main" val="3842186532"/>
              </p:ext>
            </p:extLst>
          </p:nvPr>
        </p:nvGraphicFramePr>
        <p:xfrm>
          <a:off x="5943600" y="1842012"/>
          <a:ext cx="1611956" cy="1434588"/>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AFA73677-CBC5-4AB7-B3E4-AF0C1D53C626}"/>
              </a:ext>
            </a:extLst>
          </p:cNvPr>
          <p:cNvSpPr txBox="1"/>
          <p:nvPr/>
        </p:nvSpPr>
        <p:spPr>
          <a:xfrm>
            <a:off x="3748415" y="1939442"/>
            <a:ext cx="2025671" cy="1015663"/>
          </a:xfrm>
          <a:prstGeom prst="rect">
            <a:avLst/>
          </a:prstGeom>
          <a:noFill/>
        </p:spPr>
        <p:txBody>
          <a:bodyPr wrap="square" rtlCol="0">
            <a:spAutoFit/>
          </a:bodyPr>
          <a:lstStyle/>
          <a:p>
            <a:r>
              <a:rPr lang="fr-FR" sz="6000" b="1" dirty="0">
                <a:solidFill>
                  <a:srgbClr val="C2D12F"/>
                </a:solidFill>
                <a:latin typeface="Avenir Heavy" charset="0"/>
              </a:rPr>
              <a:t>81 %</a:t>
            </a:r>
          </a:p>
        </p:txBody>
      </p:sp>
      <p:sp>
        <p:nvSpPr>
          <p:cNvPr id="14" name="TextBox 13">
            <a:extLst>
              <a:ext uri="{FF2B5EF4-FFF2-40B4-BE49-F238E27FC236}">
                <a16:creationId xmlns:a16="http://schemas.microsoft.com/office/drawing/2014/main" id="{192A2E64-7906-47B8-8B25-5D31DFC55B53}"/>
              </a:ext>
            </a:extLst>
          </p:cNvPr>
          <p:cNvSpPr txBox="1"/>
          <p:nvPr/>
        </p:nvSpPr>
        <p:spPr>
          <a:xfrm>
            <a:off x="7555556" y="2018537"/>
            <a:ext cx="1718448" cy="1015663"/>
          </a:xfrm>
          <a:prstGeom prst="rect">
            <a:avLst/>
          </a:prstGeom>
          <a:noFill/>
        </p:spPr>
        <p:txBody>
          <a:bodyPr wrap="square" rtlCol="0">
            <a:spAutoFit/>
          </a:bodyPr>
          <a:lstStyle/>
          <a:p>
            <a:r>
              <a:rPr lang="fr-FR" sz="6000" b="1" dirty="0">
                <a:solidFill>
                  <a:srgbClr val="C2D12F"/>
                </a:solidFill>
                <a:latin typeface="Avenir Heavy" charset="0"/>
              </a:rPr>
              <a:t>62 %</a:t>
            </a:r>
          </a:p>
        </p:txBody>
      </p:sp>
    </p:spTree>
    <p:extLst>
      <p:ext uri="{BB962C8B-B14F-4D97-AF65-F5344CB8AC3E}">
        <p14:creationId xmlns:p14="http://schemas.microsoft.com/office/powerpoint/2010/main" val="67664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563035" y="311504"/>
            <a:ext cx="8596668" cy="1320800"/>
          </a:xfrm>
        </p:spPr>
        <p:txBody>
          <a:bodyPr/>
          <a:lstStyle/>
          <a:p>
            <a:r>
              <a:rPr lang="fr-FR"/>
              <a:t>Adoption à plus grande échelle et changement transformateur</a:t>
            </a:r>
          </a:p>
        </p:txBody>
      </p:sp>
      <p:sp>
        <p:nvSpPr>
          <p:cNvPr id="3" name="Content Placeholder 2">
            <a:extLst>
              <a:ext uri="{FF2B5EF4-FFF2-40B4-BE49-F238E27FC236}">
                <a16:creationId xmlns:a16="http://schemas.microsoft.com/office/drawing/2014/main" id="{E8B2B596-0AFD-4C00-8253-AAF81456587A}"/>
              </a:ext>
            </a:extLst>
          </p:cNvPr>
          <p:cNvSpPr>
            <a:spLocks noGrp="1"/>
          </p:cNvSpPr>
          <p:nvPr>
            <p:ph sz="half" idx="1"/>
          </p:nvPr>
        </p:nvSpPr>
        <p:spPr>
          <a:xfrm>
            <a:off x="457200" y="4495798"/>
            <a:ext cx="4404169" cy="2362202"/>
          </a:xfrm>
          <a:solidFill>
            <a:srgbClr val="417CD8"/>
          </a:solidFill>
          <a:ln>
            <a:solidFill>
              <a:schemeClr val="bg2"/>
            </a:solidFill>
          </a:ln>
        </p:spPr>
        <p:txBody>
          <a:bodyPr>
            <a:normAutofit fontScale="70000" lnSpcReduction="20000"/>
          </a:bodyPr>
          <a:lstStyle/>
          <a:p>
            <a:pPr marL="0" indent="0">
              <a:buNone/>
            </a:pPr>
            <a:r>
              <a:rPr lang="fr-FR" b="1" dirty="0">
                <a:solidFill>
                  <a:srgbClr val="C2D12F"/>
                </a:solidFill>
              </a:rPr>
              <a:t>Mécanismes pour une adoption à plus grande échelle  </a:t>
            </a:r>
          </a:p>
          <a:p>
            <a:pPr marL="0" indent="0">
              <a:buNone/>
            </a:pPr>
            <a:r>
              <a:rPr lang="fr-FR" dirty="0">
                <a:solidFill>
                  <a:schemeClr val="bg1"/>
                </a:solidFill>
              </a:rPr>
              <a:t>       Prise en compte systématique et reproduction</a:t>
            </a:r>
          </a:p>
          <a:p>
            <a:pPr marL="0" indent="0">
              <a:buNone/>
            </a:pPr>
            <a:r>
              <a:rPr lang="fr-FR" dirty="0">
                <a:solidFill>
                  <a:schemeClr val="bg1"/>
                </a:solidFill>
              </a:rPr>
              <a:t>       Poursuite à plus grande échelle et transformation du marché</a:t>
            </a:r>
          </a:p>
          <a:p>
            <a:pPr marL="0" indent="0">
              <a:buNone/>
            </a:pPr>
            <a:endParaRPr lang="fr-FR" dirty="0"/>
          </a:p>
        </p:txBody>
      </p:sp>
      <p:sp>
        <p:nvSpPr>
          <p:cNvPr id="4" name="Content Placeholder 3">
            <a:extLst>
              <a:ext uri="{FF2B5EF4-FFF2-40B4-BE49-F238E27FC236}">
                <a16:creationId xmlns:a16="http://schemas.microsoft.com/office/drawing/2014/main" id="{4FF26442-C2B3-4FF4-84D9-DA91A9E182C3}"/>
              </a:ext>
            </a:extLst>
          </p:cNvPr>
          <p:cNvSpPr>
            <a:spLocks noGrp="1"/>
          </p:cNvSpPr>
          <p:nvPr>
            <p:ph sz="half" idx="2"/>
          </p:nvPr>
        </p:nvSpPr>
        <p:spPr>
          <a:xfrm>
            <a:off x="5070574" y="4509049"/>
            <a:ext cx="4352076" cy="2348951"/>
          </a:xfrm>
          <a:solidFill>
            <a:srgbClr val="417CD8"/>
          </a:solidFill>
          <a:ln>
            <a:solidFill>
              <a:schemeClr val="bg2"/>
            </a:solidFill>
          </a:ln>
        </p:spPr>
        <p:txBody>
          <a:bodyPr>
            <a:normAutofit fontScale="70000" lnSpcReduction="20000"/>
          </a:bodyPr>
          <a:lstStyle/>
          <a:p>
            <a:pPr marL="0" indent="0">
              <a:buNone/>
            </a:pPr>
            <a:r>
              <a:rPr lang="fr-FR" b="1" dirty="0">
                <a:solidFill>
                  <a:srgbClr val="C2D12F"/>
                </a:solidFill>
              </a:rPr>
              <a:t>Facteurs de succès d’un changement transformateur :</a:t>
            </a:r>
          </a:p>
          <a:p>
            <a:pPr>
              <a:buClr>
                <a:schemeClr val="bg1"/>
              </a:buClr>
              <a:buFont typeface="Arial" panose="020B0604020202020204" pitchFamily="34" charset="0"/>
              <a:buChar char="•"/>
            </a:pPr>
            <a:r>
              <a:rPr lang="fr-FR" dirty="0">
                <a:solidFill>
                  <a:schemeClr val="bg1"/>
                </a:solidFill>
              </a:rPr>
              <a:t>Ambition clairement affichée dans la conception</a:t>
            </a:r>
          </a:p>
          <a:p>
            <a:pPr>
              <a:buClr>
                <a:schemeClr val="bg1"/>
              </a:buClr>
              <a:buFont typeface="Arial" panose="020B0604020202020204" pitchFamily="34" charset="0"/>
              <a:buChar char="•"/>
            </a:pPr>
            <a:r>
              <a:rPr lang="fr-FR" dirty="0">
                <a:solidFill>
                  <a:schemeClr val="bg1"/>
                </a:solidFill>
              </a:rPr>
              <a:t>Réformes des marchés par le biais des politiques</a:t>
            </a:r>
          </a:p>
          <a:p>
            <a:pPr>
              <a:buClr>
                <a:schemeClr val="bg1"/>
              </a:buClr>
              <a:buFont typeface="Arial" panose="020B0604020202020204" pitchFamily="34" charset="0"/>
              <a:buChar char="•"/>
            </a:pPr>
            <a:r>
              <a:rPr lang="fr-FR" dirty="0">
                <a:solidFill>
                  <a:schemeClr val="bg1"/>
                </a:solidFill>
              </a:rPr>
              <a:t>Mécanismes pour assurer la viabilité financière</a:t>
            </a:r>
          </a:p>
          <a:p>
            <a:pPr>
              <a:buClr>
                <a:schemeClr val="bg1"/>
              </a:buClr>
              <a:buFont typeface="Arial" panose="020B0604020202020204" pitchFamily="34" charset="0"/>
              <a:buChar char="•"/>
            </a:pPr>
            <a:r>
              <a:rPr lang="fr-FR" dirty="0">
                <a:solidFill>
                  <a:schemeClr val="bg1"/>
                </a:solidFill>
              </a:rPr>
              <a:t>Qualité de la maîtrise d’ouvrage et de la maîtrise d’œuvre </a:t>
            </a:r>
          </a:p>
          <a:p>
            <a:pPr>
              <a:buClr>
                <a:schemeClr val="bg1"/>
              </a:buClr>
              <a:buFont typeface="Arial" panose="020B0604020202020204" pitchFamily="34" charset="0"/>
              <a:buChar char="•"/>
            </a:pPr>
            <a:r>
              <a:rPr lang="fr-FR" dirty="0">
                <a:solidFill>
                  <a:schemeClr val="bg1"/>
                </a:solidFill>
              </a:rPr>
              <a:t>Possibilité d’y parvenir par des projets de tailles différentes </a:t>
            </a:r>
          </a:p>
          <a:p>
            <a:pPr marL="0" indent="0">
              <a:buNone/>
            </a:pPr>
            <a:endParaRPr lang="fr-FR" b="1" dirty="0">
              <a:solidFill>
                <a:srgbClr val="C2D12F"/>
              </a:solidFill>
            </a:endParaRPr>
          </a:p>
        </p:txBody>
      </p:sp>
      <p:graphicFrame>
        <p:nvGraphicFramePr>
          <p:cNvPr id="9" name="Chart 8">
            <a:extLst>
              <a:ext uri="{FF2B5EF4-FFF2-40B4-BE49-F238E27FC236}">
                <a16:creationId xmlns:a16="http://schemas.microsoft.com/office/drawing/2014/main" id="{7285789A-838A-45DF-AFE7-284CA01C8434}"/>
              </a:ext>
            </a:extLst>
          </p:cNvPr>
          <p:cNvGraphicFramePr/>
          <p:nvPr>
            <p:extLst/>
          </p:nvPr>
        </p:nvGraphicFramePr>
        <p:xfrm>
          <a:off x="2290070" y="1778511"/>
          <a:ext cx="1611956" cy="143458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969FC54-D6C9-411B-8B50-96F5EA6AC6F5}"/>
              </a:ext>
            </a:extLst>
          </p:cNvPr>
          <p:cNvSpPr txBox="1"/>
          <p:nvPr/>
        </p:nvSpPr>
        <p:spPr>
          <a:xfrm>
            <a:off x="951031" y="3276600"/>
            <a:ext cx="3581400" cy="830997"/>
          </a:xfrm>
          <a:prstGeom prst="rect">
            <a:avLst/>
          </a:prstGeom>
          <a:noFill/>
        </p:spPr>
        <p:txBody>
          <a:bodyPr wrap="square" rtlCol="0">
            <a:spAutoFit/>
          </a:bodyPr>
          <a:lstStyle/>
          <a:p>
            <a:pPr algn="ctr"/>
            <a:r>
              <a:rPr lang="fr-FR" sz="2400" dirty="0">
                <a:latin typeface="+mj-lt"/>
              </a:rPr>
              <a:t>des projets ont donné lieu à une </a:t>
            </a:r>
            <a:r>
              <a:rPr lang="fr-FR" sz="2400" b="1" dirty="0">
                <a:latin typeface="+mj-lt"/>
              </a:rPr>
              <a:t>adoption à plus grande échelle</a:t>
            </a:r>
            <a:endParaRPr lang="fr-FR" sz="2400" dirty="0">
              <a:latin typeface="+mj-lt"/>
              <a:ea typeface="Avenir Book" charset="0"/>
              <a:cs typeface="Avenir Book" charset="0"/>
            </a:endParaRPr>
          </a:p>
        </p:txBody>
      </p:sp>
      <p:sp>
        <p:nvSpPr>
          <p:cNvPr id="11" name="TextBox 10">
            <a:extLst>
              <a:ext uri="{FF2B5EF4-FFF2-40B4-BE49-F238E27FC236}">
                <a16:creationId xmlns:a16="http://schemas.microsoft.com/office/drawing/2014/main" id="{FD0B56FE-2B1D-47A2-B157-0515A86926C2}"/>
              </a:ext>
            </a:extLst>
          </p:cNvPr>
          <p:cNvSpPr txBox="1"/>
          <p:nvPr/>
        </p:nvSpPr>
        <p:spPr>
          <a:xfrm>
            <a:off x="5036270" y="3269421"/>
            <a:ext cx="4413722" cy="707886"/>
          </a:xfrm>
          <a:prstGeom prst="rect">
            <a:avLst/>
          </a:prstGeom>
          <a:noFill/>
        </p:spPr>
        <p:txBody>
          <a:bodyPr wrap="square" rtlCol="0">
            <a:spAutoFit/>
          </a:bodyPr>
          <a:lstStyle/>
          <a:p>
            <a:pPr algn="ctr"/>
            <a:r>
              <a:rPr lang="fr-FR" sz="2000" dirty="0">
                <a:latin typeface="+mj-lt"/>
              </a:rPr>
              <a:t>des projets ont donné lieu à une </a:t>
            </a:r>
            <a:r>
              <a:rPr lang="fr-FR" sz="2000" b="1" dirty="0">
                <a:latin typeface="+mj-lt"/>
              </a:rPr>
              <a:t>réduction du stress environnemental</a:t>
            </a:r>
          </a:p>
        </p:txBody>
      </p:sp>
      <p:graphicFrame>
        <p:nvGraphicFramePr>
          <p:cNvPr id="12" name="Chart 11">
            <a:extLst>
              <a:ext uri="{FF2B5EF4-FFF2-40B4-BE49-F238E27FC236}">
                <a16:creationId xmlns:a16="http://schemas.microsoft.com/office/drawing/2014/main" id="{1F776F86-1921-48F0-9CA3-AC31CB1DD7DD}"/>
              </a:ext>
            </a:extLst>
          </p:cNvPr>
          <p:cNvGraphicFramePr/>
          <p:nvPr>
            <p:extLst/>
          </p:nvPr>
        </p:nvGraphicFramePr>
        <p:xfrm>
          <a:off x="5943600" y="1842012"/>
          <a:ext cx="1611956" cy="1434588"/>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AFA73677-CBC5-4AB7-B3E4-AF0C1D53C626}"/>
              </a:ext>
            </a:extLst>
          </p:cNvPr>
          <p:cNvSpPr txBox="1"/>
          <p:nvPr/>
        </p:nvSpPr>
        <p:spPr>
          <a:xfrm>
            <a:off x="3212316" y="1987973"/>
            <a:ext cx="2025671" cy="1015663"/>
          </a:xfrm>
          <a:prstGeom prst="rect">
            <a:avLst/>
          </a:prstGeom>
          <a:noFill/>
        </p:spPr>
        <p:txBody>
          <a:bodyPr wrap="square" rtlCol="0">
            <a:spAutoFit/>
          </a:bodyPr>
          <a:lstStyle/>
          <a:p>
            <a:r>
              <a:rPr lang="fr-FR" sz="6000" b="1" dirty="0">
                <a:solidFill>
                  <a:srgbClr val="C2D12F"/>
                </a:solidFill>
                <a:latin typeface="Avenir Heavy" charset="0"/>
              </a:rPr>
              <a:t>61 %</a:t>
            </a:r>
          </a:p>
        </p:txBody>
      </p:sp>
      <p:sp>
        <p:nvSpPr>
          <p:cNvPr id="14" name="TextBox 13">
            <a:extLst>
              <a:ext uri="{FF2B5EF4-FFF2-40B4-BE49-F238E27FC236}">
                <a16:creationId xmlns:a16="http://schemas.microsoft.com/office/drawing/2014/main" id="{192A2E64-7906-47B8-8B25-5D31DFC55B53}"/>
              </a:ext>
            </a:extLst>
          </p:cNvPr>
          <p:cNvSpPr txBox="1"/>
          <p:nvPr/>
        </p:nvSpPr>
        <p:spPr>
          <a:xfrm>
            <a:off x="7555556" y="2018537"/>
            <a:ext cx="1718448" cy="1015663"/>
          </a:xfrm>
          <a:prstGeom prst="rect">
            <a:avLst/>
          </a:prstGeom>
          <a:noFill/>
        </p:spPr>
        <p:txBody>
          <a:bodyPr wrap="square" rtlCol="0">
            <a:spAutoFit/>
          </a:bodyPr>
          <a:lstStyle/>
          <a:p>
            <a:r>
              <a:rPr lang="fr-FR" sz="6000" b="1" dirty="0">
                <a:solidFill>
                  <a:srgbClr val="C2D12F"/>
                </a:solidFill>
                <a:latin typeface="Avenir Heavy" charset="0"/>
              </a:rPr>
              <a:t>59 %</a:t>
            </a:r>
          </a:p>
        </p:txBody>
      </p:sp>
      <p:graphicFrame>
        <p:nvGraphicFramePr>
          <p:cNvPr id="15" name="Chart 14">
            <a:extLst>
              <a:ext uri="{FF2B5EF4-FFF2-40B4-BE49-F238E27FC236}">
                <a16:creationId xmlns:a16="http://schemas.microsoft.com/office/drawing/2014/main" id="{0E97B6D8-B860-4245-B939-A9E173A76F18}"/>
              </a:ext>
            </a:extLst>
          </p:cNvPr>
          <p:cNvGraphicFramePr/>
          <p:nvPr>
            <p:extLst>
              <p:ext uri="{D42A27DB-BD31-4B8C-83A1-F6EECF244321}">
                <p14:modId xmlns:p14="http://schemas.microsoft.com/office/powerpoint/2010/main" val="3195034664"/>
              </p:ext>
            </p:extLst>
          </p:nvPr>
        </p:nvGraphicFramePr>
        <p:xfrm>
          <a:off x="1509305" y="1820299"/>
          <a:ext cx="1611956" cy="1434588"/>
        </p:xfrm>
        <a:graphic>
          <a:graphicData uri="http://schemas.openxmlformats.org/drawingml/2006/chart">
            <c:chart xmlns:c="http://schemas.openxmlformats.org/drawingml/2006/chart" xmlns:r="http://schemas.openxmlformats.org/officeDocument/2006/relationships" r:id="rId5"/>
          </a:graphicData>
        </a:graphic>
      </p:graphicFrame>
      <p:sp>
        <p:nvSpPr>
          <p:cNvPr id="16" name="Cross 15">
            <a:extLst>
              <a:ext uri="{FF2B5EF4-FFF2-40B4-BE49-F238E27FC236}">
                <a16:creationId xmlns:a16="http://schemas.microsoft.com/office/drawing/2014/main" id="{8E25D16F-1743-4464-9D20-D1EAD0176B99}"/>
              </a:ext>
            </a:extLst>
          </p:cNvPr>
          <p:cNvSpPr/>
          <p:nvPr/>
        </p:nvSpPr>
        <p:spPr>
          <a:xfrm>
            <a:off x="533400" y="4820774"/>
            <a:ext cx="284626" cy="284626"/>
          </a:xfrm>
          <a:prstGeom prst="plus">
            <a:avLst>
              <a:gd name="adj" fmla="val 36811"/>
            </a:avLst>
          </a:prstGeom>
          <a:solidFill>
            <a:srgbClr val="C2D1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70938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DA689-B915-419D-A4EB-6F942C64A6D2}"/>
              </a:ext>
            </a:extLst>
          </p:cNvPr>
          <p:cNvSpPr>
            <a:spLocks noGrp="1"/>
          </p:cNvSpPr>
          <p:nvPr>
            <p:ph type="title"/>
          </p:nvPr>
        </p:nvSpPr>
        <p:spPr/>
        <p:txBody>
          <a:bodyPr/>
          <a:lstStyle/>
          <a:p>
            <a:r>
              <a:rPr lang="fr-FR"/>
              <a:t>Les interventions du FEM offrent un bon </a:t>
            </a:r>
            <a:r>
              <a:rPr lang="fr-FR" b="1" dirty="0">
                <a:solidFill>
                  <a:srgbClr val="C2D12F"/>
                </a:solidFill>
              </a:rPr>
              <a:t>retour sur investissement</a:t>
            </a:r>
            <a:endParaRPr lang="fr-FR" dirty="0">
              <a:solidFill>
                <a:srgbClr val="C2D12F"/>
              </a:solidFill>
            </a:endParaRPr>
          </a:p>
        </p:txBody>
      </p:sp>
      <p:pic>
        <p:nvPicPr>
          <p:cNvPr id="5" name="Content Placeholder 4">
            <a:extLst>
              <a:ext uri="{FF2B5EF4-FFF2-40B4-BE49-F238E27FC236}">
                <a16:creationId xmlns:a16="http://schemas.microsoft.com/office/drawing/2014/main" id="{65C3EF1C-DE08-4C43-B794-403C5782FB1F}"/>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rcRect/>
          <a:stretch/>
        </p:blipFill>
        <p:spPr>
          <a:xfrm>
            <a:off x="0" y="2743200"/>
            <a:ext cx="5155642" cy="2891298"/>
          </a:xfrm>
          <a:prstGeom prst="rect">
            <a:avLst/>
          </a:prstGeom>
        </p:spPr>
      </p:pic>
      <p:pic>
        <p:nvPicPr>
          <p:cNvPr id="6" name="Picture 5">
            <a:extLst>
              <a:ext uri="{FF2B5EF4-FFF2-40B4-BE49-F238E27FC236}">
                <a16:creationId xmlns:a16="http://schemas.microsoft.com/office/drawing/2014/main" id="{F371C547-B85C-4335-B673-DE8FB158696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86400" y="2766391"/>
            <a:ext cx="5165581" cy="2895600"/>
          </a:xfrm>
          <a:prstGeom prst="rect">
            <a:avLst/>
          </a:prstGeom>
        </p:spPr>
      </p:pic>
      <p:grpSp>
        <p:nvGrpSpPr>
          <p:cNvPr id="7" name="Group 6">
            <a:extLst>
              <a:ext uri="{FF2B5EF4-FFF2-40B4-BE49-F238E27FC236}">
                <a16:creationId xmlns:a16="http://schemas.microsoft.com/office/drawing/2014/main" id="{281CBBD3-F578-48C3-BC96-1ADAD1AE5BA5}"/>
              </a:ext>
            </a:extLst>
          </p:cNvPr>
          <p:cNvGrpSpPr/>
          <p:nvPr/>
        </p:nvGrpSpPr>
        <p:grpSpPr>
          <a:xfrm rot="470722">
            <a:off x="3961567" y="3455888"/>
            <a:ext cx="1371600" cy="1371600"/>
            <a:chOff x="6629400" y="282952"/>
            <a:chExt cx="1371600" cy="1371600"/>
          </a:xfrm>
          <a:effectLst>
            <a:outerShdw blurRad="50800" dist="76200" dir="2700000" algn="tl" rotWithShape="0">
              <a:prstClr val="black">
                <a:alpha val="40000"/>
              </a:prstClr>
            </a:outerShdw>
          </a:effectLst>
        </p:grpSpPr>
        <p:sp>
          <p:nvSpPr>
            <p:cNvPr id="8" name="32-Point Star 12">
              <a:extLst>
                <a:ext uri="{FF2B5EF4-FFF2-40B4-BE49-F238E27FC236}">
                  <a16:creationId xmlns:a16="http://schemas.microsoft.com/office/drawing/2014/main" id="{74080A2F-B936-43F7-BEFF-C70A0E5B09E3}"/>
                </a:ext>
              </a:extLst>
            </p:cNvPr>
            <p:cNvSpPr/>
            <p:nvPr/>
          </p:nvSpPr>
          <p:spPr>
            <a:xfrm>
              <a:off x="6629400" y="282952"/>
              <a:ext cx="1371600" cy="1371600"/>
            </a:xfrm>
            <a:prstGeom prst="star32">
              <a:avLst>
                <a:gd name="adj" fmla="val 4583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 name="Rectangle 8">
              <a:extLst>
                <a:ext uri="{FF2B5EF4-FFF2-40B4-BE49-F238E27FC236}">
                  <a16:creationId xmlns:a16="http://schemas.microsoft.com/office/drawing/2014/main" id="{F46B715C-1F4B-44EA-8EAB-28AB11C6E78E}"/>
                </a:ext>
              </a:extLst>
            </p:cNvPr>
            <p:cNvSpPr/>
            <p:nvPr/>
          </p:nvSpPr>
          <p:spPr>
            <a:xfrm>
              <a:off x="6914850" y="608112"/>
              <a:ext cx="830677"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white"/>
                  </a:solidFill>
                  <a:effectLst/>
                  <a:uLnTx/>
                  <a:uFillTx/>
                  <a:latin typeface="Avenir Heavy" charset="0"/>
                </a:rPr>
                <a:t>43,52 </a:t>
              </a:r>
              <a:endParaRPr kumimoji="0" lang="fr-FR" sz="2000" b="1" i="0" u="none" strike="noStrike" kern="1200" cap="none" spc="0" normalizeH="0" baseline="0" noProof="0" dirty="0">
                <a:ln>
                  <a:noFill/>
                </a:ln>
                <a:solidFill>
                  <a:prstClr val="white"/>
                </a:solidFill>
                <a:effectLst/>
                <a:uLnTx/>
                <a:uFillTx/>
                <a:latin typeface="Avenir Heavy" charset="0"/>
                <a:ea typeface="Avenir Heavy" charset="0"/>
                <a:cs typeface="Avenir Heavy"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black"/>
                  </a:solidFill>
                  <a:effectLst/>
                  <a:uLnTx/>
                  <a:uFillTx/>
                  <a:latin typeface="+mj-lt"/>
                </a:rPr>
                <a:t>tC/ha</a:t>
              </a:r>
              <a:endParaRPr kumimoji="0" lang="fr-FR" b="0" i="0" u="none" strike="noStrike" kern="1200" cap="none" spc="0" normalizeH="0" baseline="0" noProof="0" dirty="0">
                <a:ln>
                  <a:noFill/>
                </a:ln>
                <a:solidFill>
                  <a:prstClr val="white"/>
                </a:solidFill>
                <a:effectLst/>
                <a:uLnTx/>
                <a:uFillTx/>
                <a:latin typeface="+mj-lt"/>
                <a:ea typeface="Avenir Book" charset="0"/>
                <a:cs typeface="Avenir Book" charset="0"/>
              </a:endParaRPr>
            </a:p>
          </p:txBody>
        </p:sp>
      </p:grpSp>
      <p:grpSp>
        <p:nvGrpSpPr>
          <p:cNvPr id="10" name="Group 9">
            <a:extLst>
              <a:ext uri="{FF2B5EF4-FFF2-40B4-BE49-F238E27FC236}">
                <a16:creationId xmlns:a16="http://schemas.microsoft.com/office/drawing/2014/main" id="{047D0E5E-9B58-4306-BF38-7A29C6B9CEC6}"/>
              </a:ext>
            </a:extLst>
          </p:cNvPr>
          <p:cNvGrpSpPr/>
          <p:nvPr/>
        </p:nvGrpSpPr>
        <p:grpSpPr>
          <a:xfrm rot="470722">
            <a:off x="4589661" y="2527302"/>
            <a:ext cx="1396653" cy="1371600"/>
            <a:chOff x="6629400" y="282952"/>
            <a:chExt cx="1396653" cy="1371600"/>
          </a:xfrm>
          <a:solidFill>
            <a:srgbClr val="FFC000"/>
          </a:solidFill>
          <a:effectLst>
            <a:outerShdw blurRad="50800" dist="76200" dir="2700000" algn="tl" rotWithShape="0">
              <a:prstClr val="black">
                <a:alpha val="40000"/>
              </a:prstClr>
            </a:outerShdw>
          </a:effectLst>
        </p:grpSpPr>
        <p:sp>
          <p:nvSpPr>
            <p:cNvPr id="11" name="32-Point Star 9">
              <a:extLst>
                <a:ext uri="{FF2B5EF4-FFF2-40B4-BE49-F238E27FC236}">
                  <a16:creationId xmlns:a16="http://schemas.microsoft.com/office/drawing/2014/main" id="{ECF5A2D3-243C-48ED-8945-AC3D6E0432EC}"/>
                </a:ext>
              </a:extLst>
            </p:cNvPr>
            <p:cNvSpPr/>
            <p:nvPr/>
          </p:nvSpPr>
          <p:spPr>
            <a:xfrm>
              <a:off x="6629400" y="282952"/>
              <a:ext cx="1371600" cy="1371600"/>
            </a:xfrm>
            <a:prstGeom prst="star32">
              <a:avLst>
                <a:gd name="adj" fmla="val 458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2" name="Rectangle 11">
              <a:extLst>
                <a:ext uri="{FF2B5EF4-FFF2-40B4-BE49-F238E27FC236}">
                  <a16:creationId xmlns:a16="http://schemas.microsoft.com/office/drawing/2014/main" id="{67DA54FD-B9F3-4976-A0BB-A701389C66EE}"/>
                </a:ext>
              </a:extLst>
            </p:cNvPr>
            <p:cNvSpPr/>
            <p:nvPr/>
          </p:nvSpPr>
          <p:spPr>
            <a:xfrm>
              <a:off x="6634325" y="777389"/>
              <a:ext cx="13917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uLnTx/>
                  <a:uFillTx/>
                  <a:latin typeface="+mj-lt"/>
                </a:rPr>
                <a:t>1/</a:t>
              </a:r>
              <a:r>
                <a:rPr kumimoji="0" lang="fr-FR" b="1" i="0" u="none" strike="noStrike" kern="1200" cap="none" spc="0" normalizeH="0" baseline="0" noProof="0" dirty="0">
                  <a:ln>
                    <a:noFill/>
                  </a:ln>
                  <a:solidFill>
                    <a:prstClr val="black"/>
                  </a:solidFill>
                  <a:effectLst/>
                  <a:uLnTx/>
                  <a:uFillTx/>
                  <a:latin typeface="+mj-lt"/>
                </a:rPr>
                <a:t>1,08 USD</a:t>
              </a:r>
              <a:endParaRPr kumimoji="0" lang="fr-FR" sz="1600" b="0" i="0" u="none" strike="noStrike" kern="1200" cap="none" spc="0" normalizeH="0" baseline="0" noProof="0" dirty="0">
                <a:ln>
                  <a:noFill/>
                </a:ln>
                <a:solidFill>
                  <a:prstClr val="black"/>
                </a:solidFill>
                <a:effectLst/>
                <a:uLnTx/>
                <a:uFillTx/>
                <a:latin typeface="+mj-lt"/>
                <a:ea typeface="Avenir Book" charset="0"/>
                <a:cs typeface="Avenir Book" charset="0"/>
              </a:endParaRPr>
            </a:p>
          </p:txBody>
        </p:sp>
      </p:grpSp>
      <p:grpSp>
        <p:nvGrpSpPr>
          <p:cNvPr id="13" name="Group 12">
            <a:extLst>
              <a:ext uri="{FF2B5EF4-FFF2-40B4-BE49-F238E27FC236}">
                <a16:creationId xmlns:a16="http://schemas.microsoft.com/office/drawing/2014/main" id="{C62D063A-40AF-4F92-B1DA-8F59BBC6ABCB}"/>
              </a:ext>
            </a:extLst>
          </p:cNvPr>
          <p:cNvGrpSpPr/>
          <p:nvPr/>
        </p:nvGrpSpPr>
        <p:grpSpPr>
          <a:xfrm rot="470722">
            <a:off x="9896650" y="2522713"/>
            <a:ext cx="1396653" cy="1371600"/>
            <a:chOff x="6629400" y="282952"/>
            <a:chExt cx="1396653" cy="1371600"/>
          </a:xfrm>
          <a:solidFill>
            <a:srgbClr val="FFC000">
              <a:alpha val="50000"/>
            </a:srgbClr>
          </a:solidFill>
          <a:effectLst>
            <a:outerShdw blurRad="50800" dist="76200" dir="2700000" algn="tl" rotWithShape="0">
              <a:prstClr val="black">
                <a:alpha val="40000"/>
              </a:prstClr>
            </a:outerShdw>
          </a:effectLst>
        </p:grpSpPr>
        <p:sp>
          <p:nvSpPr>
            <p:cNvPr id="14" name="32-Point Star 12">
              <a:extLst>
                <a:ext uri="{FF2B5EF4-FFF2-40B4-BE49-F238E27FC236}">
                  <a16:creationId xmlns:a16="http://schemas.microsoft.com/office/drawing/2014/main" id="{D08E0385-2AB4-4EC0-BBB1-EEFE2CBFE528}"/>
                </a:ext>
              </a:extLst>
            </p:cNvPr>
            <p:cNvSpPr/>
            <p:nvPr/>
          </p:nvSpPr>
          <p:spPr>
            <a:xfrm>
              <a:off x="6629400" y="282952"/>
              <a:ext cx="1371600" cy="1371600"/>
            </a:xfrm>
            <a:prstGeom prst="star32">
              <a:avLst>
                <a:gd name="adj" fmla="val 4583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5" name="Rectangle 14">
              <a:extLst>
                <a:ext uri="{FF2B5EF4-FFF2-40B4-BE49-F238E27FC236}">
                  <a16:creationId xmlns:a16="http://schemas.microsoft.com/office/drawing/2014/main" id="{29F8D776-A4AA-455B-A37F-BEE4F81FB6A1}"/>
                </a:ext>
              </a:extLst>
            </p:cNvPr>
            <p:cNvSpPr/>
            <p:nvPr/>
          </p:nvSpPr>
          <p:spPr>
            <a:xfrm>
              <a:off x="6634325" y="777389"/>
              <a:ext cx="1391728"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uLnTx/>
                  <a:uFillTx/>
                  <a:latin typeface="+mj-lt"/>
                </a:rPr>
                <a:t>1/</a:t>
              </a:r>
              <a:r>
                <a:rPr kumimoji="0" lang="fr-FR" b="1" i="0" u="none" strike="noStrike" kern="1200" cap="none" spc="0" normalizeH="0" baseline="0" noProof="0" dirty="0">
                  <a:ln>
                    <a:noFill/>
                  </a:ln>
                  <a:solidFill>
                    <a:prstClr val="black"/>
                  </a:solidFill>
                  <a:effectLst/>
                  <a:uLnTx/>
                  <a:uFillTx/>
                  <a:latin typeface="+mj-lt"/>
                </a:rPr>
                <a:t>1,04 USD</a:t>
              </a:r>
              <a:endParaRPr kumimoji="0" lang="fr-FR" sz="1600" b="0" i="0" u="none" strike="noStrike" kern="1200" cap="none" spc="0" normalizeH="0" baseline="0" noProof="0" dirty="0">
                <a:ln>
                  <a:noFill/>
                </a:ln>
                <a:solidFill>
                  <a:prstClr val="black"/>
                </a:solidFill>
                <a:effectLst/>
                <a:uLnTx/>
                <a:uFillTx/>
                <a:latin typeface="+mj-lt"/>
                <a:ea typeface="Avenir Book" charset="0"/>
                <a:cs typeface="Avenir Book" charset="0"/>
              </a:endParaRPr>
            </a:p>
          </p:txBody>
        </p:sp>
      </p:grpSp>
      <p:sp>
        <p:nvSpPr>
          <p:cNvPr id="16" name="TextBox 15">
            <a:extLst>
              <a:ext uri="{FF2B5EF4-FFF2-40B4-BE49-F238E27FC236}">
                <a16:creationId xmlns:a16="http://schemas.microsoft.com/office/drawing/2014/main" id="{37A8CDAF-F4FF-4F3C-8E39-4AFF74393D59}"/>
              </a:ext>
            </a:extLst>
          </p:cNvPr>
          <p:cNvSpPr txBox="1"/>
          <p:nvPr/>
        </p:nvSpPr>
        <p:spPr>
          <a:xfrm>
            <a:off x="6324600" y="2900518"/>
            <a:ext cx="4114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mj-lt"/>
              </a:rPr>
              <a:t>Diversité biologique</a:t>
            </a:r>
          </a:p>
        </p:txBody>
      </p:sp>
      <p:sp>
        <p:nvSpPr>
          <p:cNvPr id="17" name="TextBox 16">
            <a:extLst>
              <a:ext uri="{FF2B5EF4-FFF2-40B4-BE49-F238E27FC236}">
                <a16:creationId xmlns:a16="http://schemas.microsoft.com/office/drawing/2014/main" id="{D71190F4-8BD7-4D18-A630-B641E5B91140}"/>
              </a:ext>
            </a:extLst>
          </p:cNvPr>
          <p:cNvSpPr txBox="1"/>
          <p:nvPr/>
        </p:nvSpPr>
        <p:spPr>
          <a:xfrm>
            <a:off x="95717" y="2927742"/>
            <a:ext cx="4114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mj-lt"/>
              </a:rPr>
              <a:t>Dégradation des sols</a:t>
            </a:r>
          </a:p>
        </p:txBody>
      </p:sp>
    </p:spTree>
    <p:extLst>
      <p:ext uri="{BB962C8B-B14F-4D97-AF65-F5344CB8AC3E}">
        <p14:creationId xmlns:p14="http://schemas.microsoft.com/office/powerpoint/2010/main" val="1085603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a:xfrm>
            <a:off x="152400" y="609600"/>
            <a:ext cx="9982200" cy="1320800"/>
          </a:xfrm>
        </p:spPr>
        <p:txBody>
          <a:bodyPr>
            <a:normAutofit/>
          </a:bodyPr>
          <a:lstStyle/>
          <a:p>
            <a:r>
              <a:rPr lang="fr-FR" sz="3200" dirty="0"/>
              <a:t>Avantage comparatif du FEM : Sixième bilan global</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1633058"/>
            <a:ext cx="2606231" cy="4158141"/>
          </a:xfrm>
          <a:solidFill>
            <a:srgbClr val="C2D12F"/>
          </a:solidFill>
          <a:ln>
            <a:solidFill>
              <a:srgbClr val="C2D12F"/>
            </a:solidFill>
          </a:ln>
        </p:spPr>
        <p:txBody>
          <a:bodyPr>
            <a:normAutofit/>
          </a:bodyPr>
          <a:lstStyle/>
          <a:p>
            <a:pPr marL="0" indent="0">
              <a:spcAft>
                <a:spcPts val="1200"/>
              </a:spcAft>
              <a:buNone/>
            </a:pPr>
            <a:r>
              <a:rPr lang="fr-FR" b="1" dirty="0">
                <a:solidFill>
                  <a:schemeClr val="accent2"/>
                </a:solidFill>
              </a:rPr>
              <a:t>PERTINENCE</a:t>
            </a:r>
          </a:p>
          <a:p>
            <a:pPr>
              <a:spcAft>
                <a:spcPts val="1200"/>
              </a:spcAft>
              <a:buFont typeface="+mj-lt"/>
              <a:buAutoNum type="arabicPeriod"/>
            </a:pPr>
            <a:r>
              <a:rPr lang="fr-FR"/>
              <a:t>Est au service de plusieurs conventions et travaille sur un large éventail de questions environnementales</a:t>
            </a:r>
          </a:p>
          <a:p>
            <a:pPr>
              <a:spcAft>
                <a:spcPts val="1200"/>
              </a:spcAft>
              <a:buFont typeface="+mj-lt"/>
              <a:buAutoNum type="arabicPeriod"/>
            </a:pPr>
            <a:r>
              <a:rPr lang="fr-FR"/>
              <a:t>Soutien solide aux PMA et aux PEID</a:t>
            </a:r>
          </a:p>
          <a:p>
            <a:endParaRPr lang="fr-FR"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3786854" y="1656735"/>
            <a:ext cx="2606230" cy="4134465"/>
          </a:xfrm>
          <a:solidFill>
            <a:srgbClr val="C2D12F"/>
          </a:solidFill>
          <a:ln>
            <a:solidFill>
              <a:srgbClr val="C2D12F"/>
            </a:solidFill>
          </a:ln>
        </p:spPr>
        <p:txBody>
          <a:bodyPr>
            <a:normAutofit/>
          </a:bodyPr>
          <a:lstStyle/>
          <a:p>
            <a:pPr marL="0" indent="0">
              <a:buNone/>
            </a:pPr>
            <a:r>
              <a:rPr lang="fr-FR" b="1" dirty="0">
                <a:solidFill>
                  <a:schemeClr val="accent2"/>
                </a:solidFill>
              </a:rPr>
              <a:t>PERFORMANCE</a:t>
            </a:r>
          </a:p>
          <a:p>
            <a:pPr>
              <a:spcAft>
                <a:spcPts val="1200"/>
              </a:spcAft>
              <a:buFont typeface="+mj-lt"/>
              <a:buAutoNum type="arabicPeriod" startAt="3"/>
            </a:pPr>
            <a:r>
              <a:rPr lang="fr-FR"/>
              <a:t>Long bilan positif</a:t>
            </a:r>
          </a:p>
          <a:p>
            <a:pPr>
              <a:spcAft>
                <a:spcPts val="1200"/>
              </a:spcAft>
              <a:buFont typeface="+mj-lt"/>
              <a:buAutoNum type="arabicPeriod" startAt="3"/>
            </a:pPr>
            <a:r>
              <a:rPr lang="fr-FR"/>
              <a:t>Capacité à prendre en compte les liens et les synergies entre les domaines d’intervention</a:t>
            </a:r>
          </a:p>
          <a:p>
            <a:endParaRPr lang="fr-FR" dirty="0"/>
          </a:p>
        </p:txBody>
      </p:sp>
      <p:sp>
        <p:nvSpPr>
          <p:cNvPr id="5" name="TextBox 4">
            <a:extLst>
              <a:ext uri="{FF2B5EF4-FFF2-40B4-BE49-F238E27FC236}">
                <a16:creationId xmlns:a16="http://schemas.microsoft.com/office/drawing/2014/main" id="{761D9053-C710-4298-8DE3-EB635C86CF48}"/>
              </a:ext>
            </a:extLst>
          </p:cNvPr>
          <p:cNvSpPr txBox="1"/>
          <p:nvPr/>
        </p:nvSpPr>
        <p:spPr>
          <a:xfrm>
            <a:off x="6781800" y="1633058"/>
            <a:ext cx="2606229" cy="4134465"/>
          </a:xfrm>
          <a:prstGeom prst="rect">
            <a:avLst/>
          </a:prstGeom>
          <a:solidFill>
            <a:srgbClr val="C2D12F"/>
          </a:solidFill>
          <a:ln>
            <a:solidFill>
              <a:srgbClr val="C2D12F"/>
            </a:solidFill>
          </a:ln>
        </p:spPr>
        <p:txBody>
          <a:bodyPr wrap="square" rtlCol="0">
            <a:spAutoFit/>
          </a:bodyPr>
          <a:lstStyle/>
          <a:p>
            <a:pPr>
              <a:spcAft>
                <a:spcPts val="1200"/>
              </a:spcAft>
            </a:pPr>
            <a:r>
              <a:rPr lang="fr-FR" b="1" dirty="0">
                <a:solidFill>
                  <a:schemeClr val="accent2"/>
                </a:solidFill>
              </a:rPr>
              <a:t>TRANSFORMATION</a:t>
            </a:r>
          </a:p>
          <a:p>
            <a:pPr marL="342900" indent="-342900" defTabSz="457200">
              <a:spcBef>
                <a:spcPts val="1000"/>
              </a:spcBef>
              <a:spcAft>
                <a:spcPts val="1200"/>
              </a:spcAft>
              <a:buClr>
                <a:srgbClr val="4E9D2D"/>
              </a:buClr>
              <a:buSzPct val="80000"/>
              <a:buFont typeface="+mj-lt"/>
              <a:buAutoNum type="arabicPeriod" startAt="5"/>
            </a:pPr>
            <a:r>
              <a:rPr lang="fr-FR" dirty="0">
                <a:solidFill>
                  <a:schemeClr val="tx1">
                    <a:lumMod val="75000"/>
                    <a:lumOff val="25000"/>
                  </a:schemeClr>
                </a:solidFill>
              </a:rPr>
              <a:t>Possibilité de créer un environnement propice par des réformes légales et réglementaires</a:t>
            </a:r>
          </a:p>
          <a:p>
            <a:pPr marL="342900" indent="-342900" defTabSz="457200">
              <a:spcBef>
                <a:spcPts val="1000"/>
              </a:spcBef>
              <a:spcAft>
                <a:spcPts val="1200"/>
              </a:spcAft>
              <a:buClr>
                <a:srgbClr val="4E9D2D"/>
              </a:buClr>
              <a:buSzPct val="80000"/>
              <a:buFont typeface="+mj-lt"/>
              <a:buAutoNum type="arabicPeriod" startAt="6"/>
            </a:pPr>
            <a:r>
              <a:rPr lang="fr-FR" dirty="0">
                <a:solidFill>
                  <a:schemeClr val="tx1">
                    <a:lumMod val="75000"/>
                    <a:lumOff val="25000"/>
                  </a:schemeClr>
                </a:solidFill>
              </a:rPr>
              <a:t>Offre des modèles financiers novateurs et des mécanismes de partage des risques</a:t>
            </a:r>
          </a:p>
          <a:p>
            <a:endParaRPr lang="fr-FR" dirty="0"/>
          </a:p>
          <a:p>
            <a:endParaRPr lang="fr-FR" dirty="0"/>
          </a:p>
        </p:txBody>
      </p:sp>
    </p:spTree>
    <p:extLst>
      <p:ext uri="{BB962C8B-B14F-4D97-AF65-F5344CB8AC3E}">
        <p14:creationId xmlns:p14="http://schemas.microsoft.com/office/powerpoint/2010/main" val="4120167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Aperçu</a:t>
            </a:r>
          </a:p>
        </p:txBody>
      </p:sp>
      <p:sp>
        <p:nvSpPr>
          <p:cNvPr id="3" name="Content Placeholder 2"/>
          <p:cNvSpPr>
            <a:spLocks noGrp="1"/>
          </p:cNvSpPr>
          <p:nvPr>
            <p:ph idx="1"/>
          </p:nvPr>
        </p:nvSpPr>
        <p:spPr>
          <a:xfrm>
            <a:off x="677334" y="1752601"/>
            <a:ext cx="8596668" cy="4288762"/>
          </a:xfrm>
        </p:spPr>
        <p:txBody>
          <a:bodyPr/>
          <a:lstStyle/>
          <a:p>
            <a:pPr marL="514350" lvl="0" indent="-514350">
              <a:buClr>
                <a:schemeClr val="accent2"/>
              </a:buClr>
              <a:buFont typeface="+mj-lt"/>
              <a:buAutoNum type="arabicPeriod"/>
            </a:pPr>
            <a:r>
              <a:rPr lang="fr-FR" sz="2800" dirty="0"/>
              <a:t>Le suivi et l’évaluation au FEM</a:t>
            </a:r>
            <a:endParaRPr lang="fr-FR"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fr-FR" sz="2800" dirty="0"/>
              <a:t>Le Bureau indépendant de l’évaluation</a:t>
            </a:r>
            <a:endParaRPr lang="fr-FR"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fr-FR" sz="2800" dirty="0"/>
              <a:t>La Politique de suivi et d’évaluation</a:t>
            </a:r>
          </a:p>
          <a:p>
            <a:pPr marL="514350" indent="-514350">
              <a:buClr>
                <a:schemeClr val="accent2"/>
              </a:buClr>
              <a:buFont typeface="+mj-lt"/>
              <a:buAutoNum type="arabicPeriod"/>
            </a:pPr>
            <a:r>
              <a:rPr lang="fr-FR" sz="2800" dirty="0"/>
              <a:t>Les directives concernant les évaluations finales</a:t>
            </a:r>
            <a:endParaRPr lang="fr-FR"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fr-FR" sz="2800" dirty="0"/>
              <a:t>Les constatations émanant des récentes évaluations</a:t>
            </a:r>
            <a:endParaRPr lang="fr-FR"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fr-FR" sz="2800" dirty="0"/>
              <a:t>Les évaluations en cours</a:t>
            </a:r>
            <a:endParaRPr lang="fr-FR" sz="2800" dirty="0">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1231457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63E56-EB57-4D1C-AE6D-8856DB3C356E}"/>
              </a:ext>
            </a:extLst>
          </p:cNvPr>
          <p:cNvSpPr>
            <a:spLocks noGrp="1"/>
          </p:cNvSpPr>
          <p:nvPr>
            <p:ph type="title"/>
          </p:nvPr>
        </p:nvSpPr>
        <p:spPr>
          <a:xfrm>
            <a:off x="34373" y="609600"/>
            <a:ext cx="9947827" cy="1320800"/>
          </a:xfrm>
        </p:spPr>
        <p:txBody>
          <a:bodyPr>
            <a:normAutofit/>
          </a:bodyPr>
          <a:lstStyle/>
          <a:p>
            <a:r>
              <a:rPr lang="fr-FR" sz="3200" dirty="0"/>
              <a:t>Partage des connaissances issues des évaluations</a:t>
            </a:r>
          </a:p>
        </p:txBody>
      </p:sp>
      <p:sp>
        <p:nvSpPr>
          <p:cNvPr id="4" name="Rectangle 3">
            <a:extLst>
              <a:ext uri="{FF2B5EF4-FFF2-40B4-BE49-F238E27FC236}">
                <a16:creationId xmlns:a16="http://schemas.microsoft.com/office/drawing/2014/main" id="{80EA3C3C-149E-43FE-AC81-B9F19A301022}"/>
              </a:ext>
            </a:extLst>
          </p:cNvPr>
          <p:cNvSpPr/>
          <p:nvPr/>
        </p:nvSpPr>
        <p:spPr>
          <a:xfrm>
            <a:off x="34373" y="1535979"/>
            <a:ext cx="12091850" cy="5169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a:extLst>
              <a:ext uri="{FF2B5EF4-FFF2-40B4-BE49-F238E27FC236}">
                <a16:creationId xmlns:a16="http://schemas.microsoft.com/office/drawing/2014/main" id="{BCD9F83D-79AA-49B2-AB6B-D437BF45205A}"/>
              </a:ext>
            </a:extLst>
          </p:cNvPr>
          <p:cNvSpPr txBox="1"/>
          <p:nvPr/>
        </p:nvSpPr>
        <p:spPr>
          <a:xfrm>
            <a:off x="103394" y="1708187"/>
            <a:ext cx="3227915" cy="461665"/>
          </a:xfrm>
          <a:prstGeom prst="rect">
            <a:avLst/>
          </a:prstGeom>
          <a:noFill/>
        </p:spPr>
        <p:txBody>
          <a:bodyPr wrap="square" rtlCol="0">
            <a:spAutoFit/>
          </a:bodyPr>
          <a:lstStyle/>
          <a:p>
            <a:r>
              <a:rPr lang="fr-FR" sz="2400" b="1" dirty="0"/>
              <a:t>Événements et produits</a:t>
            </a:r>
          </a:p>
        </p:txBody>
      </p:sp>
      <p:sp>
        <p:nvSpPr>
          <p:cNvPr id="6" name="TextBox 5">
            <a:extLst>
              <a:ext uri="{FF2B5EF4-FFF2-40B4-BE49-F238E27FC236}">
                <a16:creationId xmlns:a16="http://schemas.microsoft.com/office/drawing/2014/main" id="{38C8B020-5103-41A1-95DC-87007B722DE8}"/>
              </a:ext>
            </a:extLst>
          </p:cNvPr>
          <p:cNvSpPr txBox="1"/>
          <p:nvPr/>
        </p:nvSpPr>
        <p:spPr>
          <a:xfrm>
            <a:off x="4061046" y="1708187"/>
            <a:ext cx="2514600" cy="461665"/>
          </a:xfrm>
          <a:prstGeom prst="rect">
            <a:avLst/>
          </a:prstGeom>
          <a:noFill/>
        </p:spPr>
        <p:txBody>
          <a:bodyPr wrap="square" rtlCol="0">
            <a:spAutoFit/>
          </a:bodyPr>
          <a:lstStyle/>
          <a:p>
            <a:r>
              <a:rPr lang="fr-FR" sz="2400" b="1" dirty="0"/>
              <a:t>Site web</a:t>
            </a:r>
          </a:p>
        </p:txBody>
      </p:sp>
      <p:sp>
        <p:nvSpPr>
          <p:cNvPr id="7" name="TextBox 6">
            <a:extLst>
              <a:ext uri="{FF2B5EF4-FFF2-40B4-BE49-F238E27FC236}">
                <a16:creationId xmlns:a16="http://schemas.microsoft.com/office/drawing/2014/main" id="{49E3D797-03AF-4853-B411-03310AA39618}"/>
              </a:ext>
            </a:extLst>
          </p:cNvPr>
          <p:cNvSpPr txBox="1"/>
          <p:nvPr/>
        </p:nvSpPr>
        <p:spPr>
          <a:xfrm>
            <a:off x="7019119" y="1708187"/>
            <a:ext cx="2187649" cy="461665"/>
          </a:xfrm>
          <a:prstGeom prst="rect">
            <a:avLst/>
          </a:prstGeom>
          <a:noFill/>
        </p:spPr>
        <p:txBody>
          <a:bodyPr wrap="square" rtlCol="0">
            <a:spAutoFit/>
          </a:bodyPr>
          <a:lstStyle/>
          <a:p>
            <a:r>
              <a:rPr lang="fr-FR" sz="2400" b="1" dirty="0"/>
              <a:t>Earth-Eval</a:t>
            </a:r>
          </a:p>
        </p:txBody>
      </p:sp>
      <p:pic>
        <p:nvPicPr>
          <p:cNvPr id="8" name="Picture 7">
            <a:hlinkClick r:id="rId2"/>
            <a:extLst>
              <a:ext uri="{FF2B5EF4-FFF2-40B4-BE49-F238E27FC236}">
                <a16:creationId xmlns:a16="http://schemas.microsoft.com/office/drawing/2014/main" id="{1F28D024-932B-41F2-B953-8294E0441407}"/>
              </a:ext>
            </a:extLst>
          </p:cNvPr>
          <p:cNvPicPr>
            <a:picLocks noChangeAspect="1"/>
          </p:cNvPicPr>
          <p:nvPr/>
        </p:nvPicPr>
        <p:blipFill>
          <a:blip r:embed="rId3"/>
          <a:stretch>
            <a:fillRect/>
          </a:stretch>
        </p:blipFill>
        <p:spPr>
          <a:xfrm>
            <a:off x="7105804" y="2678789"/>
            <a:ext cx="1536700" cy="1524000"/>
          </a:xfrm>
          <a:prstGeom prst="rect">
            <a:avLst/>
          </a:prstGeom>
        </p:spPr>
      </p:pic>
      <p:sp>
        <p:nvSpPr>
          <p:cNvPr id="9" name="TextBox 8">
            <a:extLst>
              <a:ext uri="{FF2B5EF4-FFF2-40B4-BE49-F238E27FC236}">
                <a16:creationId xmlns:a16="http://schemas.microsoft.com/office/drawing/2014/main" id="{F40E19A6-1785-4B92-A6F9-38B482616B5C}"/>
              </a:ext>
            </a:extLst>
          </p:cNvPr>
          <p:cNvSpPr txBox="1"/>
          <p:nvPr/>
        </p:nvSpPr>
        <p:spPr>
          <a:xfrm>
            <a:off x="9587315" y="1708187"/>
            <a:ext cx="2030007" cy="461665"/>
          </a:xfrm>
          <a:prstGeom prst="rect">
            <a:avLst/>
          </a:prstGeom>
          <a:noFill/>
        </p:spPr>
        <p:txBody>
          <a:bodyPr wrap="square" rtlCol="0">
            <a:spAutoFit/>
          </a:bodyPr>
          <a:lstStyle/>
          <a:p>
            <a:r>
              <a:rPr lang="fr-FR" sz="2400" b="1" dirty="0"/>
              <a:t>Partenariats</a:t>
            </a:r>
          </a:p>
        </p:txBody>
      </p:sp>
      <p:grpSp>
        <p:nvGrpSpPr>
          <p:cNvPr id="10" name="Group 9">
            <a:extLst>
              <a:ext uri="{FF2B5EF4-FFF2-40B4-BE49-F238E27FC236}">
                <a16:creationId xmlns:a16="http://schemas.microsoft.com/office/drawing/2014/main" id="{B86B29AE-27E5-4669-9832-29B94D4399C5}"/>
              </a:ext>
            </a:extLst>
          </p:cNvPr>
          <p:cNvGrpSpPr/>
          <p:nvPr/>
        </p:nvGrpSpPr>
        <p:grpSpPr>
          <a:xfrm>
            <a:off x="9290432" y="2487226"/>
            <a:ext cx="2623771" cy="3442352"/>
            <a:chOff x="9114410" y="2714467"/>
            <a:chExt cx="2623771" cy="3442352"/>
          </a:xfrm>
        </p:grpSpPr>
        <p:pic>
          <p:nvPicPr>
            <p:cNvPr id="11" name="Picture 10">
              <a:extLst>
                <a:ext uri="{FF2B5EF4-FFF2-40B4-BE49-F238E27FC236}">
                  <a16:creationId xmlns:a16="http://schemas.microsoft.com/office/drawing/2014/main" id="{EED22206-3803-415B-9D73-4653B2F5B1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2181" y="2714467"/>
              <a:ext cx="2506000" cy="493245"/>
            </a:xfrm>
            <a:prstGeom prst="rect">
              <a:avLst/>
            </a:prstGeom>
          </p:spPr>
        </p:pic>
        <p:pic>
          <p:nvPicPr>
            <p:cNvPr id="12" name="Picture 11">
              <a:extLst>
                <a:ext uri="{FF2B5EF4-FFF2-40B4-BE49-F238E27FC236}">
                  <a16:creationId xmlns:a16="http://schemas.microsoft.com/office/drawing/2014/main" id="{62F2D6F6-ED91-4AEB-AAB0-E3D8881FF4D9}"/>
                </a:ext>
              </a:extLst>
            </p:cNvPr>
            <p:cNvPicPr>
              <a:picLocks noChangeAspect="1"/>
            </p:cNvPicPr>
            <p:nvPr/>
          </p:nvPicPr>
          <p:blipFill>
            <a:blip r:embed="rId5"/>
            <a:stretch>
              <a:fillRect/>
            </a:stretch>
          </p:blipFill>
          <p:spPr>
            <a:xfrm>
              <a:off x="10333744" y="3405492"/>
              <a:ext cx="1386662" cy="672788"/>
            </a:xfrm>
            <a:prstGeom prst="rect">
              <a:avLst/>
            </a:prstGeom>
          </p:spPr>
        </p:pic>
        <p:pic>
          <p:nvPicPr>
            <p:cNvPr id="13" name="Picture 12">
              <a:extLst>
                <a:ext uri="{FF2B5EF4-FFF2-40B4-BE49-F238E27FC236}">
                  <a16:creationId xmlns:a16="http://schemas.microsoft.com/office/drawing/2014/main" id="{0245464E-0DC4-45CD-B557-284C5816D606}"/>
                </a:ext>
              </a:extLst>
            </p:cNvPr>
            <p:cNvPicPr>
              <a:picLocks noChangeAspect="1"/>
            </p:cNvPicPr>
            <p:nvPr/>
          </p:nvPicPr>
          <p:blipFill>
            <a:blip r:embed="rId6"/>
            <a:stretch>
              <a:fillRect/>
            </a:stretch>
          </p:blipFill>
          <p:spPr>
            <a:xfrm>
              <a:off x="9114410" y="3662963"/>
              <a:ext cx="999266" cy="1136202"/>
            </a:xfrm>
            <a:prstGeom prst="rect">
              <a:avLst/>
            </a:prstGeom>
          </p:spPr>
        </p:pic>
        <p:pic>
          <p:nvPicPr>
            <p:cNvPr id="14" name="Picture 13">
              <a:extLst>
                <a:ext uri="{FF2B5EF4-FFF2-40B4-BE49-F238E27FC236}">
                  <a16:creationId xmlns:a16="http://schemas.microsoft.com/office/drawing/2014/main" id="{7189F378-DE8C-4E0E-961A-7D5676197194}"/>
                </a:ext>
              </a:extLst>
            </p:cNvPr>
            <p:cNvPicPr>
              <a:picLocks noChangeAspect="1"/>
            </p:cNvPicPr>
            <p:nvPr/>
          </p:nvPicPr>
          <p:blipFill>
            <a:blip r:embed="rId7"/>
            <a:stretch>
              <a:fillRect/>
            </a:stretch>
          </p:blipFill>
          <p:spPr>
            <a:xfrm>
              <a:off x="9477032" y="5254416"/>
              <a:ext cx="1713423" cy="902403"/>
            </a:xfrm>
            <a:prstGeom prst="rect">
              <a:avLst/>
            </a:prstGeom>
          </p:spPr>
        </p:pic>
      </p:grpSp>
      <p:pic>
        <p:nvPicPr>
          <p:cNvPr id="15" name="Picture 14">
            <a:extLst>
              <a:ext uri="{FF2B5EF4-FFF2-40B4-BE49-F238E27FC236}">
                <a16:creationId xmlns:a16="http://schemas.microsoft.com/office/drawing/2014/main" id="{2DCD121C-9630-4001-A432-B4460D37A00F}"/>
              </a:ext>
            </a:extLst>
          </p:cNvPr>
          <p:cNvPicPr>
            <a:picLocks noChangeAspect="1"/>
          </p:cNvPicPr>
          <p:nvPr/>
        </p:nvPicPr>
        <p:blipFill>
          <a:blip r:embed="rId8"/>
          <a:stretch>
            <a:fillRect/>
          </a:stretch>
        </p:blipFill>
        <p:spPr>
          <a:xfrm>
            <a:off x="156527" y="4790934"/>
            <a:ext cx="2038539" cy="1359026"/>
          </a:xfrm>
          <a:prstGeom prst="rect">
            <a:avLst/>
          </a:prstGeom>
        </p:spPr>
      </p:pic>
      <p:pic>
        <p:nvPicPr>
          <p:cNvPr id="16" name="Picture 15">
            <a:extLst>
              <a:ext uri="{FF2B5EF4-FFF2-40B4-BE49-F238E27FC236}">
                <a16:creationId xmlns:a16="http://schemas.microsoft.com/office/drawing/2014/main" id="{D63DC1E1-627D-4C84-A144-06637757EB16}"/>
              </a:ext>
            </a:extLst>
          </p:cNvPr>
          <p:cNvPicPr>
            <a:picLocks noChangeAspect="1"/>
          </p:cNvPicPr>
          <p:nvPr/>
        </p:nvPicPr>
        <p:blipFill>
          <a:blip r:embed="rId9"/>
          <a:stretch>
            <a:fillRect/>
          </a:stretch>
        </p:blipFill>
        <p:spPr>
          <a:xfrm>
            <a:off x="209223" y="2519868"/>
            <a:ext cx="1981200" cy="1114425"/>
          </a:xfrm>
          <a:prstGeom prst="rect">
            <a:avLst/>
          </a:prstGeom>
        </p:spPr>
      </p:pic>
      <p:pic>
        <p:nvPicPr>
          <p:cNvPr id="17" name="Picture 16">
            <a:extLst>
              <a:ext uri="{FF2B5EF4-FFF2-40B4-BE49-F238E27FC236}">
                <a16:creationId xmlns:a16="http://schemas.microsoft.com/office/drawing/2014/main" id="{4051B09F-EB31-42A1-8E2E-155E024386E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86983" y="3507539"/>
            <a:ext cx="1327404" cy="1719499"/>
          </a:xfrm>
          <a:prstGeom prst="rect">
            <a:avLst/>
          </a:prstGeom>
          <a:ln>
            <a:solidFill>
              <a:schemeClr val="accent3"/>
            </a:solid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4EEEEC10-BD82-4B8D-9726-05A4BD25118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5778" y="3228913"/>
            <a:ext cx="1168969" cy="1168969"/>
          </a:xfrm>
          <a:prstGeom prst="rect">
            <a:avLst/>
          </a:prstGeom>
          <a:ln>
            <a:solidFill>
              <a:schemeClr val="accent3"/>
            </a:solidFill>
          </a:ln>
          <a:effectLst>
            <a:outerShdw blurRad="50800" dist="38100" dir="2700000" algn="tl" rotWithShape="0">
              <a:prstClr val="black">
                <a:alpha val="40000"/>
              </a:prstClr>
            </a:outerShdw>
          </a:effectLst>
        </p:spPr>
      </p:pic>
      <p:pic>
        <p:nvPicPr>
          <p:cNvPr id="19" name="Picture 18">
            <a:hlinkClick r:id="rId12"/>
            <a:extLst>
              <a:ext uri="{FF2B5EF4-FFF2-40B4-BE49-F238E27FC236}">
                <a16:creationId xmlns:a16="http://schemas.microsoft.com/office/drawing/2014/main" id="{435DC8EC-2071-4B7D-ACA1-6039F005F572}"/>
              </a:ext>
            </a:extLst>
          </p:cNvPr>
          <p:cNvPicPr>
            <a:picLocks noChangeAspect="1"/>
          </p:cNvPicPr>
          <p:nvPr/>
        </p:nvPicPr>
        <p:blipFill>
          <a:blip r:embed="rId13"/>
          <a:stretch>
            <a:fillRect/>
          </a:stretch>
        </p:blipFill>
        <p:spPr>
          <a:xfrm>
            <a:off x="3151314" y="2606796"/>
            <a:ext cx="3519253" cy="2667001"/>
          </a:xfrm>
          <a:prstGeom prst="rect">
            <a:avLst/>
          </a:prstGeom>
        </p:spPr>
      </p:pic>
      <p:sp>
        <p:nvSpPr>
          <p:cNvPr id="20" name="Rectangle 19">
            <a:extLst>
              <a:ext uri="{FF2B5EF4-FFF2-40B4-BE49-F238E27FC236}">
                <a16:creationId xmlns:a16="http://schemas.microsoft.com/office/drawing/2014/main" id="{276A5746-2917-4C3D-BCFD-C20A71F7C663}"/>
              </a:ext>
            </a:extLst>
          </p:cNvPr>
          <p:cNvSpPr/>
          <p:nvPr/>
        </p:nvSpPr>
        <p:spPr>
          <a:xfrm>
            <a:off x="132551" y="5940966"/>
            <a:ext cx="6348164" cy="461665"/>
          </a:xfrm>
          <a:prstGeom prst="rect">
            <a:avLst/>
          </a:prstGeom>
        </p:spPr>
        <p:txBody>
          <a:bodyPr wrap="square">
            <a:spAutoFit/>
          </a:bodyPr>
          <a:lstStyle/>
          <a:p>
            <a:r>
              <a:rPr lang="fr-FR" sz="2400" b="1" dirty="0"/>
              <a:t>Atelier de coordination élargie</a:t>
            </a:r>
            <a:endParaRPr lang="fr-FR" sz="2400" b="1" dirty="0">
              <a:ea typeface="Avenir Heavy" charset="0"/>
              <a:cs typeface="Avenir Heavy" charset="0"/>
            </a:endParaRPr>
          </a:p>
        </p:txBody>
      </p:sp>
    </p:spTree>
    <p:extLst>
      <p:ext uri="{BB962C8B-B14F-4D97-AF65-F5344CB8AC3E}">
        <p14:creationId xmlns:p14="http://schemas.microsoft.com/office/powerpoint/2010/main" val="1270568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C29BC7-A8DE-4BF6-A34C-94BE1FC948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497"/>
            <a:ext cx="12192002" cy="6890497"/>
          </a:xfrm>
          <a:prstGeom prst="rect">
            <a:avLst/>
          </a:prstGeom>
        </p:spPr>
      </p:pic>
      <p:pic>
        <p:nvPicPr>
          <p:cNvPr id="3" name="Picture 2">
            <a:extLst>
              <a:ext uri="{FF2B5EF4-FFF2-40B4-BE49-F238E27FC236}">
                <a16:creationId xmlns:a16="http://schemas.microsoft.com/office/drawing/2014/main" id="{3D003F51-37ED-45CD-8309-76F18C5ED27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1BB754EB-7B1D-4E64-A3D5-4B915D7473AB}"/>
              </a:ext>
            </a:extLst>
          </p:cNvPr>
          <p:cNvSpPr/>
          <p:nvPr/>
        </p:nvSpPr>
        <p:spPr>
          <a:xfrm>
            <a:off x="914400" y="1377691"/>
            <a:ext cx="8592352" cy="646331"/>
          </a:xfrm>
          <a:prstGeom prst="rect">
            <a:avLst/>
          </a:prstGeom>
        </p:spPr>
        <p:txBody>
          <a:bodyPr wrap="none">
            <a:spAutoFit/>
          </a:bodyPr>
          <a:lstStyle/>
          <a:p>
            <a:pPr lvl="0">
              <a:spcAft>
                <a:spcPts val="600"/>
              </a:spcAft>
              <a:defRPr/>
            </a:pPr>
            <a:r>
              <a:rPr lang="fr-FR" sz="3600" b="1" spc="300" dirty="0">
                <a:solidFill>
                  <a:srgbClr val="C2D12F"/>
                </a:solidFill>
                <a:latin typeface="+mj-lt"/>
              </a:rPr>
              <a:t>TRAVAIL D’ÉVALUATION EN COURS</a:t>
            </a:r>
            <a:endParaRPr lang="fr-FR" sz="3600" dirty="0">
              <a:solidFill>
                <a:srgbClr val="C2D12F"/>
              </a:solidFill>
              <a:latin typeface="+mj-lt"/>
            </a:endParaRPr>
          </a:p>
        </p:txBody>
      </p:sp>
    </p:spTree>
    <p:extLst>
      <p:ext uri="{BB962C8B-B14F-4D97-AF65-F5344CB8AC3E}">
        <p14:creationId xmlns:p14="http://schemas.microsoft.com/office/powerpoint/2010/main" val="2258009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263AD-C838-40D5-92E7-4C69BB541F02}"/>
              </a:ext>
            </a:extLst>
          </p:cNvPr>
          <p:cNvSpPr>
            <a:spLocks noGrp="1"/>
          </p:cNvSpPr>
          <p:nvPr>
            <p:ph type="title"/>
          </p:nvPr>
        </p:nvSpPr>
        <p:spPr/>
        <p:txBody>
          <a:bodyPr/>
          <a:lstStyle/>
          <a:p>
            <a:r>
              <a:rPr lang="fr-FR" sz="2800" b="1" dirty="0">
                <a:solidFill>
                  <a:srgbClr val="C2D12F"/>
                </a:solidFill>
              </a:rPr>
              <a:t>TRAVAIL D’ÉVALUATION EN COURS</a:t>
            </a:r>
            <a:br>
              <a:rPr dirty="0"/>
            </a:br>
            <a:r>
              <a:rPr lang="fr-FR" dirty="0"/>
              <a:t>Évaluations en cours</a:t>
            </a:r>
          </a:p>
        </p:txBody>
      </p:sp>
      <p:sp>
        <p:nvSpPr>
          <p:cNvPr id="3" name="Content Placeholder 2">
            <a:extLst>
              <a:ext uri="{FF2B5EF4-FFF2-40B4-BE49-F238E27FC236}">
                <a16:creationId xmlns:a16="http://schemas.microsoft.com/office/drawing/2014/main" id="{E1BDE652-B71B-4BBA-BD81-AF5718FFCF9B}"/>
              </a:ext>
            </a:extLst>
          </p:cNvPr>
          <p:cNvSpPr>
            <a:spLocks noGrp="1"/>
          </p:cNvSpPr>
          <p:nvPr>
            <p:ph idx="1"/>
          </p:nvPr>
        </p:nvSpPr>
        <p:spPr>
          <a:xfrm>
            <a:off x="677334" y="2209800"/>
            <a:ext cx="8771466" cy="2057400"/>
          </a:xfrm>
        </p:spPr>
        <p:txBody>
          <a:bodyPr>
            <a:normAutofit/>
          </a:bodyPr>
          <a:lstStyle/>
          <a:p>
            <a:pPr marL="0" indent="0">
              <a:buNone/>
              <a:defRPr/>
            </a:pPr>
            <a:r>
              <a:rPr lang="fr-FR" b="1" dirty="0">
                <a:solidFill>
                  <a:srgbClr val="A9AE00"/>
                </a:solidFill>
              </a:rPr>
              <a:t>Juin 2019</a:t>
            </a:r>
          </a:p>
          <a:p>
            <a:pPr marL="0" lvl="0" indent="0" defTabSz="914400">
              <a:spcBef>
                <a:spcPts val="0"/>
              </a:spcBef>
              <a:spcAft>
                <a:spcPts val="600"/>
              </a:spcAft>
              <a:buClrTx/>
              <a:buSzTx/>
              <a:buNone/>
              <a:defRPr/>
            </a:pPr>
            <a:r>
              <a:rPr lang="fr-FR" dirty="0">
                <a:solidFill>
                  <a:prstClr val="black"/>
                </a:solidFill>
              </a:rPr>
              <a:t>Rapport annuel de performance avec focus sur les transports</a:t>
            </a:r>
          </a:p>
          <a:p>
            <a:pPr marL="0" lvl="0" indent="0" defTabSz="914400">
              <a:spcBef>
                <a:spcPts val="0"/>
              </a:spcBef>
              <a:spcAft>
                <a:spcPts val="600"/>
              </a:spcAft>
              <a:buClrTx/>
              <a:buSzTx/>
              <a:buNone/>
              <a:defRPr/>
            </a:pPr>
            <a:r>
              <a:rPr lang="fr-FR" dirty="0">
                <a:solidFill>
                  <a:prstClr val="black"/>
                </a:solidFill>
              </a:rPr>
              <a:t>Évaluation de l’appui du FEM à l’intensification de l’impact des projets</a:t>
            </a:r>
          </a:p>
          <a:p>
            <a:pPr marL="0" lvl="0" indent="0" defTabSz="914400">
              <a:spcBef>
                <a:spcPts val="0"/>
              </a:spcBef>
              <a:spcAft>
                <a:spcPts val="600"/>
              </a:spcAft>
              <a:buClrTx/>
              <a:buSzTx/>
              <a:buNone/>
              <a:defRPr/>
            </a:pPr>
            <a:r>
              <a:rPr lang="fr-FR" dirty="0">
                <a:solidFill>
                  <a:prstClr val="black"/>
                </a:solidFill>
              </a:rPr>
              <a:t>Analyse de l’optimisation de l’aide du FEM à l’appui des projets de gestion durable des forêts et liés à la REDD+</a:t>
            </a:r>
            <a:endParaRPr lang="fr-FR" dirty="0">
              <a:solidFill>
                <a:prstClr val="black"/>
              </a:solidFill>
              <a:ea typeface="Calibri" panose="020F0502020204030204" pitchFamily="34" charset="0"/>
              <a:cs typeface="Times New Roman" panose="02020603050405020304" pitchFamily="18" charset="0"/>
            </a:endParaRPr>
          </a:p>
          <a:p>
            <a:pPr marL="0" lvl="0" indent="0" defTabSz="914400">
              <a:spcBef>
                <a:spcPts val="0"/>
              </a:spcBef>
              <a:spcAft>
                <a:spcPts val="600"/>
              </a:spcAft>
              <a:buClrTx/>
              <a:buSzTx/>
              <a:buNone/>
              <a:defRPr/>
            </a:pPr>
            <a:r>
              <a:rPr lang="fr-FR" dirty="0">
                <a:solidFill>
                  <a:prstClr val="black"/>
                </a:solidFill>
              </a:rPr>
              <a:t>La Politique d’évaluation du FEM</a:t>
            </a:r>
          </a:p>
          <a:p>
            <a:pPr marL="0" lvl="0" indent="0" defTabSz="914400">
              <a:spcBef>
                <a:spcPts val="0"/>
              </a:spcBef>
              <a:spcAft>
                <a:spcPts val="600"/>
              </a:spcAft>
              <a:buClrTx/>
              <a:buSzTx/>
              <a:buNone/>
              <a:defRPr/>
            </a:pPr>
            <a:endParaRPr lang="fr-FR" b="1" dirty="0">
              <a:solidFill>
                <a:prstClr val="black"/>
              </a:solidFill>
              <a:latin typeface="Gill Sans MT" panose="020B0502020104020203" pitchFamily="34" charset="0"/>
            </a:endParaRPr>
          </a:p>
          <a:p>
            <a:pPr marL="0" indent="0">
              <a:buNone/>
            </a:pPr>
            <a:endParaRPr lang="fr-FR" dirty="0"/>
          </a:p>
        </p:txBody>
      </p:sp>
      <p:sp>
        <p:nvSpPr>
          <p:cNvPr id="4" name="TextBox 3">
            <a:extLst>
              <a:ext uri="{FF2B5EF4-FFF2-40B4-BE49-F238E27FC236}">
                <a16:creationId xmlns:a16="http://schemas.microsoft.com/office/drawing/2014/main" id="{8504341D-90FE-4D04-AE87-67B843E55608}"/>
              </a:ext>
            </a:extLst>
          </p:cNvPr>
          <p:cNvSpPr txBox="1"/>
          <p:nvPr/>
        </p:nvSpPr>
        <p:spPr>
          <a:xfrm>
            <a:off x="4702002" y="4263887"/>
            <a:ext cx="5280198" cy="2139047"/>
          </a:xfrm>
          <a:prstGeom prst="rect">
            <a:avLst/>
          </a:prstGeom>
          <a:noFill/>
        </p:spPr>
        <p:txBody>
          <a:bodyPr wrap="square" rtlCol="0">
            <a:spAutoFit/>
          </a:bodyPr>
          <a:lstStyle/>
          <a:p>
            <a:pPr lvl="0">
              <a:spcAft>
                <a:spcPts val="600"/>
              </a:spcAft>
              <a:defRPr/>
            </a:pPr>
            <a:r>
              <a:rPr lang="fr-FR" b="1" dirty="0">
                <a:solidFill>
                  <a:srgbClr val="A9AE00"/>
                </a:solidFill>
              </a:rPr>
              <a:t>Automne 2019</a:t>
            </a:r>
          </a:p>
          <a:p>
            <a:pPr lvl="0">
              <a:spcAft>
                <a:spcPts val="600"/>
              </a:spcAft>
              <a:defRPr/>
            </a:pPr>
            <a:r>
              <a:rPr lang="fr-FR" dirty="0">
                <a:solidFill>
                  <a:prstClr val="black"/>
                </a:solidFill>
              </a:rPr>
              <a:t>Évaluations stratégiques plurinationales : </a:t>
            </a:r>
          </a:p>
          <a:p>
            <a:pPr marL="285750" lvl="0" indent="-285750">
              <a:spcAft>
                <a:spcPts val="600"/>
              </a:spcAft>
              <a:buClr>
                <a:srgbClr val="AEA900"/>
              </a:buClr>
              <a:buFont typeface="Wingdings" panose="05000000000000000000" pitchFamily="2" charset="2"/>
              <a:buChar char="Ø"/>
              <a:defRPr/>
            </a:pPr>
            <a:r>
              <a:rPr lang="fr-FR" dirty="0">
                <a:solidFill>
                  <a:prstClr val="black"/>
                </a:solidFill>
              </a:rPr>
              <a:t>Biomes d’Afrique</a:t>
            </a:r>
          </a:p>
          <a:p>
            <a:pPr marL="285750" lvl="0" indent="-285750">
              <a:spcAft>
                <a:spcPts val="600"/>
              </a:spcAft>
              <a:buClr>
                <a:srgbClr val="A9AE00"/>
              </a:buClr>
              <a:buFont typeface="Wingdings" panose="05000000000000000000" pitchFamily="2" charset="2"/>
              <a:buChar char="Ø"/>
              <a:defRPr/>
            </a:pPr>
            <a:r>
              <a:rPr lang="fr-FR" dirty="0">
                <a:solidFill>
                  <a:prstClr val="black"/>
                </a:solidFill>
              </a:rPr>
              <a:t>PMA</a:t>
            </a:r>
          </a:p>
          <a:p>
            <a:pPr marL="285750" lvl="0" indent="-285750">
              <a:spcAft>
                <a:spcPts val="600"/>
              </a:spcAft>
              <a:buClr>
                <a:srgbClr val="A9AE00"/>
              </a:buClr>
              <a:buFont typeface="Wingdings" panose="05000000000000000000" pitchFamily="2" charset="2"/>
              <a:buChar char="Ø"/>
              <a:defRPr/>
            </a:pPr>
            <a:r>
              <a:rPr lang="fr-FR" dirty="0">
                <a:solidFill>
                  <a:prstClr val="black"/>
                </a:solidFill>
              </a:rPr>
              <a:t>PEID</a:t>
            </a:r>
          </a:p>
          <a:p>
            <a:endParaRPr lang="fr-FR" dirty="0"/>
          </a:p>
        </p:txBody>
      </p:sp>
    </p:spTree>
    <p:extLst>
      <p:ext uri="{BB962C8B-B14F-4D97-AF65-F5344CB8AC3E}">
        <p14:creationId xmlns:p14="http://schemas.microsoft.com/office/powerpoint/2010/main" val="2998659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FEBE22-49C7-4709-A237-4265837F9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7"/>
            <a:ext cx="12192000" cy="6857825"/>
          </a:xfrm>
          <a:prstGeom prst="rect">
            <a:avLst/>
          </a:prstGeom>
        </p:spPr>
      </p:pic>
      <p:pic>
        <p:nvPicPr>
          <p:cNvPr id="3" name="Picture 2">
            <a:extLst>
              <a:ext uri="{FF2B5EF4-FFF2-40B4-BE49-F238E27FC236}">
                <a16:creationId xmlns:a16="http://schemas.microsoft.com/office/drawing/2014/main" id="{6F0EA268-B633-4ED0-AB99-15ABD21761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TextBox 3">
            <a:extLst>
              <a:ext uri="{FF2B5EF4-FFF2-40B4-BE49-F238E27FC236}">
                <a16:creationId xmlns:a16="http://schemas.microsoft.com/office/drawing/2014/main" id="{3C562064-053E-4C99-91D4-AFE33BD51BC4}"/>
              </a:ext>
            </a:extLst>
          </p:cNvPr>
          <p:cNvSpPr txBox="1"/>
          <p:nvPr/>
        </p:nvSpPr>
        <p:spPr>
          <a:xfrm>
            <a:off x="2209800" y="2057400"/>
            <a:ext cx="8610600" cy="1200329"/>
          </a:xfrm>
          <a:prstGeom prst="rect">
            <a:avLst/>
          </a:prstGeom>
          <a:noFill/>
        </p:spPr>
        <p:txBody>
          <a:bodyPr wrap="square" rtlCol="0">
            <a:spAutoFit/>
          </a:bodyPr>
          <a:lstStyle/>
          <a:p>
            <a:r>
              <a:rPr lang="fr-FR" sz="3600" b="1" dirty="0">
                <a:solidFill>
                  <a:schemeClr val="bg1"/>
                </a:solidFill>
              </a:rPr>
              <a:t>POUR EN SAVOIR PLUS </a:t>
            </a:r>
          </a:p>
          <a:p>
            <a:r>
              <a:rPr lang="fr-FR" sz="3600" b="1" dirty="0">
                <a:solidFill>
                  <a:schemeClr val="bg1"/>
                </a:solidFill>
              </a:rPr>
              <a:t>RENDEZ-VOUS SUR www.gefieo.org</a:t>
            </a:r>
          </a:p>
        </p:txBody>
      </p:sp>
    </p:spTree>
    <p:extLst>
      <p:ext uri="{BB962C8B-B14F-4D97-AF65-F5344CB8AC3E}">
        <p14:creationId xmlns:p14="http://schemas.microsoft.com/office/powerpoint/2010/main" val="11676004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een leafed tree during daytime">
            <a:extLst>
              <a:ext uri="{FF2B5EF4-FFF2-40B4-BE49-F238E27FC236}">
                <a16:creationId xmlns:a16="http://schemas.microsoft.com/office/drawing/2014/main" id="{2BF5D0B5-D8B0-47E9-9E22-E1AD28AD8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4382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459424A-19E3-4504-BED0-2B72370461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2601A5CE-F295-4F72-823F-DD0CBF245D3F}"/>
              </a:ext>
            </a:extLst>
          </p:cNvPr>
          <p:cNvSpPr/>
          <p:nvPr/>
        </p:nvSpPr>
        <p:spPr>
          <a:xfrm>
            <a:off x="914400" y="1377691"/>
            <a:ext cx="3858942" cy="646331"/>
          </a:xfrm>
          <a:prstGeom prst="rect">
            <a:avLst/>
          </a:prstGeom>
        </p:spPr>
        <p:txBody>
          <a:bodyPr wrap="none">
            <a:spAutoFit/>
          </a:bodyPr>
          <a:lstStyle/>
          <a:p>
            <a:pPr lvl="0">
              <a:spcAft>
                <a:spcPts val="600"/>
              </a:spcAft>
              <a:defRPr/>
            </a:pPr>
            <a:r>
              <a:rPr lang="fr-FR" sz="3600" b="1" spc="300" dirty="0">
                <a:solidFill>
                  <a:schemeClr val="bg1"/>
                </a:solidFill>
                <a:latin typeface="+mj-lt"/>
              </a:rPr>
              <a:t>LA DURABILITÉ</a:t>
            </a:r>
            <a:endParaRPr lang="fr-FR" sz="3600" dirty="0">
              <a:solidFill>
                <a:schemeClr val="bg1"/>
              </a:solidFill>
              <a:latin typeface="+mj-lt"/>
            </a:endParaRPr>
          </a:p>
        </p:txBody>
      </p:sp>
    </p:spTree>
    <p:extLst>
      <p:ext uri="{BB962C8B-B14F-4D97-AF65-F5344CB8AC3E}">
        <p14:creationId xmlns:p14="http://schemas.microsoft.com/office/powerpoint/2010/main" val="3438224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20A30-7264-439A-A400-5ACB4B472F47}"/>
              </a:ext>
            </a:extLst>
          </p:cNvPr>
          <p:cNvSpPr>
            <a:spLocks noGrp="1"/>
          </p:cNvSpPr>
          <p:nvPr>
            <p:ph type="title"/>
          </p:nvPr>
        </p:nvSpPr>
        <p:spPr/>
        <p:txBody>
          <a:bodyPr/>
          <a:lstStyle/>
          <a:p>
            <a:r>
              <a:rPr lang="fr-FR"/>
              <a:t>La durabilité à l’achèvement des projets</a:t>
            </a:r>
          </a:p>
        </p:txBody>
      </p:sp>
      <p:sp>
        <p:nvSpPr>
          <p:cNvPr id="3" name="Content Placeholder 2">
            <a:extLst>
              <a:ext uri="{FF2B5EF4-FFF2-40B4-BE49-F238E27FC236}">
                <a16:creationId xmlns:a16="http://schemas.microsoft.com/office/drawing/2014/main" id="{1F32089D-11E5-4C69-9B60-923BDAF5FF08}"/>
              </a:ext>
            </a:extLst>
          </p:cNvPr>
          <p:cNvSpPr>
            <a:spLocks noGrp="1"/>
          </p:cNvSpPr>
          <p:nvPr>
            <p:ph idx="1"/>
          </p:nvPr>
        </p:nvSpPr>
        <p:spPr>
          <a:xfrm>
            <a:off x="5410200" y="2286000"/>
            <a:ext cx="4092402" cy="3880773"/>
          </a:xfrm>
        </p:spPr>
        <p:txBody>
          <a:bodyPr/>
          <a:lstStyle/>
          <a:p>
            <a:pPr marL="0" indent="0" algn="ctr">
              <a:buNone/>
            </a:pPr>
            <a:r>
              <a:rPr lang="fr-FR" b="1" dirty="0"/>
              <a:t>des projets produisent des </a:t>
            </a:r>
            <a:br>
              <a:rPr lang="fr-FR" b="1" dirty="0"/>
            </a:br>
            <a:r>
              <a:rPr lang="fr-FR" b="1" dirty="0"/>
              <a:t>résultats susceptibles de durer</a:t>
            </a:r>
          </a:p>
          <a:p>
            <a:pPr marL="0" indent="0">
              <a:buNone/>
            </a:pPr>
            <a:endParaRPr lang="fr-FR" dirty="0"/>
          </a:p>
        </p:txBody>
      </p:sp>
      <p:sp>
        <p:nvSpPr>
          <p:cNvPr id="4" name="TextBox 3">
            <a:extLst>
              <a:ext uri="{FF2B5EF4-FFF2-40B4-BE49-F238E27FC236}">
                <a16:creationId xmlns:a16="http://schemas.microsoft.com/office/drawing/2014/main" id="{0ECB18B4-F5F9-4E4A-978E-763B96C68292}"/>
              </a:ext>
            </a:extLst>
          </p:cNvPr>
          <p:cNvSpPr txBox="1"/>
          <p:nvPr/>
        </p:nvSpPr>
        <p:spPr>
          <a:xfrm>
            <a:off x="3290022" y="1991944"/>
            <a:ext cx="2577378" cy="1323440"/>
          </a:xfrm>
          <a:prstGeom prst="rect">
            <a:avLst/>
          </a:prstGeom>
          <a:noFill/>
        </p:spPr>
        <p:txBody>
          <a:bodyPr wrap="square" rtlCol="0">
            <a:spAutoFit/>
          </a:bodyPr>
          <a:lstStyle/>
          <a:p>
            <a:r>
              <a:rPr lang="fr-FR" sz="8000" b="1" dirty="0">
                <a:solidFill>
                  <a:srgbClr val="C2D12F"/>
                </a:solidFill>
                <a:latin typeface="Avenir Heavy" charset="0"/>
              </a:rPr>
              <a:t>62 %</a:t>
            </a:r>
          </a:p>
        </p:txBody>
      </p:sp>
      <p:graphicFrame>
        <p:nvGraphicFramePr>
          <p:cNvPr id="5" name="Chart 4">
            <a:extLst>
              <a:ext uri="{FF2B5EF4-FFF2-40B4-BE49-F238E27FC236}">
                <a16:creationId xmlns:a16="http://schemas.microsoft.com/office/drawing/2014/main" id="{899439F9-B77B-4339-B93D-F95BB9B1C2A1}"/>
              </a:ext>
            </a:extLst>
          </p:cNvPr>
          <p:cNvGraphicFramePr/>
          <p:nvPr>
            <p:extLst/>
          </p:nvPr>
        </p:nvGraphicFramePr>
        <p:xfrm>
          <a:off x="948789" y="1600200"/>
          <a:ext cx="1978965" cy="2719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41991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8A6E1-D2D3-4468-8681-79883469FBB4}"/>
              </a:ext>
            </a:extLst>
          </p:cNvPr>
          <p:cNvSpPr>
            <a:spLocks noGrp="1"/>
          </p:cNvSpPr>
          <p:nvPr>
            <p:ph type="title"/>
          </p:nvPr>
        </p:nvSpPr>
        <p:spPr/>
        <p:txBody>
          <a:bodyPr/>
          <a:lstStyle/>
          <a:p>
            <a:r>
              <a:rPr lang="fr-FR"/>
              <a:t>Discussion</a:t>
            </a:r>
          </a:p>
        </p:txBody>
      </p:sp>
      <p:sp>
        <p:nvSpPr>
          <p:cNvPr id="3" name="Content Placeholder 2">
            <a:extLst>
              <a:ext uri="{FF2B5EF4-FFF2-40B4-BE49-F238E27FC236}">
                <a16:creationId xmlns:a16="http://schemas.microsoft.com/office/drawing/2014/main" id="{90131086-1C5A-462E-BFB5-D88FBFE10EFB}"/>
              </a:ext>
            </a:extLst>
          </p:cNvPr>
          <p:cNvSpPr>
            <a:spLocks noGrp="1"/>
          </p:cNvSpPr>
          <p:nvPr>
            <p:ph idx="1"/>
          </p:nvPr>
        </p:nvSpPr>
        <p:spPr>
          <a:xfrm>
            <a:off x="677334" y="2160589"/>
            <a:ext cx="9609666" cy="3880773"/>
          </a:xfrm>
        </p:spPr>
        <p:txBody>
          <a:bodyPr/>
          <a:lstStyle/>
          <a:p>
            <a:pPr marL="0" indent="0">
              <a:buNone/>
            </a:pPr>
            <a:r>
              <a:rPr lang="fr-FR" b="1" dirty="0"/>
              <a:t>D’après votre expérience</a:t>
            </a:r>
          </a:p>
          <a:p>
            <a:endParaRPr lang="fr-FR" b="1" dirty="0">
              <a:ea typeface="Avenir Book" charset="0"/>
              <a:cs typeface="Avenir Book" charset="0"/>
            </a:endParaRPr>
          </a:p>
          <a:p>
            <a:endParaRPr lang="fr-FR" b="1" dirty="0">
              <a:ea typeface="Avenir Book" charset="0"/>
              <a:cs typeface="Avenir Book" charset="0"/>
            </a:endParaRPr>
          </a:p>
          <a:p>
            <a:endParaRPr lang="fr-FR" b="1" dirty="0">
              <a:ea typeface="Avenir Book" charset="0"/>
              <a:cs typeface="Avenir Book" charset="0"/>
            </a:endParaRPr>
          </a:p>
          <a:p>
            <a:r>
              <a:rPr lang="fr-FR" b="1" dirty="0"/>
              <a:t> Quels sont les facteurs qui influent sur la durabilité des résultats des projets ?</a:t>
            </a:r>
          </a:p>
          <a:p>
            <a:endParaRPr lang="fr-FR" b="1" dirty="0">
              <a:ea typeface="Avenir Book" charset="0"/>
              <a:cs typeface="Avenir Book" charset="0"/>
            </a:endParaRPr>
          </a:p>
          <a:p>
            <a:endParaRPr lang="fr-FR" b="1" dirty="0">
              <a:ea typeface="Avenir Book" charset="0"/>
              <a:cs typeface="Avenir Book" charset="0"/>
            </a:endParaRPr>
          </a:p>
          <a:p>
            <a:endParaRPr lang="fr-FR" dirty="0"/>
          </a:p>
        </p:txBody>
      </p:sp>
    </p:spTree>
    <p:extLst>
      <p:ext uri="{BB962C8B-B14F-4D97-AF65-F5344CB8AC3E}">
        <p14:creationId xmlns:p14="http://schemas.microsoft.com/office/powerpoint/2010/main" val="128839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5355B-3E6F-4638-A0C6-00F2E3AE29DA}"/>
              </a:ext>
            </a:extLst>
          </p:cNvPr>
          <p:cNvSpPr>
            <a:spLocks noGrp="1"/>
          </p:cNvSpPr>
          <p:nvPr>
            <p:ph type="title"/>
          </p:nvPr>
        </p:nvSpPr>
        <p:spPr/>
        <p:txBody>
          <a:bodyPr/>
          <a:lstStyle/>
          <a:p>
            <a:r>
              <a:rPr lang="fr-FR" dirty="0"/>
              <a:t>Discussion (suite)</a:t>
            </a:r>
          </a:p>
        </p:txBody>
      </p:sp>
      <p:sp>
        <p:nvSpPr>
          <p:cNvPr id="3" name="Content Placeholder 2">
            <a:extLst>
              <a:ext uri="{FF2B5EF4-FFF2-40B4-BE49-F238E27FC236}">
                <a16:creationId xmlns:a16="http://schemas.microsoft.com/office/drawing/2014/main" id="{DF882568-B403-4C78-930A-C404401FF362}"/>
              </a:ext>
            </a:extLst>
          </p:cNvPr>
          <p:cNvSpPr>
            <a:spLocks noGrp="1"/>
          </p:cNvSpPr>
          <p:nvPr>
            <p:ph idx="1"/>
          </p:nvPr>
        </p:nvSpPr>
        <p:spPr>
          <a:xfrm>
            <a:off x="677334" y="2160589"/>
            <a:ext cx="9685866" cy="3880773"/>
          </a:xfrm>
        </p:spPr>
        <p:txBody>
          <a:bodyPr/>
          <a:lstStyle/>
          <a:p>
            <a:r>
              <a:rPr lang="fr-FR" b="1" dirty="0"/>
              <a:t> Quels sont les facteurs qui influent sur la durabilité une fois les projets achevés ?</a:t>
            </a:r>
          </a:p>
          <a:p>
            <a:endParaRPr lang="fr-FR" b="1" dirty="0">
              <a:ea typeface="Avenir Book" charset="0"/>
              <a:cs typeface="Avenir Book" charset="0"/>
            </a:endParaRPr>
          </a:p>
          <a:p>
            <a:endParaRPr lang="fr-FR" b="1" dirty="0">
              <a:ea typeface="Avenir Book" charset="0"/>
              <a:cs typeface="Avenir Book" charset="0"/>
            </a:endParaRPr>
          </a:p>
          <a:p>
            <a:endParaRPr lang="fr-FR" dirty="0"/>
          </a:p>
        </p:txBody>
      </p:sp>
    </p:spTree>
    <p:extLst>
      <p:ext uri="{BB962C8B-B14F-4D97-AF65-F5344CB8AC3E}">
        <p14:creationId xmlns:p14="http://schemas.microsoft.com/office/powerpoint/2010/main" val="697054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FEBE22-49C7-4709-A237-4265837F9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7"/>
            <a:ext cx="12192000" cy="6857825"/>
          </a:xfrm>
          <a:prstGeom prst="rect">
            <a:avLst/>
          </a:prstGeom>
        </p:spPr>
      </p:pic>
      <p:pic>
        <p:nvPicPr>
          <p:cNvPr id="3" name="Picture 2">
            <a:extLst>
              <a:ext uri="{FF2B5EF4-FFF2-40B4-BE49-F238E27FC236}">
                <a16:creationId xmlns:a16="http://schemas.microsoft.com/office/drawing/2014/main" id="{6F0EA268-B633-4ED0-AB99-15ABD21761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TextBox 3">
            <a:extLst>
              <a:ext uri="{FF2B5EF4-FFF2-40B4-BE49-F238E27FC236}">
                <a16:creationId xmlns:a16="http://schemas.microsoft.com/office/drawing/2014/main" id="{3C562064-053E-4C99-91D4-AFE33BD51BC4}"/>
              </a:ext>
            </a:extLst>
          </p:cNvPr>
          <p:cNvSpPr txBox="1"/>
          <p:nvPr/>
        </p:nvSpPr>
        <p:spPr>
          <a:xfrm>
            <a:off x="2590800" y="2057400"/>
            <a:ext cx="8153400" cy="1200329"/>
          </a:xfrm>
          <a:prstGeom prst="rect">
            <a:avLst/>
          </a:prstGeom>
          <a:noFill/>
        </p:spPr>
        <p:txBody>
          <a:bodyPr wrap="square" rtlCol="0">
            <a:spAutoFit/>
          </a:bodyPr>
          <a:lstStyle/>
          <a:p>
            <a:r>
              <a:rPr lang="fr-FR" sz="3600" b="1" dirty="0">
                <a:solidFill>
                  <a:schemeClr val="bg1"/>
                </a:solidFill>
              </a:rPr>
              <a:t>POUR EN SAVOIR PLUS </a:t>
            </a:r>
          </a:p>
          <a:p>
            <a:r>
              <a:rPr lang="fr-FR" sz="3600" b="1" dirty="0">
                <a:solidFill>
                  <a:schemeClr val="bg1"/>
                </a:solidFill>
              </a:rPr>
              <a:t>RENDEZ-VOUS SUR www.gefieo.org</a:t>
            </a:r>
          </a:p>
        </p:txBody>
      </p:sp>
    </p:spTree>
    <p:extLst>
      <p:ext uri="{BB962C8B-B14F-4D97-AF65-F5344CB8AC3E}">
        <p14:creationId xmlns:p14="http://schemas.microsoft.com/office/powerpoint/2010/main" val="233947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8383-D7DC-4767-88B4-37F01C1715B8}"/>
              </a:ext>
            </a:extLst>
          </p:cNvPr>
          <p:cNvSpPr>
            <a:spLocks noGrp="1"/>
          </p:cNvSpPr>
          <p:nvPr>
            <p:ph type="title"/>
          </p:nvPr>
        </p:nvSpPr>
        <p:spPr/>
        <p:txBody>
          <a:bodyPr/>
          <a:lstStyle/>
          <a:p>
            <a:r>
              <a:rPr lang="fr-FR"/>
              <a:t>Suivi</a:t>
            </a:r>
          </a:p>
        </p:txBody>
      </p:sp>
      <p:sp>
        <p:nvSpPr>
          <p:cNvPr id="3" name="Content Placeholder 2">
            <a:extLst>
              <a:ext uri="{FF2B5EF4-FFF2-40B4-BE49-F238E27FC236}">
                <a16:creationId xmlns:a16="http://schemas.microsoft.com/office/drawing/2014/main" id="{B655103C-49B9-4616-A04D-CBC7623BF1FC}"/>
              </a:ext>
            </a:extLst>
          </p:cNvPr>
          <p:cNvSpPr>
            <a:spLocks noGrp="1"/>
          </p:cNvSpPr>
          <p:nvPr>
            <p:ph idx="1"/>
          </p:nvPr>
        </p:nvSpPr>
        <p:spPr>
          <a:xfrm>
            <a:off x="457200" y="3935833"/>
            <a:ext cx="8596668" cy="2612362"/>
          </a:xfrm>
        </p:spPr>
        <p:txBody>
          <a:bodyPr/>
          <a:lstStyle/>
          <a:p>
            <a:pPr marL="0" indent="0">
              <a:buClr>
                <a:srgbClr val="1CADE4"/>
              </a:buClr>
              <a:buFont typeface="Wingdings 3" charset="2"/>
              <a:buNone/>
            </a:pPr>
            <a:r>
              <a:rPr lang="fr-FR" b="1" dirty="0">
                <a:solidFill>
                  <a:schemeClr val="tx1"/>
                </a:solidFill>
              </a:rPr>
              <a:t>Formes de suivi :</a:t>
            </a:r>
          </a:p>
          <a:p>
            <a:pPr marL="0" indent="0">
              <a:buClr>
                <a:srgbClr val="1CADE4"/>
              </a:buClr>
              <a:buFont typeface="Wingdings 3" charset="2"/>
              <a:buNone/>
            </a:pPr>
            <a:r>
              <a:rPr lang="en-US" b="1" dirty="0">
                <a:solidFill>
                  <a:schemeClr val="tx1"/>
                </a:solidFill>
              </a:rPr>
              <a:t>	</a:t>
            </a:r>
            <a:r>
              <a:rPr lang="fr-FR" b="1" dirty="0">
                <a:solidFill>
                  <a:schemeClr val="tx1"/>
                </a:solidFill>
              </a:rPr>
              <a:t>Suivi des</a:t>
            </a:r>
            <a:r>
              <a:rPr lang="fr-FR" b="1" dirty="0">
                <a:solidFill>
                  <a:schemeClr val="accent2"/>
                </a:solidFill>
              </a:rPr>
              <a:t> conditions et facteurs de stress de l’environnement</a:t>
            </a:r>
          </a:p>
          <a:p>
            <a:pPr marL="0" indent="0">
              <a:buClr>
                <a:srgbClr val="1CADE4"/>
              </a:buClr>
              <a:buFont typeface="Wingdings 3" charset="2"/>
              <a:buNone/>
            </a:pPr>
            <a:r>
              <a:rPr lang="en-US" b="1" dirty="0">
                <a:solidFill>
                  <a:schemeClr val="tx1"/>
                </a:solidFill>
              </a:rPr>
              <a:t>	</a:t>
            </a:r>
            <a:r>
              <a:rPr lang="fr-FR" b="1" dirty="0">
                <a:solidFill>
                  <a:schemeClr val="tx1"/>
                </a:solidFill>
              </a:rPr>
              <a:t>Suivi des</a:t>
            </a:r>
            <a:r>
              <a:rPr lang="fr-FR"/>
              <a:t> </a:t>
            </a:r>
            <a:r>
              <a:rPr lang="fr-FR" b="1" dirty="0">
                <a:solidFill>
                  <a:schemeClr val="accent2"/>
                </a:solidFill>
              </a:rPr>
              <a:t>progrès vers les résultats du projet/programme</a:t>
            </a:r>
          </a:p>
          <a:p>
            <a:pPr marL="0" indent="0">
              <a:buClr>
                <a:srgbClr val="1CADE4"/>
              </a:buClr>
              <a:buNone/>
            </a:pPr>
            <a:r>
              <a:rPr lang="en-US" b="1" dirty="0">
                <a:solidFill>
                  <a:schemeClr val="tx1"/>
                </a:solidFill>
              </a:rPr>
              <a:t>	</a:t>
            </a:r>
            <a:r>
              <a:rPr lang="fr-FR" b="1" dirty="0">
                <a:solidFill>
                  <a:schemeClr val="tx1"/>
                </a:solidFill>
              </a:rPr>
              <a:t>Suivi de la</a:t>
            </a:r>
            <a:r>
              <a:rPr lang="fr-FR" b="1" dirty="0">
                <a:solidFill>
                  <a:schemeClr val="accent2"/>
                </a:solidFill>
              </a:rPr>
              <a:t> performance du projet/programme </a:t>
            </a:r>
          </a:p>
          <a:p>
            <a:endParaRPr lang="fr-FR" dirty="0"/>
          </a:p>
        </p:txBody>
      </p:sp>
      <p:sp>
        <p:nvSpPr>
          <p:cNvPr id="4" name="Cloud 3">
            <a:extLst>
              <a:ext uri="{FF2B5EF4-FFF2-40B4-BE49-F238E27FC236}">
                <a16:creationId xmlns:a16="http://schemas.microsoft.com/office/drawing/2014/main" id="{38070950-03A4-4C2F-9D3F-8D162DBDC8D4}"/>
              </a:ext>
            </a:extLst>
          </p:cNvPr>
          <p:cNvSpPr/>
          <p:nvPr/>
        </p:nvSpPr>
        <p:spPr>
          <a:xfrm>
            <a:off x="130629" y="1385209"/>
            <a:ext cx="6539666" cy="255062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b="1" dirty="0">
              <a:solidFill>
                <a:srgbClr val="C2D12F"/>
              </a:solidFill>
            </a:endParaRPr>
          </a:p>
          <a:p>
            <a:pPr algn="ctr"/>
            <a:r>
              <a:rPr lang="fr-FR" sz="2800" b="1" dirty="0">
                <a:solidFill>
                  <a:srgbClr val="C2D12F"/>
                </a:solidFill>
              </a:rPr>
              <a:t>Notre activité est-elle sur la bonne voie ?</a:t>
            </a:r>
          </a:p>
          <a:p>
            <a:pPr algn="ctr"/>
            <a:endParaRPr lang="fr-FR" sz="2800" b="1" dirty="0">
              <a:solidFill>
                <a:srgbClr val="C2D12F"/>
              </a:solidFill>
            </a:endParaRPr>
          </a:p>
          <a:p>
            <a:pPr algn="ctr"/>
            <a:endParaRPr lang="fr-FR" sz="2800" b="1" dirty="0">
              <a:solidFill>
                <a:srgbClr val="C2D12F"/>
              </a:solidFill>
            </a:endParaRPr>
          </a:p>
        </p:txBody>
      </p:sp>
      <p:sp>
        <p:nvSpPr>
          <p:cNvPr id="5" name="Oval Callout 14">
            <a:extLst>
              <a:ext uri="{FF2B5EF4-FFF2-40B4-BE49-F238E27FC236}">
                <a16:creationId xmlns:a16="http://schemas.microsoft.com/office/drawing/2014/main" id="{21CED404-2EBE-454E-9F2F-73836F3DAAEA}"/>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Le suivi a recours à la collecte systématique de données pour maintenir les activités sur la bonne voie. </a:t>
            </a:r>
          </a:p>
          <a:p>
            <a:pPr algn="ctr"/>
            <a:endParaRPr lang="fr-FR" dirty="0">
              <a:solidFill>
                <a:schemeClr val="tx1"/>
              </a:solidFill>
            </a:endParaRPr>
          </a:p>
        </p:txBody>
      </p:sp>
    </p:spTree>
    <p:extLst>
      <p:ext uri="{BB962C8B-B14F-4D97-AF65-F5344CB8AC3E}">
        <p14:creationId xmlns:p14="http://schemas.microsoft.com/office/powerpoint/2010/main" val="4199898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875B8-D302-4845-AED1-EA6921AEF423}"/>
              </a:ext>
            </a:extLst>
          </p:cNvPr>
          <p:cNvSpPr>
            <a:spLocks noGrp="1"/>
          </p:cNvSpPr>
          <p:nvPr>
            <p:ph type="title"/>
          </p:nvPr>
        </p:nvSpPr>
        <p:spPr/>
        <p:txBody>
          <a:bodyPr/>
          <a:lstStyle/>
          <a:p>
            <a:r>
              <a:rPr lang="fr-FR"/>
              <a:t>Évaluation</a:t>
            </a:r>
          </a:p>
        </p:txBody>
      </p:sp>
      <p:sp>
        <p:nvSpPr>
          <p:cNvPr id="3" name="Content Placeholder 2">
            <a:extLst>
              <a:ext uri="{FF2B5EF4-FFF2-40B4-BE49-F238E27FC236}">
                <a16:creationId xmlns:a16="http://schemas.microsoft.com/office/drawing/2014/main" id="{7B00C552-2CE1-4C13-9093-6827DBB69754}"/>
              </a:ext>
            </a:extLst>
          </p:cNvPr>
          <p:cNvSpPr>
            <a:spLocks noGrp="1"/>
          </p:cNvSpPr>
          <p:nvPr>
            <p:ph idx="1"/>
          </p:nvPr>
        </p:nvSpPr>
        <p:spPr>
          <a:xfrm>
            <a:off x="677334" y="3733800"/>
            <a:ext cx="8596668" cy="2307562"/>
          </a:xfrm>
        </p:spPr>
        <p:txBody>
          <a:bodyPr/>
          <a:lstStyle/>
          <a:p>
            <a:pPr marL="0" indent="0">
              <a:spcAft>
                <a:spcPts val="1200"/>
              </a:spcAft>
              <a:buClr>
                <a:srgbClr val="1CADE4"/>
              </a:buClr>
              <a:buFont typeface="Wingdings 3" charset="2"/>
              <a:buNone/>
            </a:pPr>
            <a:r>
              <a:rPr lang="fr-FR" b="1" dirty="0">
                <a:solidFill>
                  <a:schemeClr val="tx1"/>
                </a:solidFill>
              </a:rPr>
              <a:t>Évaluations de projets/programmes :</a:t>
            </a:r>
          </a:p>
          <a:p>
            <a:pPr marL="0" indent="0">
              <a:spcBef>
                <a:spcPts val="0"/>
              </a:spcBef>
              <a:buClr>
                <a:srgbClr val="1CADE4"/>
              </a:buClr>
              <a:buFont typeface="Wingdings 3" charset="2"/>
              <a:buNone/>
            </a:pPr>
            <a:r>
              <a:rPr lang="fr-FR" b="1" dirty="0">
                <a:solidFill>
                  <a:schemeClr val="accent2"/>
                </a:solidFill>
              </a:rPr>
              <a:t>À mi-parcours</a:t>
            </a:r>
          </a:p>
          <a:p>
            <a:pPr marL="0" indent="0">
              <a:spcBef>
                <a:spcPts val="0"/>
              </a:spcBef>
              <a:buClr>
                <a:srgbClr val="1CADE4"/>
              </a:buClr>
              <a:buFont typeface="Wingdings 3" charset="2"/>
              <a:buNone/>
            </a:pPr>
            <a:r>
              <a:rPr lang="fr-FR" b="1" dirty="0">
                <a:solidFill>
                  <a:schemeClr val="accent2"/>
                </a:solidFill>
              </a:rPr>
              <a:t>Finales</a:t>
            </a:r>
          </a:p>
          <a:p>
            <a:pPr>
              <a:spcBef>
                <a:spcPts val="0"/>
              </a:spcBef>
              <a:buClr>
                <a:srgbClr val="1CADE4"/>
              </a:buClr>
            </a:pPr>
            <a:endParaRPr lang="fr-FR" b="1" dirty="0">
              <a:solidFill>
                <a:prstClr val="white"/>
              </a:solidFill>
            </a:endParaRPr>
          </a:p>
          <a:p>
            <a:pPr marL="0" indent="0">
              <a:buClr>
                <a:srgbClr val="1CADE4"/>
              </a:buClr>
              <a:buFont typeface="Wingdings 3" charset="2"/>
              <a:buNone/>
            </a:pPr>
            <a:r>
              <a:rPr lang="fr-FR" b="1" dirty="0">
                <a:solidFill>
                  <a:schemeClr val="tx1"/>
                </a:solidFill>
              </a:rPr>
              <a:t>Autres formes d’évaluation </a:t>
            </a:r>
            <a:r>
              <a:rPr lang="fr-FR"/>
              <a:t>: </a:t>
            </a:r>
            <a:r>
              <a:rPr lang="fr-FR" b="1" dirty="0">
                <a:solidFill>
                  <a:schemeClr val="accent2"/>
                </a:solidFill>
              </a:rPr>
              <a:t>d’impact, thématique, de performance, nationale, institutionnelle, complète</a:t>
            </a:r>
          </a:p>
          <a:p>
            <a:endParaRPr lang="fr-FR" dirty="0"/>
          </a:p>
        </p:txBody>
      </p:sp>
      <p:sp>
        <p:nvSpPr>
          <p:cNvPr id="4" name="Cloud 3">
            <a:extLst>
              <a:ext uri="{FF2B5EF4-FFF2-40B4-BE49-F238E27FC236}">
                <a16:creationId xmlns:a16="http://schemas.microsoft.com/office/drawing/2014/main" id="{CF8BF185-FB86-44FB-BD8B-6C16534677D3}"/>
              </a:ext>
            </a:extLst>
          </p:cNvPr>
          <p:cNvSpPr/>
          <p:nvPr/>
        </p:nvSpPr>
        <p:spPr>
          <a:xfrm>
            <a:off x="1" y="1066800"/>
            <a:ext cx="7391400" cy="263497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0"/>
              </a:spcBef>
            </a:pPr>
            <a:endParaRPr lang="fr-FR" sz="2000" b="1" dirty="0">
              <a:solidFill>
                <a:srgbClr val="C2D12F"/>
              </a:solidFill>
            </a:endParaRPr>
          </a:p>
          <a:p>
            <a:pPr>
              <a:spcBef>
                <a:spcPts val="0"/>
              </a:spcBef>
            </a:pPr>
            <a:endParaRPr lang="fr-FR" sz="2000" b="1" dirty="0">
              <a:solidFill>
                <a:srgbClr val="C2D12F"/>
              </a:solidFill>
            </a:endParaRPr>
          </a:p>
          <a:p>
            <a:pPr marL="342900" indent="-342900">
              <a:spcBef>
                <a:spcPts val="0"/>
              </a:spcBef>
              <a:buFont typeface="Arial" panose="020B0604020202020204" pitchFamily="34" charset="0"/>
              <a:buChar char="•"/>
            </a:pPr>
            <a:r>
              <a:rPr lang="fr-FR" sz="2000" b="1" dirty="0">
                <a:solidFill>
                  <a:srgbClr val="C2D12F"/>
                </a:solidFill>
              </a:rPr>
              <a:t>Faisons-nous ce qu’il convient de faire ?</a:t>
            </a:r>
          </a:p>
          <a:p>
            <a:pPr marL="342900" indent="-342900">
              <a:spcBef>
                <a:spcPts val="0"/>
              </a:spcBef>
              <a:buFont typeface="Arial" panose="020B0604020202020204" pitchFamily="34" charset="0"/>
              <a:buChar char="•"/>
            </a:pPr>
            <a:r>
              <a:rPr lang="fr-FR" sz="2000" b="1" dirty="0">
                <a:solidFill>
                  <a:srgbClr val="C2D12F"/>
                </a:solidFill>
              </a:rPr>
              <a:t>Nous y prenons-nous comme il se doit et de manière efficace ?</a:t>
            </a:r>
          </a:p>
          <a:p>
            <a:pPr marL="342900" indent="-342900">
              <a:spcBef>
                <a:spcPts val="0"/>
              </a:spcBef>
              <a:buFont typeface="Arial" panose="020B0604020202020204" pitchFamily="34" charset="0"/>
              <a:buChar char="•"/>
            </a:pPr>
            <a:r>
              <a:rPr lang="fr-FR" sz="2000" b="1" dirty="0">
                <a:solidFill>
                  <a:srgbClr val="C2D12F"/>
                </a:solidFill>
              </a:rPr>
              <a:t>Y a-t-il de meilleures façons de le faire ? </a:t>
            </a:r>
          </a:p>
          <a:p>
            <a:pPr>
              <a:spcBef>
                <a:spcPts val="0"/>
              </a:spcBef>
            </a:pPr>
            <a:endParaRPr lang="fr-FR" sz="1600" dirty="0">
              <a:solidFill>
                <a:schemeClr val="accent2"/>
              </a:solidFill>
            </a:endParaRPr>
          </a:p>
          <a:p>
            <a:pPr algn="ctr"/>
            <a:endParaRPr lang="fr-FR" sz="1600" dirty="0">
              <a:solidFill>
                <a:prstClr val="white"/>
              </a:solidFill>
            </a:endParaRPr>
          </a:p>
        </p:txBody>
      </p:sp>
      <p:sp>
        <p:nvSpPr>
          <p:cNvPr id="5" name="Oval Callout 5">
            <a:extLst>
              <a:ext uri="{FF2B5EF4-FFF2-40B4-BE49-F238E27FC236}">
                <a16:creationId xmlns:a16="http://schemas.microsoft.com/office/drawing/2014/main" id="{B951AF9A-F405-4AA9-8518-4065403F6213}"/>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rPr>
              <a:t>Une évaluation est une appréciation </a:t>
            </a:r>
            <a:r>
              <a:rPr lang="fr-FR" b="1" i="1" dirty="0">
                <a:solidFill>
                  <a:schemeClr val="bg2">
                    <a:lumMod val="25000"/>
                  </a:schemeClr>
                </a:solidFill>
              </a:rPr>
              <a:t>systématique</a:t>
            </a:r>
            <a:r>
              <a:rPr lang="fr-FR" b="1" dirty="0">
                <a:solidFill>
                  <a:schemeClr val="bg1"/>
                </a:solidFill>
              </a:rPr>
              <a:t> d’une activité (programme, stratégie, etc.) en vue d’en déterminer la </a:t>
            </a:r>
            <a:r>
              <a:rPr lang="fr-FR" b="1" i="1" dirty="0">
                <a:solidFill>
                  <a:schemeClr val="bg1"/>
                </a:solidFill>
              </a:rPr>
              <a:t>pertinence</a:t>
            </a:r>
            <a:r>
              <a:rPr lang="fr-FR" b="1" dirty="0">
                <a:solidFill>
                  <a:schemeClr val="bg1"/>
                </a:solidFill>
              </a:rPr>
              <a:t>, l’</a:t>
            </a:r>
            <a:r>
              <a:rPr lang="fr-FR" b="1" i="1" dirty="0">
                <a:solidFill>
                  <a:schemeClr val="bg1"/>
                </a:solidFill>
              </a:rPr>
              <a:t>efficacité</a:t>
            </a:r>
            <a:r>
              <a:rPr lang="fr-FR" b="1" dirty="0">
                <a:solidFill>
                  <a:schemeClr val="bg1"/>
                </a:solidFill>
              </a:rPr>
              <a:t>, l’</a:t>
            </a:r>
            <a:r>
              <a:rPr lang="fr-FR" b="1" i="1" dirty="0">
                <a:solidFill>
                  <a:schemeClr val="bg1"/>
                </a:solidFill>
              </a:rPr>
              <a:t>efficience</a:t>
            </a:r>
            <a:r>
              <a:rPr lang="fr-FR" b="1" dirty="0">
                <a:solidFill>
                  <a:schemeClr val="bg1"/>
                </a:solidFill>
              </a:rPr>
              <a:t>, les </a:t>
            </a:r>
            <a:r>
              <a:rPr lang="fr-FR" b="1" i="1" dirty="0">
                <a:solidFill>
                  <a:schemeClr val="bg1"/>
                </a:solidFill>
              </a:rPr>
              <a:t>résultats</a:t>
            </a:r>
            <a:r>
              <a:rPr lang="fr-FR" b="1" dirty="0">
                <a:solidFill>
                  <a:schemeClr val="bg1"/>
                </a:solidFill>
              </a:rPr>
              <a:t> et la </a:t>
            </a:r>
            <a:r>
              <a:rPr lang="fr-FR" b="1" i="1" dirty="0">
                <a:solidFill>
                  <a:schemeClr val="bg1"/>
                </a:solidFill>
              </a:rPr>
              <a:t>durabilité</a:t>
            </a:r>
            <a:r>
              <a:rPr lang="fr-FR" b="1" dirty="0">
                <a:solidFill>
                  <a:schemeClr val="bg1"/>
                </a:solidFill>
              </a:rPr>
              <a:t>.</a:t>
            </a:r>
          </a:p>
          <a:p>
            <a:pPr algn="ctr"/>
            <a:endParaRPr lang="fr-FR" dirty="0">
              <a:solidFill>
                <a:schemeClr val="tx1"/>
              </a:solidFill>
            </a:endParaRPr>
          </a:p>
        </p:txBody>
      </p:sp>
    </p:spTree>
    <p:extLst>
      <p:ext uri="{BB962C8B-B14F-4D97-AF65-F5344CB8AC3E}">
        <p14:creationId xmlns:p14="http://schemas.microsoft.com/office/powerpoint/2010/main" val="364492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7D74C-2FC3-45DE-839E-0EAD319C68C2}"/>
              </a:ext>
            </a:extLst>
          </p:cNvPr>
          <p:cNvSpPr>
            <a:spLocks noGrp="1"/>
          </p:cNvSpPr>
          <p:nvPr>
            <p:ph type="title"/>
          </p:nvPr>
        </p:nvSpPr>
        <p:spPr/>
        <p:txBody>
          <a:bodyPr/>
          <a:lstStyle/>
          <a:p>
            <a:r>
              <a:rPr lang="fr-FR"/>
              <a:t>Le suivi et l’évaluation au sein du FEM</a:t>
            </a:r>
          </a:p>
        </p:txBody>
      </p:sp>
      <p:sp>
        <p:nvSpPr>
          <p:cNvPr id="3" name="Content Placeholder 2">
            <a:extLst>
              <a:ext uri="{FF2B5EF4-FFF2-40B4-BE49-F238E27FC236}">
                <a16:creationId xmlns:a16="http://schemas.microsoft.com/office/drawing/2014/main" id="{83DABB24-B4A3-4F7C-8CD5-DA5F2A24CA6A}"/>
              </a:ext>
            </a:extLst>
          </p:cNvPr>
          <p:cNvSpPr>
            <a:spLocks noGrp="1"/>
          </p:cNvSpPr>
          <p:nvPr>
            <p:ph idx="1"/>
          </p:nvPr>
        </p:nvSpPr>
        <p:spPr>
          <a:xfrm>
            <a:off x="677334" y="1930401"/>
            <a:ext cx="8596668" cy="4110962"/>
          </a:xfrm>
        </p:spPr>
        <p:txBody>
          <a:bodyPr/>
          <a:lstStyle/>
          <a:p>
            <a:pPr>
              <a:buNone/>
            </a:pPr>
            <a:r>
              <a:rPr lang="fr-FR" b="1" dirty="0">
                <a:solidFill>
                  <a:schemeClr val="accent2"/>
                </a:solidFill>
              </a:rPr>
              <a:t>Deux objectifs primordiaux :</a:t>
            </a:r>
          </a:p>
          <a:p>
            <a:pPr>
              <a:buNone/>
            </a:pPr>
            <a:endParaRPr lang="fr-FR" dirty="0">
              <a:solidFill>
                <a:srgbClr val="C00000"/>
              </a:solidFill>
            </a:endParaRPr>
          </a:p>
          <a:p>
            <a:pPr fontAlgn="ctr">
              <a:buClr>
                <a:schemeClr val="accent2"/>
              </a:buClr>
            </a:pPr>
            <a:r>
              <a:rPr lang="fr-FR"/>
              <a:t>Promouvoir </a:t>
            </a:r>
            <a:r>
              <a:rPr lang="fr-FR" b="1" dirty="0">
                <a:solidFill>
                  <a:srgbClr val="C2D12F"/>
                </a:solidFill>
              </a:rPr>
              <a:t>la responsabilisation</a:t>
            </a:r>
            <a:r>
              <a:rPr lang="fr-FR"/>
              <a:t> à l’égard de la réalisation des objectifs du FEM grâce à la détermination des </a:t>
            </a:r>
            <a:r>
              <a:rPr lang="fr-FR" i="1" dirty="0"/>
              <a:t>résultats</a:t>
            </a:r>
            <a:r>
              <a:rPr lang="fr-FR"/>
              <a:t>, de l’</a:t>
            </a:r>
            <a:r>
              <a:rPr lang="fr-FR" i="1" dirty="0"/>
              <a:t>efficacité</a:t>
            </a:r>
            <a:r>
              <a:rPr lang="fr-FR"/>
              <a:t>, des </a:t>
            </a:r>
            <a:r>
              <a:rPr lang="fr-FR" i="1" dirty="0"/>
              <a:t>processus</a:t>
            </a:r>
            <a:r>
              <a:rPr lang="fr-FR"/>
              <a:t> et de la </a:t>
            </a:r>
            <a:r>
              <a:rPr lang="fr-FR" i="1" dirty="0"/>
              <a:t>performance</a:t>
            </a:r>
            <a:r>
              <a:rPr lang="fr-FR"/>
              <a:t> des partenaires prenant part aux activités du Fonds. </a:t>
            </a:r>
          </a:p>
          <a:p>
            <a:pPr fontAlgn="ctr">
              <a:buClr>
                <a:schemeClr val="accent2"/>
              </a:buClr>
            </a:pPr>
            <a:endParaRPr lang="fr-FR" dirty="0"/>
          </a:p>
          <a:p>
            <a:pPr fontAlgn="ctr">
              <a:buClr>
                <a:schemeClr val="accent2"/>
              </a:buClr>
            </a:pPr>
            <a:r>
              <a:rPr lang="fr-FR"/>
              <a:t>Promouvoir l’</a:t>
            </a:r>
            <a:r>
              <a:rPr lang="fr-FR" b="1" dirty="0">
                <a:solidFill>
                  <a:srgbClr val="C2D12F"/>
                </a:solidFill>
              </a:rPr>
              <a:t>apprentissage</a:t>
            </a:r>
            <a:r>
              <a:rPr lang="fr-FR"/>
              <a:t>, le </a:t>
            </a:r>
            <a:r>
              <a:rPr lang="fr-FR" b="1" dirty="0">
                <a:solidFill>
                  <a:srgbClr val="C2D12F"/>
                </a:solidFill>
              </a:rPr>
              <a:t>retour d’informations</a:t>
            </a:r>
            <a:r>
              <a:rPr lang="fr-FR"/>
              <a:t> et le </a:t>
            </a:r>
            <a:r>
              <a:rPr lang="fr-FR" b="1" dirty="0">
                <a:solidFill>
                  <a:srgbClr val="C2D12F"/>
                </a:solidFill>
              </a:rPr>
              <a:t>partage des connaissances</a:t>
            </a:r>
            <a:r>
              <a:rPr lang="fr-FR"/>
              <a:t> sur les résultats et les enseignements tirés de l’expérience, entre le FEM et ses organes constitutifs, comme fondement de la prise de décisions concernant les politiques, les stratégies, la gestion des programmes, les projets et les programmes ; et ce afin d’améliorer les </a:t>
            </a:r>
            <a:r>
              <a:rPr lang="fr-FR" b="1" dirty="0">
                <a:solidFill>
                  <a:srgbClr val="C2D12F"/>
                </a:solidFill>
              </a:rPr>
              <a:t>connaissances</a:t>
            </a:r>
            <a:r>
              <a:rPr lang="fr-FR"/>
              <a:t> et la </a:t>
            </a:r>
            <a:r>
              <a:rPr lang="fr-FR" b="1" dirty="0">
                <a:solidFill>
                  <a:srgbClr val="C2D12F"/>
                </a:solidFill>
              </a:rPr>
              <a:t>performance</a:t>
            </a:r>
            <a:r>
              <a:rPr lang="fr-FR"/>
              <a:t>.</a:t>
            </a:r>
          </a:p>
          <a:p>
            <a:endParaRPr lang="fr-FR" dirty="0"/>
          </a:p>
        </p:txBody>
      </p:sp>
    </p:spTree>
    <p:extLst>
      <p:ext uri="{BB962C8B-B14F-4D97-AF65-F5344CB8AC3E}">
        <p14:creationId xmlns:p14="http://schemas.microsoft.com/office/powerpoint/2010/main" val="428508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E7407-4615-4208-8BBF-9EAC4BDEC23E}"/>
              </a:ext>
            </a:extLst>
          </p:cNvPr>
          <p:cNvSpPr>
            <a:spLocks noGrp="1"/>
          </p:cNvSpPr>
          <p:nvPr>
            <p:ph type="title"/>
          </p:nvPr>
        </p:nvSpPr>
        <p:spPr>
          <a:xfrm>
            <a:off x="0" y="176981"/>
            <a:ext cx="9906000" cy="1320800"/>
          </a:xfrm>
        </p:spPr>
        <p:txBody>
          <a:bodyPr>
            <a:noAutofit/>
          </a:bodyPr>
          <a:lstStyle/>
          <a:p>
            <a:r>
              <a:rPr lang="fr-FR" sz="2500" dirty="0"/>
              <a:t>Des structures hiérarchiques distinctes pour</a:t>
            </a:r>
            <a:br>
              <a:rPr dirty="0"/>
            </a:br>
            <a:r>
              <a:rPr lang="fr-FR" sz="2500" dirty="0"/>
              <a:t>le suivi (via le Secrétariat) et pour l’évaluation </a:t>
            </a:r>
            <a:br>
              <a:rPr lang="fr-FR" sz="2500" dirty="0"/>
            </a:br>
            <a:r>
              <a:rPr lang="fr-FR" sz="2500" dirty="0"/>
              <a:t>(via le Bureau indépendant de l’évaluation) </a:t>
            </a:r>
          </a:p>
        </p:txBody>
      </p:sp>
      <p:sp>
        <p:nvSpPr>
          <p:cNvPr id="4" name="Rectangle 3">
            <a:extLst>
              <a:ext uri="{FF2B5EF4-FFF2-40B4-BE49-F238E27FC236}">
                <a16:creationId xmlns:a16="http://schemas.microsoft.com/office/drawing/2014/main" id="{B09A62D7-0A13-4E1A-B566-D2B8955EFC25}"/>
              </a:ext>
            </a:extLst>
          </p:cNvPr>
          <p:cNvSpPr/>
          <p:nvPr/>
        </p:nvSpPr>
        <p:spPr>
          <a:xfrm>
            <a:off x="4876800" y="1587500"/>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a:solidFill>
                  <a:schemeClr val="bg1"/>
                </a:solidFill>
              </a:rPr>
              <a:t>Conseil du FEM</a:t>
            </a:r>
          </a:p>
        </p:txBody>
      </p:sp>
      <p:sp>
        <p:nvSpPr>
          <p:cNvPr id="6" name="Rectangle 5">
            <a:extLst>
              <a:ext uri="{FF2B5EF4-FFF2-40B4-BE49-F238E27FC236}">
                <a16:creationId xmlns:a16="http://schemas.microsoft.com/office/drawing/2014/main" id="{D69ACFE5-0985-4628-83E7-DB8FC2DBB093}"/>
              </a:ext>
            </a:extLst>
          </p:cNvPr>
          <p:cNvSpPr/>
          <p:nvPr/>
        </p:nvSpPr>
        <p:spPr>
          <a:xfrm>
            <a:off x="6477000" y="3385678"/>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a:solidFill>
                  <a:schemeClr val="bg1"/>
                </a:solidFill>
              </a:rPr>
              <a:t>Secrétariat du FEM</a:t>
            </a:r>
          </a:p>
        </p:txBody>
      </p:sp>
      <p:sp>
        <p:nvSpPr>
          <p:cNvPr id="8" name="TextBox 7">
            <a:extLst>
              <a:ext uri="{FF2B5EF4-FFF2-40B4-BE49-F238E27FC236}">
                <a16:creationId xmlns:a16="http://schemas.microsoft.com/office/drawing/2014/main" id="{D911282E-C3F4-4EA5-AFCC-147D7681DB3E}"/>
              </a:ext>
            </a:extLst>
          </p:cNvPr>
          <p:cNvSpPr txBox="1"/>
          <p:nvPr/>
        </p:nvSpPr>
        <p:spPr>
          <a:xfrm>
            <a:off x="2569849" y="2435614"/>
            <a:ext cx="2458645" cy="830997"/>
          </a:xfrm>
          <a:prstGeom prst="rect">
            <a:avLst/>
          </a:prstGeom>
          <a:noFill/>
        </p:spPr>
        <p:txBody>
          <a:bodyPr wrap="square" rtlCol="0">
            <a:spAutoFit/>
          </a:bodyPr>
          <a:lstStyle/>
          <a:p>
            <a:r>
              <a:rPr lang="fr-FR" sz="1200" dirty="0"/>
              <a:t>Rapports d’évaluation annuels</a:t>
            </a:r>
          </a:p>
          <a:p>
            <a:r>
              <a:rPr lang="fr-FR" sz="1200" dirty="0"/>
              <a:t>Bilan global du FEM </a:t>
            </a:r>
          </a:p>
          <a:p>
            <a:r>
              <a:rPr lang="fr-FR" sz="1200" dirty="0"/>
              <a:t>(à l’intention de l’Assemblée)</a:t>
            </a:r>
          </a:p>
          <a:p>
            <a:r>
              <a:rPr lang="fr-FR" sz="1200" dirty="0"/>
              <a:t>Programme de travail et budget annuels</a:t>
            </a:r>
          </a:p>
        </p:txBody>
      </p:sp>
      <p:sp>
        <p:nvSpPr>
          <p:cNvPr id="9" name="Rectangle 8">
            <a:extLst>
              <a:ext uri="{FF2B5EF4-FFF2-40B4-BE49-F238E27FC236}">
                <a16:creationId xmlns:a16="http://schemas.microsoft.com/office/drawing/2014/main" id="{E1562D12-F039-4740-89D4-51C5248C65FD}"/>
              </a:ext>
            </a:extLst>
          </p:cNvPr>
          <p:cNvSpPr/>
          <p:nvPr/>
        </p:nvSpPr>
        <p:spPr>
          <a:xfrm>
            <a:off x="191985" y="3415508"/>
            <a:ext cx="2444675"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a:solidFill>
                  <a:schemeClr val="bg1"/>
                </a:solidFill>
              </a:rPr>
              <a:t>Cellules d’évaluation des Agences</a:t>
            </a:r>
          </a:p>
        </p:txBody>
      </p:sp>
      <p:sp>
        <p:nvSpPr>
          <p:cNvPr id="10" name="Rectangle 9">
            <a:extLst>
              <a:ext uri="{FF2B5EF4-FFF2-40B4-BE49-F238E27FC236}">
                <a16:creationId xmlns:a16="http://schemas.microsoft.com/office/drawing/2014/main" id="{CEFCB8EF-4FDD-429C-8D2A-C45AFEEB82EA}"/>
              </a:ext>
            </a:extLst>
          </p:cNvPr>
          <p:cNvSpPr/>
          <p:nvPr/>
        </p:nvSpPr>
        <p:spPr>
          <a:xfrm>
            <a:off x="3932059" y="3379052"/>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sz="1400" dirty="0">
                <a:solidFill>
                  <a:schemeClr val="bg1"/>
                </a:solidFill>
              </a:rPr>
              <a:t>Bureau indépendant de l’évaluation du FEM</a:t>
            </a:r>
          </a:p>
        </p:txBody>
      </p:sp>
      <p:cxnSp>
        <p:nvCxnSpPr>
          <p:cNvPr id="11" name="Straight Arrow Connector 10">
            <a:extLst>
              <a:ext uri="{FF2B5EF4-FFF2-40B4-BE49-F238E27FC236}">
                <a16:creationId xmlns:a16="http://schemas.microsoft.com/office/drawing/2014/main" id="{22A3D7DE-9DA6-440A-BD7E-142C30FFD393}"/>
              </a:ext>
            </a:extLst>
          </p:cNvPr>
          <p:cNvCxnSpPr/>
          <p:nvPr/>
        </p:nvCxnSpPr>
        <p:spPr>
          <a:xfrm flipV="1">
            <a:off x="5010181" y="2329800"/>
            <a:ext cx="0" cy="1042626"/>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604A274-1136-4382-BA8C-3EDD78975F2D}"/>
              </a:ext>
            </a:extLst>
          </p:cNvPr>
          <p:cNvCxnSpPr/>
          <p:nvPr/>
        </p:nvCxnSpPr>
        <p:spPr>
          <a:xfrm flipV="1">
            <a:off x="6781800" y="2329800"/>
            <a:ext cx="0" cy="1042626"/>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C2A1798-9331-4E62-87C8-447118FB01E1}"/>
              </a:ext>
            </a:extLst>
          </p:cNvPr>
          <p:cNvCxnSpPr/>
          <p:nvPr/>
        </p:nvCxnSpPr>
        <p:spPr>
          <a:xfrm>
            <a:off x="2636660" y="3708982"/>
            <a:ext cx="1295399" cy="0"/>
          </a:xfrm>
          <a:prstGeom prst="straightConnector1">
            <a:avLst/>
          </a:prstGeom>
          <a:ln w="28575">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D4A36B6-F4B3-4BD4-A62F-06D82639B7E5}"/>
              </a:ext>
            </a:extLst>
          </p:cNvPr>
          <p:cNvSpPr txBox="1"/>
          <p:nvPr/>
        </p:nvSpPr>
        <p:spPr>
          <a:xfrm>
            <a:off x="2639973" y="4399168"/>
            <a:ext cx="1690784" cy="646331"/>
          </a:xfrm>
          <a:prstGeom prst="rect">
            <a:avLst/>
          </a:prstGeom>
          <a:noFill/>
        </p:spPr>
        <p:txBody>
          <a:bodyPr wrap="none" rtlCol="0">
            <a:spAutoFit/>
          </a:bodyPr>
          <a:lstStyle/>
          <a:p>
            <a:r>
              <a:rPr lang="fr-FR" sz="1200" dirty="0"/>
              <a:t>Évaluations institutionnelles</a:t>
            </a:r>
          </a:p>
          <a:p>
            <a:r>
              <a:rPr lang="fr-FR" sz="1200" dirty="0"/>
              <a:t>Évaluations indépendantes</a:t>
            </a:r>
          </a:p>
          <a:p>
            <a:r>
              <a:rPr lang="fr-FR" sz="1200" dirty="0"/>
              <a:t>de projets et programmes</a:t>
            </a:r>
          </a:p>
        </p:txBody>
      </p:sp>
      <p:sp>
        <p:nvSpPr>
          <p:cNvPr id="15" name="TextBox 14">
            <a:extLst>
              <a:ext uri="{FF2B5EF4-FFF2-40B4-BE49-F238E27FC236}">
                <a16:creationId xmlns:a16="http://schemas.microsoft.com/office/drawing/2014/main" id="{3E2433CF-0698-4D13-A796-13F0AE454760}"/>
              </a:ext>
            </a:extLst>
          </p:cNvPr>
          <p:cNvSpPr txBox="1"/>
          <p:nvPr/>
        </p:nvSpPr>
        <p:spPr>
          <a:xfrm>
            <a:off x="7127066" y="2413991"/>
            <a:ext cx="2662267" cy="830997"/>
          </a:xfrm>
          <a:prstGeom prst="rect">
            <a:avLst/>
          </a:prstGeom>
          <a:noFill/>
        </p:spPr>
        <p:txBody>
          <a:bodyPr wrap="none" rtlCol="0">
            <a:spAutoFit/>
          </a:bodyPr>
          <a:lstStyle/>
          <a:p>
            <a:r>
              <a:rPr lang="fr-FR" sz="1200" dirty="0"/>
              <a:t>Rapport de suivi annuel</a:t>
            </a:r>
          </a:p>
          <a:p>
            <a:r>
              <a:rPr lang="fr-FR" sz="1200" dirty="0"/>
              <a:t>Réponse de la direction à l’évaluation </a:t>
            </a:r>
          </a:p>
          <a:p>
            <a:r>
              <a:rPr lang="fr-FR" sz="1200" dirty="0"/>
              <a:t>Documents de programmation et indicateurs</a:t>
            </a:r>
          </a:p>
          <a:p>
            <a:r>
              <a:rPr lang="fr-FR" sz="1200" dirty="0"/>
              <a:t>Gestion par les résultats</a:t>
            </a:r>
          </a:p>
        </p:txBody>
      </p:sp>
      <p:sp>
        <p:nvSpPr>
          <p:cNvPr id="16" name="Rectangle 15">
            <a:extLst>
              <a:ext uri="{FF2B5EF4-FFF2-40B4-BE49-F238E27FC236}">
                <a16:creationId xmlns:a16="http://schemas.microsoft.com/office/drawing/2014/main" id="{E6D830DE-37FF-4AA6-A363-11106F517B1C}"/>
              </a:ext>
            </a:extLst>
          </p:cNvPr>
          <p:cNvSpPr/>
          <p:nvPr/>
        </p:nvSpPr>
        <p:spPr>
          <a:xfrm>
            <a:off x="4750398" y="4827704"/>
            <a:ext cx="3453204"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a:solidFill>
                  <a:schemeClr val="bg1"/>
                </a:solidFill>
              </a:rPr>
              <a:t>Cellules de coordination des Agences du FEM</a:t>
            </a:r>
          </a:p>
        </p:txBody>
      </p:sp>
      <p:sp>
        <p:nvSpPr>
          <p:cNvPr id="18" name="TextBox 17">
            <a:extLst>
              <a:ext uri="{FF2B5EF4-FFF2-40B4-BE49-F238E27FC236}">
                <a16:creationId xmlns:a16="http://schemas.microsoft.com/office/drawing/2014/main" id="{BF03B0D6-5FB4-44CE-AE99-1C5C62274961}"/>
              </a:ext>
            </a:extLst>
          </p:cNvPr>
          <p:cNvSpPr txBox="1"/>
          <p:nvPr/>
        </p:nvSpPr>
        <p:spPr>
          <a:xfrm>
            <a:off x="8203602" y="5456630"/>
            <a:ext cx="3185809" cy="646331"/>
          </a:xfrm>
          <a:prstGeom prst="rect">
            <a:avLst/>
          </a:prstGeom>
          <a:noFill/>
        </p:spPr>
        <p:txBody>
          <a:bodyPr wrap="none" rtlCol="0">
            <a:spAutoFit/>
          </a:bodyPr>
          <a:lstStyle/>
          <a:p>
            <a:r>
              <a:rPr lang="fr-FR" sz="1200" dirty="0"/>
              <a:t>Rapports d’exécution des projets et programmes</a:t>
            </a:r>
          </a:p>
          <a:p>
            <a:r>
              <a:rPr lang="fr-FR" sz="1200" dirty="0"/>
              <a:t>Documents de suivi des projets et programmes</a:t>
            </a:r>
          </a:p>
          <a:p>
            <a:r>
              <a:rPr lang="fr-FR" sz="1200" dirty="0"/>
              <a:t>Évaluations finales</a:t>
            </a:r>
          </a:p>
        </p:txBody>
      </p:sp>
      <p:sp>
        <p:nvSpPr>
          <p:cNvPr id="19" name="TextBox 18">
            <a:extLst>
              <a:ext uri="{FF2B5EF4-FFF2-40B4-BE49-F238E27FC236}">
                <a16:creationId xmlns:a16="http://schemas.microsoft.com/office/drawing/2014/main" id="{E405C3A4-C56B-4FD8-B325-9CDE02BE32E5}"/>
              </a:ext>
            </a:extLst>
          </p:cNvPr>
          <p:cNvSpPr txBox="1"/>
          <p:nvPr/>
        </p:nvSpPr>
        <p:spPr>
          <a:xfrm>
            <a:off x="8222114" y="4146748"/>
            <a:ext cx="3034998" cy="646331"/>
          </a:xfrm>
          <a:prstGeom prst="rect">
            <a:avLst/>
          </a:prstGeom>
          <a:noFill/>
        </p:spPr>
        <p:txBody>
          <a:bodyPr wrap="none" rtlCol="0">
            <a:spAutoFit/>
          </a:bodyPr>
          <a:lstStyle/>
          <a:p>
            <a:r>
              <a:rPr lang="fr-FR" sz="1200" dirty="0"/>
              <a:t>Rapports d’exécution des projets et programmes</a:t>
            </a:r>
          </a:p>
          <a:p>
            <a:r>
              <a:rPr lang="fr-FR" sz="1200" dirty="0"/>
              <a:t>Rapports sur le portefeuille des Agences</a:t>
            </a:r>
          </a:p>
          <a:p>
            <a:r>
              <a:rPr lang="fr-FR" sz="1200" dirty="0"/>
              <a:t>Documents de projets assortis de plans de S &amp; E</a:t>
            </a:r>
          </a:p>
        </p:txBody>
      </p:sp>
      <p:sp>
        <p:nvSpPr>
          <p:cNvPr id="20" name="TextBox 19">
            <a:extLst>
              <a:ext uri="{FF2B5EF4-FFF2-40B4-BE49-F238E27FC236}">
                <a16:creationId xmlns:a16="http://schemas.microsoft.com/office/drawing/2014/main" id="{99A2C49B-4016-4809-B0EA-81239E6D6AEE}"/>
              </a:ext>
            </a:extLst>
          </p:cNvPr>
          <p:cNvSpPr txBox="1"/>
          <p:nvPr/>
        </p:nvSpPr>
        <p:spPr>
          <a:xfrm>
            <a:off x="4651654" y="4296133"/>
            <a:ext cx="1981192" cy="461665"/>
          </a:xfrm>
          <a:prstGeom prst="rect">
            <a:avLst/>
          </a:prstGeom>
          <a:noFill/>
        </p:spPr>
        <p:txBody>
          <a:bodyPr wrap="square" rtlCol="0">
            <a:spAutoFit/>
          </a:bodyPr>
          <a:lstStyle/>
          <a:p>
            <a:r>
              <a:rPr lang="fr-FR" sz="1200" dirty="0"/>
              <a:t>Évaluations de</a:t>
            </a:r>
          </a:p>
          <a:p>
            <a:r>
              <a:rPr lang="fr-FR" sz="1200" dirty="0"/>
              <a:t>projets et programmes</a:t>
            </a:r>
          </a:p>
        </p:txBody>
      </p:sp>
      <p:cxnSp>
        <p:nvCxnSpPr>
          <p:cNvPr id="21" name="Straight Arrow Connector 20">
            <a:extLst>
              <a:ext uri="{FF2B5EF4-FFF2-40B4-BE49-F238E27FC236}">
                <a16:creationId xmlns:a16="http://schemas.microsoft.com/office/drawing/2014/main" id="{B210C7D0-69F0-45B1-83F2-439C86632631}"/>
              </a:ext>
            </a:extLst>
          </p:cNvPr>
          <p:cNvCxnSpPr/>
          <p:nvPr/>
        </p:nvCxnSpPr>
        <p:spPr>
          <a:xfrm flipV="1">
            <a:off x="7315200" y="4101308"/>
            <a:ext cx="0" cy="706424"/>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46131D9-2314-445C-8964-97419CA08DCA}"/>
              </a:ext>
            </a:extLst>
          </p:cNvPr>
          <p:cNvCxnSpPr/>
          <p:nvPr/>
        </p:nvCxnSpPr>
        <p:spPr>
          <a:xfrm flipV="1">
            <a:off x="5638800" y="4101308"/>
            <a:ext cx="0" cy="706424"/>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A0780BC-A073-435B-8983-D84C013FBB30}"/>
              </a:ext>
            </a:extLst>
          </p:cNvPr>
          <p:cNvCxnSpPr>
            <a:cxnSpLocks/>
          </p:cNvCxnSpPr>
          <p:nvPr/>
        </p:nvCxnSpPr>
        <p:spPr>
          <a:xfrm flipV="1">
            <a:off x="6463748" y="5513504"/>
            <a:ext cx="0" cy="589457"/>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AC739FC-45DC-4582-ADA3-21C441DFBA93}"/>
              </a:ext>
            </a:extLst>
          </p:cNvPr>
          <p:cNvSpPr/>
          <p:nvPr/>
        </p:nvSpPr>
        <p:spPr>
          <a:xfrm>
            <a:off x="4808669" y="6019800"/>
            <a:ext cx="3453203"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dirty="0">
                <a:solidFill>
                  <a:schemeClr val="bg1"/>
                </a:solidFill>
              </a:rPr>
              <a:t>Projets et programmes du FEM</a:t>
            </a:r>
          </a:p>
        </p:txBody>
      </p:sp>
    </p:spTree>
    <p:extLst>
      <p:ext uri="{BB962C8B-B14F-4D97-AF65-F5344CB8AC3E}">
        <p14:creationId xmlns:p14="http://schemas.microsoft.com/office/powerpoint/2010/main" val="3680080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09F91-AF8D-49C4-A22C-FBEA29E3B75B}"/>
              </a:ext>
            </a:extLst>
          </p:cNvPr>
          <p:cNvSpPr>
            <a:spLocks noGrp="1"/>
          </p:cNvSpPr>
          <p:nvPr>
            <p:ph type="title"/>
          </p:nvPr>
        </p:nvSpPr>
        <p:spPr>
          <a:xfrm>
            <a:off x="598678" y="609600"/>
            <a:ext cx="9304866" cy="1320800"/>
          </a:xfrm>
        </p:spPr>
        <p:txBody>
          <a:bodyPr/>
          <a:lstStyle/>
          <a:p>
            <a:r>
              <a:rPr lang="fr-FR" dirty="0"/>
              <a:t>Bureau indépendant de l’évaluation du FEM</a:t>
            </a:r>
          </a:p>
        </p:txBody>
      </p:sp>
      <p:sp>
        <p:nvSpPr>
          <p:cNvPr id="3" name="Content Placeholder 2">
            <a:extLst>
              <a:ext uri="{FF2B5EF4-FFF2-40B4-BE49-F238E27FC236}">
                <a16:creationId xmlns:a16="http://schemas.microsoft.com/office/drawing/2014/main" id="{AABC2D56-F343-4AC4-90EB-D21AA4A1EA30}"/>
              </a:ext>
            </a:extLst>
          </p:cNvPr>
          <p:cNvSpPr>
            <a:spLocks noGrp="1"/>
          </p:cNvSpPr>
          <p:nvPr>
            <p:ph idx="1"/>
          </p:nvPr>
        </p:nvSpPr>
        <p:spPr>
          <a:xfrm>
            <a:off x="677334" y="1930400"/>
            <a:ext cx="8596668" cy="3880773"/>
          </a:xfrm>
        </p:spPr>
        <p:txBody>
          <a:bodyPr>
            <a:normAutofit fontScale="85000" lnSpcReduction="10000"/>
          </a:bodyPr>
          <a:lstStyle/>
          <a:p>
            <a:pPr marL="0" indent="0">
              <a:lnSpc>
                <a:spcPct val="110000"/>
              </a:lnSpc>
              <a:spcBef>
                <a:spcPts val="600"/>
              </a:spcBef>
              <a:buNone/>
            </a:pPr>
            <a:r>
              <a:rPr lang="fr-FR" b="1" dirty="0"/>
              <a:t>Mission : </a:t>
            </a:r>
          </a:p>
          <a:p>
            <a:pPr marL="0" indent="0">
              <a:lnSpc>
                <a:spcPct val="110000"/>
              </a:lnSpc>
              <a:spcBef>
                <a:spcPts val="600"/>
              </a:spcBef>
              <a:buNone/>
            </a:pPr>
            <a:r>
              <a:rPr lang="fr-FR"/>
              <a:t>Améliorer les effets positifs pour l’environnement mondial grâce à l’excellence, à l’indépendance et au partenariat en matière de suivi et évaluation.</a:t>
            </a:r>
          </a:p>
          <a:p>
            <a:pPr marL="0" indent="0">
              <a:lnSpc>
                <a:spcPct val="110000"/>
              </a:lnSpc>
              <a:spcBef>
                <a:spcPts val="2400"/>
              </a:spcBef>
              <a:buNone/>
            </a:pPr>
            <a:r>
              <a:rPr lang="fr-FR" b="1" dirty="0"/>
              <a:t>Fonctions :</a:t>
            </a:r>
          </a:p>
          <a:p>
            <a:pPr marL="0" indent="0">
              <a:lnSpc>
                <a:spcPct val="110000"/>
              </a:lnSpc>
              <a:spcBef>
                <a:spcPts val="600"/>
              </a:spcBef>
              <a:buNone/>
            </a:pPr>
            <a:r>
              <a:rPr lang="fr-FR"/>
              <a:t>Responsabilisation </a:t>
            </a:r>
          </a:p>
          <a:p>
            <a:pPr marL="0" indent="0">
              <a:lnSpc>
                <a:spcPct val="110000"/>
              </a:lnSpc>
              <a:spcBef>
                <a:spcPts val="600"/>
              </a:spcBef>
              <a:buNone/>
            </a:pPr>
            <a:r>
              <a:rPr lang="fr-FR"/>
              <a:t>Promotion du partage des connaissances et de l’apprentissage</a:t>
            </a:r>
          </a:p>
          <a:p>
            <a:pPr marL="0" indent="0">
              <a:lnSpc>
                <a:spcPct val="110000"/>
              </a:lnSpc>
              <a:spcBef>
                <a:spcPts val="2400"/>
              </a:spcBef>
              <a:buNone/>
            </a:pPr>
            <a:r>
              <a:rPr lang="fr-FR" b="1" dirty="0"/>
              <a:t>Bref historique :</a:t>
            </a:r>
          </a:p>
          <a:p>
            <a:pPr marL="0" indent="0">
              <a:lnSpc>
                <a:spcPct val="110000"/>
              </a:lnSpc>
              <a:spcBef>
                <a:spcPts val="600"/>
              </a:spcBef>
              <a:buNone/>
            </a:pPr>
            <a:r>
              <a:rPr lang="fr-FR" dirty="0">
                <a:solidFill>
                  <a:schemeClr val="accent2"/>
                </a:solidFill>
              </a:rPr>
              <a:t>1996</a:t>
            </a:r>
            <a:r>
              <a:rPr lang="fr-FR"/>
              <a:t> — Initialement créé en tant que cellule de S &amp; E au sein du Secrétariat du FEM</a:t>
            </a:r>
          </a:p>
          <a:p>
            <a:pPr marL="0" indent="0">
              <a:lnSpc>
                <a:spcPct val="110000"/>
              </a:lnSpc>
              <a:spcBef>
                <a:spcPts val="600"/>
              </a:spcBef>
              <a:buNone/>
            </a:pPr>
            <a:r>
              <a:rPr lang="fr-FR" dirty="0">
                <a:solidFill>
                  <a:schemeClr val="accent2"/>
                </a:solidFill>
              </a:rPr>
              <a:t>2003</a:t>
            </a:r>
            <a:r>
              <a:rPr lang="fr-FR"/>
              <a:t> — La cellule de suivi et évaluation est rendue autonome par le Secrétariat du FEM </a:t>
            </a:r>
          </a:p>
          <a:p>
            <a:pPr marL="0" indent="0">
              <a:lnSpc>
                <a:spcPct val="110000"/>
              </a:lnSpc>
              <a:spcBef>
                <a:spcPts val="600"/>
              </a:spcBef>
              <a:buNone/>
            </a:pPr>
            <a:r>
              <a:rPr lang="fr-FR" dirty="0">
                <a:solidFill>
                  <a:schemeClr val="accent2"/>
                </a:solidFill>
              </a:rPr>
              <a:t>2005</a:t>
            </a:r>
            <a:r>
              <a:rPr lang="fr-FR"/>
              <a:t> — La cellule est rebaptisée Bureau d’évaluation du FEM.</a:t>
            </a:r>
          </a:p>
          <a:p>
            <a:pPr marL="0" indent="0">
              <a:lnSpc>
                <a:spcPct val="110000"/>
              </a:lnSpc>
              <a:spcBef>
                <a:spcPts val="600"/>
              </a:spcBef>
              <a:buNone/>
            </a:pPr>
            <a:r>
              <a:rPr lang="fr-FR" dirty="0">
                <a:solidFill>
                  <a:schemeClr val="accent2"/>
                </a:solidFill>
              </a:rPr>
              <a:t>2013</a:t>
            </a:r>
            <a:r>
              <a:rPr lang="fr-FR"/>
              <a:t> — Le bureau est rebaptisé Bureau indépendant de l’évaluation du FEM</a:t>
            </a:r>
          </a:p>
          <a:p>
            <a:pPr marL="0" indent="0">
              <a:lnSpc>
                <a:spcPct val="110000"/>
              </a:lnSpc>
              <a:spcBef>
                <a:spcPts val="600"/>
              </a:spcBef>
              <a:buNone/>
            </a:pPr>
            <a:endParaRPr lang="fr-FR" sz="800" dirty="0"/>
          </a:p>
          <a:p>
            <a:endParaRPr lang="fr-FR" dirty="0"/>
          </a:p>
        </p:txBody>
      </p:sp>
    </p:spTree>
    <p:extLst>
      <p:ext uri="{BB962C8B-B14F-4D97-AF65-F5344CB8AC3E}">
        <p14:creationId xmlns:p14="http://schemas.microsoft.com/office/powerpoint/2010/main" val="3592663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E2DDE-FB2F-41D0-9B21-D0C6AC7287B8}"/>
              </a:ext>
            </a:extLst>
          </p:cNvPr>
          <p:cNvSpPr>
            <a:spLocks noGrp="1"/>
          </p:cNvSpPr>
          <p:nvPr>
            <p:ph type="title"/>
          </p:nvPr>
        </p:nvSpPr>
        <p:spPr>
          <a:xfrm>
            <a:off x="162117" y="344129"/>
            <a:ext cx="10124883" cy="1320800"/>
          </a:xfrm>
        </p:spPr>
        <p:txBody>
          <a:bodyPr>
            <a:normAutofit/>
          </a:bodyPr>
          <a:lstStyle/>
          <a:p>
            <a:r>
              <a:rPr lang="fr-FR" sz="2800" dirty="0"/>
              <a:t>Acteurs du Bureau indépendant de l’évaluation du FEM</a:t>
            </a:r>
          </a:p>
        </p:txBody>
      </p:sp>
      <p:sp>
        <p:nvSpPr>
          <p:cNvPr id="3" name="Content Placeholder 2">
            <a:extLst>
              <a:ext uri="{FF2B5EF4-FFF2-40B4-BE49-F238E27FC236}">
                <a16:creationId xmlns:a16="http://schemas.microsoft.com/office/drawing/2014/main" id="{BA0C5EEA-8669-4E1C-AF56-3D872E26A610}"/>
              </a:ext>
            </a:extLst>
          </p:cNvPr>
          <p:cNvSpPr>
            <a:spLocks noGrp="1"/>
          </p:cNvSpPr>
          <p:nvPr>
            <p:ph idx="1"/>
          </p:nvPr>
        </p:nvSpPr>
        <p:spPr>
          <a:xfrm>
            <a:off x="677334" y="1310144"/>
            <a:ext cx="10295466" cy="4869089"/>
          </a:xfrm>
        </p:spPr>
        <p:txBody>
          <a:bodyPr>
            <a:normAutofit/>
          </a:bodyPr>
          <a:lstStyle/>
          <a:p>
            <a:pPr marL="0" indent="0">
              <a:buNone/>
            </a:pPr>
            <a:r>
              <a:rPr lang="fr-FR" b="1" dirty="0"/>
              <a:t>Clients exerçant une fonction de gouvernance :</a:t>
            </a:r>
          </a:p>
          <a:p>
            <a:r>
              <a:rPr lang="fr-FR" dirty="0"/>
              <a:t>Conseil du FEM</a:t>
            </a:r>
          </a:p>
          <a:p>
            <a:r>
              <a:rPr lang="fr-FR" dirty="0"/>
              <a:t>Assemblée du FEM</a:t>
            </a:r>
          </a:p>
          <a:p>
            <a:r>
              <a:rPr lang="fr-FR" dirty="0"/>
              <a:t>Groupe de participants à la reconstitution</a:t>
            </a:r>
          </a:p>
          <a:p>
            <a:pPr marL="0" indent="0">
              <a:buNone/>
            </a:pPr>
            <a:r>
              <a:rPr lang="fr-FR" b="1" dirty="0"/>
              <a:t>Clients exécutant les décisions des organes directeurs</a:t>
            </a:r>
          </a:p>
          <a:p>
            <a:r>
              <a:rPr lang="fr-FR" dirty="0"/>
              <a:t>Secrétariat du FEM</a:t>
            </a:r>
          </a:p>
          <a:p>
            <a:r>
              <a:rPr lang="fr-FR" dirty="0"/>
              <a:t>Agences du FEM</a:t>
            </a:r>
          </a:p>
          <a:p>
            <a:r>
              <a:rPr lang="fr-FR" dirty="0"/>
              <a:t>Agences d’exécution au niveau national ou régional</a:t>
            </a:r>
          </a:p>
          <a:p>
            <a:pPr marL="0" indent="0">
              <a:buNone/>
            </a:pPr>
            <a:r>
              <a:rPr lang="fr-FR" b="1" dirty="0"/>
              <a:t>Pays clients</a:t>
            </a:r>
          </a:p>
          <a:p>
            <a:pPr marL="0" indent="0">
              <a:buNone/>
            </a:pPr>
            <a:r>
              <a:rPr lang="fr-FR" b="1" dirty="0"/>
              <a:t>Clients associés aux activités de suivi et évaluation</a:t>
            </a:r>
          </a:p>
          <a:p>
            <a:pPr marL="0" indent="0">
              <a:buNone/>
            </a:pPr>
            <a:r>
              <a:rPr lang="fr-FR" b="1" dirty="0"/>
              <a:t>Public plus large : </a:t>
            </a:r>
            <a:r>
              <a:rPr lang="fr-FR" dirty="0"/>
              <a:t>entités spécialisées dans l’environnement, universités, institutions de recherche, société civile, grand public</a:t>
            </a:r>
          </a:p>
        </p:txBody>
      </p:sp>
      <p:pic>
        <p:nvPicPr>
          <p:cNvPr id="4" name="Picture 3">
            <a:extLst>
              <a:ext uri="{FF2B5EF4-FFF2-40B4-BE49-F238E27FC236}">
                <a16:creationId xmlns:a16="http://schemas.microsoft.com/office/drawing/2014/main" id="{2A31AA69-A36B-44D8-9992-C46D44DD2C52}"/>
              </a:ext>
            </a:extLst>
          </p:cNvPr>
          <p:cNvPicPr>
            <a:picLocks noChangeAspect="1"/>
          </p:cNvPicPr>
          <p:nvPr/>
        </p:nvPicPr>
        <p:blipFill>
          <a:blip r:embed="rId2"/>
          <a:stretch>
            <a:fillRect/>
          </a:stretch>
        </p:blipFill>
        <p:spPr>
          <a:xfrm>
            <a:off x="126279" y="1290748"/>
            <a:ext cx="502228" cy="551056"/>
          </a:xfrm>
          <a:prstGeom prst="rect">
            <a:avLst/>
          </a:prstGeom>
        </p:spPr>
      </p:pic>
      <p:pic>
        <p:nvPicPr>
          <p:cNvPr id="5" name="Picture 4">
            <a:extLst>
              <a:ext uri="{FF2B5EF4-FFF2-40B4-BE49-F238E27FC236}">
                <a16:creationId xmlns:a16="http://schemas.microsoft.com/office/drawing/2014/main" id="{B6F227B9-6D8F-4EEF-975F-D8888984A5E1}"/>
              </a:ext>
            </a:extLst>
          </p:cNvPr>
          <p:cNvPicPr>
            <a:picLocks noChangeAspect="1"/>
          </p:cNvPicPr>
          <p:nvPr/>
        </p:nvPicPr>
        <p:blipFill>
          <a:blip r:embed="rId3"/>
          <a:stretch>
            <a:fillRect/>
          </a:stretch>
        </p:blipFill>
        <p:spPr>
          <a:xfrm>
            <a:off x="95635" y="2800522"/>
            <a:ext cx="613834" cy="606859"/>
          </a:xfrm>
          <a:prstGeom prst="rect">
            <a:avLst/>
          </a:prstGeom>
        </p:spPr>
      </p:pic>
      <p:pic>
        <p:nvPicPr>
          <p:cNvPr id="6" name="Picture 5">
            <a:extLst>
              <a:ext uri="{FF2B5EF4-FFF2-40B4-BE49-F238E27FC236}">
                <a16:creationId xmlns:a16="http://schemas.microsoft.com/office/drawing/2014/main" id="{F576B7B5-1729-4454-A69E-D53220DFBF78}"/>
              </a:ext>
            </a:extLst>
          </p:cNvPr>
          <p:cNvPicPr>
            <a:picLocks noChangeAspect="1"/>
          </p:cNvPicPr>
          <p:nvPr/>
        </p:nvPicPr>
        <p:blipFill rotWithShape="1">
          <a:blip r:embed="rId4"/>
          <a:srcRect l="12711" t="3999"/>
          <a:stretch/>
        </p:blipFill>
        <p:spPr>
          <a:xfrm>
            <a:off x="102244" y="4366099"/>
            <a:ext cx="578428" cy="502228"/>
          </a:xfrm>
          <a:prstGeom prst="rect">
            <a:avLst/>
          </a:prstGeom>
        </p:spPr>
      </p:pic>
      <p:pic>
        <p:nvPicPr>
          <p:cNvPr id="7" name="Picture 6">
            <a:extLst>
              <a:ext uri="{FF2B5EF4-FFF2-40B4-BE49-F238E27FC236}">
                <a16:creationId xmlns:a16="http://schemas.microsoft.com/office/drawing/2014/main" id="{425027E3-BF17-44CD-BEE2-94159A66D605}"/>
              </a:ext>
            </a:extLst>
          </p:cNvPr>
          <p:cNvPicPr>
            <a:picLocks noChangeAspect="1"/>
          </p:cNvPicPr>
          <p:nvPr/>
        </p:nvPicPr>
        <p:blipFill>
          <a:blip r:embed="rId5"/>
          <a:stretch>
            <a:fillRect/>
          </a:stretch>
        </p:blipFill>
        <p:spPr>
          <a:xfrm>
            <a:off x="77451" y="4843746"/>
            <a:ext cx="599883" cy="502228"/>
          </a:xfrm>
          <a:prstGeom prst="rect">
            <a:avLst/>
          </a:prstGeom>
        </p:spPr>
      </p:pic>
      <p:pic>
        <p:nvPicPr>
          <p:cNvPr id="8" name="Picture 7">
            <a:extLst>
              <a:ext uri="{FF2B5EF4-FFF2-40B4-BE49-F238E27FC236}">
                <a16:creationId xmlns:a16="http://schemas.microsoft.com/office/drawing/2014/main" id="{893320EA-0F9F-4D14-9588-A24D135EBE1A}"/>
              </a:ext>
            </a:extLst>
          </p:cNvPr>
          <p:cNvPicPr>
            <a:picLocks noChangeAspect="1"/>
          </p:cNvPicPr>
          <p:nvPr/>
        </p:nvPicPr>
        <p:blipFill rotWithShape="1">
          <a:blip r:embed="rId6"/>
          <a:srcRect l="13131" t="8861"/>
          <a:stretch/>
        </p:blipFill>
        <p:spPr>
          <a:xfrm>
            <a:off x="127769" y="5435746"/>
            <a:ext cx="599883" cy="502228"/>
          </a:xfrm>
          <a:prstGeom prst="rect">
            <a:avLst/>
          </a:prstGeom>
        </p:spPr>
      </p:pic>
    </p:spTree>
    <p:extLst>
      <p:ext uri="{BB962C8B-B14F-4D97-AF65-F5344CB8AC3E}">
        <p14:creationId xmlns:p14="http://schemas.microsoft.com/office/powerpoint/2010/main" val="4292844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4211-0199-4128-90AF-2FA2DF12A407}"/>
              </a:ext>
            </a:extLst>
          </p:cNvPr>
          <p:cNvSpPr>
            <a:spLocks noGrp="1"/>
          </p:cNvSpPr>
          <p:nvPr>
            <p:ph type="title"/>
          </p:nvPr>
        </p:nvSpPr>
        <p:spPr>
          <a:xfrm>
            <a:off x="677334" y="609600"/>
            <a:ext cx="9304866" cy="1320800"/>
          </a:xfrm>
        </p:spPr>
        <p:txBody>
          <a:bodyPr/>
          <a:lstStyle/>
          <a:p>
            <a:r>
              <a:rPr lang="fr-FR" dirty="0"/>
              <a:t>La Politique de suivi et d’évaluation du FEM</a:t>
            </a:r>
          </a:p>
        </p:txBody>
      </p:sp>
      <p:sp>
        <p:nvSpPr>
          <p:cNvPr id="3" name="Content Placeholder 2">
            <a:extLst>
              <a:ext uri="{FF2B5EF4-FFF2-40B4-BE49-F238E27FC236}">
                <a16:creationId xmlns:a16="http://schemas.microsoft.com/office/drawing/2014/main" id="{D02AE134-9C83-40D8-B89B-1010B5F3C822}"/>
              </a:ext>
            </a:extLst>
          </p:cNvPr>
          <p:cNvSpPr>
            <a:spLocks noGrp="1"/>
          </p:cNvSpPr>
          <p:nvPr>
            <p:ph idx="1"/>
          </p:nvPr>
        </p:nvSpPr>
        <p:spPr/>
        <p:txBody>
          <a:bodyPr>
            <a:normAutofit fontScale="92500" lnSpcReduction="20000"/>
          </a:bodyPr>
          <a:lstStyle/>
          <a:p>
            <a:pPr>
              <a:buClr>
                <a:schemeClr val="accent2"/>
              </a:buClr>
            </a:pPr>
            <a:r>
              <a:rPr lang="fr-FR" sz="2400" dirty="0"/>
              <a:t>Définit les concepts, le rôle et l’utilisation du suivi et de l’évaluation au sein du FEM </a:t>
            </a:r>
          </a:p>
          <a:p>
            <a:pPr>
              <a:buClr>
                <a:schemeClr val="accent2"/>
              </a:buClr>
            </a:pPr>
            <a:r>
              <a:rPr lang="fr-FR" sz="2400" dirty="0"/>
              <a:t>Définit le cadre institutionnel et les responsabilités</a:t>
            </a:r>
          </a:p>
          <a:p>
            <a:pPr>
              <a:spcAft>
                <a:spcPts val="2400"/>
              </a:spcAft>
              <a:buClr>
                <a:schemeClr val="accent2"/>
              </a:buClr>
            </a:pPr>
            <a:r>
              <a:rPr lang="fr-FR" sz="2400" dirty="0"/>
              <a:t>Indique les exigences minimales du FEM en matière de suivi et évaluation couvrant :</a:t>
            </a:r>
          </a:p>
          <a:p>
            <a:pPr lvl="1">
              <a:lnSpc>
                <a:spcPct val="100000"/>
              </a:lnSpc>
              <a:spcBef>
                <a:spcPts val="0"/>
              </a:spcBef>
              <a:buClr>
                <a:schemeClr val="accent2"/>
              </a:buClr>
            </a:pPr>
            <a:r>
              <a:rPr lang="fr-FR" sz="2000" dirty="0"/>
              <a:t>la conception des projets</a:t>
            </a:r>
          </a:p>
          <a:p>
            <a:pPr lvl="1">
              <a:lnSpc>
                <a:spcPct val="100000"/>
              </a:lnSpc>
              <a:spcBef>
                <a:spcPts val="1200"/>
              </a:spcBef>
              <a:buClr>
                <a:schemeClr val="accent2"/>
              </a:buClr>
            </a:pPr>
            <a:r>
              <a:rPr lang="fr-FR" sz="2000" dirty="0"/>
              <a:t>l’application du suivi-évaluation au niveau des projets</a:t>
            </a:r>
          </a:p>
          <a:p>
            <a:pPr lvl="1">
              <a:lnSpc>
                <a:spcPct val="100000"/>
              </a:lnSpc>
              <a:spcBef>
                <a:spcPts val="1200"/>
              </a:spcBef>
              <a:buClr>
                <a:schemeClr val="accent2"/>
              </a:buClr>
            </a:pPr>
            <a:r>
              <a:rPr lang="fr-FR" sz="2000" dirty="0"/>
              <a:t>l’évaluation des projets</a:t>
            </a:r>
          </a:p>
          <a:p>
            <a:pPr lvl="1">
              <a:lnSpc>
                <a:spcPct val="100000"/>
              </a:lnSpc>
              <a:spcBef>
                <a:spcPts val="1200"/>
              </a:spcBef>
              <a:buClr>
                <a:schemeClr val="accent2"/>
              </a:buClr>
            </a:pPr>
            <a:r>
              <a:rPr lang="fr-FR" sz="2000" dirty="0"/>
              <a:t>la participation des points focaux techniques aux activité de suivi et évaluation </a:t>
            </a:r>
          </a:p>
          <a:p>
            <a:endParaRPr lang="fr-FR" dirty="0"/>
          </a:p>
        </p:txBody>
      </p:sp>
    </p:spTree>
    <p:extLst>
      <p:ext uri="{BB962C8B-B14F-4D97-AF65-F5344CB8AC3E}">
        <p14:creationId xmlns:p14="http://schemas.microsoft.com/office/powerpoint/2010/main" val="2676870535"/>
      </p:ext>
    </p:extLst>
  </p:cSld>
  <p:clrMapOvr>
    <a:masterClrMapping/>
  </p:clrMapOvr>
</p:sld>
</file>

<file path=ppt/theme/theme1.xml><?xml version="1.0" encoding="utf-8"?>
<a:theme xmlns:a="http://schemas.openxmlformats.org/drawingml/2006/main" name="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7777BC90375BD459FC3C2DBEDDD9CF5" ma:contentTypeVersion="4" ma:contentTypeDescription="Create a new document." ma:contentTypeScope="" ma:versionID="076b035295b0d8eee64beaf215069465">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D0B31B-0345-49EE-A430-4807F2DAE226}">
  <ds:schemaRefs>
    <ds:schemaRef ds:uri="http://schemas.microsoft.com/sharepoint/v3/contenttype/forms"/>
  </ds:schemaRefs>
</ds:datastoreItem>
</file>

<file path=customXml/itemProps2.xml><?xml version="1.0" encoding="utf-8"?>
<ds:datastoreItem xmlns:ds="http://schemas.openxmlformats.org/officeDocument/2006/customXml" ds:itemID="{04868D82-A9FD-4362-99B6-378695146D6C}">
  <ds:schemaRefs>
    <ds:schemaRef ds:uri="http://schemas.openxmlformats.org/package/2006/metadata/core-properties"/>
    <ds:schemaRef ds:uri="http://schemas.microsoft.com/sharepoint/v3"/>
    <ds:schemaRef ds:uri="http://purl.org/dc/elements/1.1/"/>
    <ds:schemaRef ds:uri="http://www.w3.org/XML/1998/namespace"/>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F2FA5C04-2E6B-471D-9956-B7765E252F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1566</TotalTime>
  <Words>2399</Words>
  <Application>Microsoft Office PowerPoint</Application>
  <PresentationFormat>Widescreen</PresentationFormat>
  <Paragraphs>397</Paragraphs>
  <Slides>28</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Arial</vt:lpstr>
      <vt:lpstr>Avenir Book</vt:lpstr>
      <vt:lpstr>Avenir Heavy</vt:lpstr>
      <vt:lpstr>Calibri</vt:lpstr>
      <vt:lpstr>Gill Sans MT</vt:lpstr>
      <vt:lpstr>Times New Roman</vt:lpstr>
      <vt:lpstr>Trebuchet MS</vt:lpstr>
      <vt:lpstr>Wingdings</vt:lpstr>
      <vt:lpstr>Wingdings 3</vt:lpstr>
      <vt:lpstr>Facet</vt:lpstr>
      <vt:lpstr>PowerPoint Presentation</vt:lpstr>
      <vt:lpstr>Aperçu</vt:lpstr>
      <vt:lpstr>Suivi</vt:lpstr>
      <vt:lpstr>Évaluation</vt:lpstr>
      <vt:lpstr>Le suivi et l’évaluation au sein du FEM</vt:lpstr>
      <vt:lpstr>Des structures hiérarchiques distinctes pour le suivi (via le Secrétariat) et pour l’évaluation  (via le Bureau indépendant de l’évaluation) </vt:lpstr>
      <vt:lpstr>Bureau indépendant de l’évaluation du FEM</vt:lpstr>
      <vt:lpstr>Acteurs du Bureau indépendant de l’évaluation du FEM</vt:lpstr>
      <vt:lpstr>La Politique de suivi et d’évaluation du FEM</vt:lpstr>
      <vt:lpstr>La Politique de suivi et d’évaluation du FEM : 4 exigences minimales</vt:lpstr>
      <vt:lpstr>Révisions à venir de la Politique de suivi et évaluation</vt:lpstr>
      <vt:lpstr>Socle du travail du Bureau indépendant de l’évaluation : Évaluations finales</vt:lpstr>
      <vt:lpstr>Caractéristiques d’une bonne évaluation finale</vt:lpstr>
      <vt:lpstr>Évaluations indépendantes et méthodes</vt:lpstr>
      <vt:lpstr>PowerPoint Presentation</vt:lpstr>
      <vt:lpstr>Performance et impact</vt:lpstr>
      <vt:lpstr>Adoption à plus grande échelle et changement transformateur</vt:lpstr>
      <vt:lpstr>Les interventions du FEM offrent un bon retour sur investissement</vt:lpstr>
      <vt:lpstr>Avantage comparatif du FEM : Sixième bilan global</vt:lpstr>
      <vt:lpstr>Partage des connaissances issues des évaluations</vt:lpstr>
      <vt:lpstr>PowerPoint Presentation</vt:lpstr>
      <vt:lpstr>TRAVAIL D’ÉVALUATION EN COURS Évaluations en cours</vt:lpstr>
      <vt:lpstr>PowerPoint Presentation</vt:lpstr>
      <vt:lpstr>PowerPoint Presentation</vt:lpstr>
      <vt:lpstr>La durabilité à l’achèvement des projets</vt:lpstr>
      <vt:lpstr>Discussion</vt:lpstr>
      <vt:lpstr>Discussion (suite)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Malac L. Kabir</dc:creator>
  <cp:lastModifiedBy>Juan Jose Portillo</cp:lastModifiedBy>
  <cp:revision>123</cp:revision>
  <dcterms:created xsi:type="dcterms:W3CDTF">2006-08-16T00:00:00Z</dcterms:created>
  <dcterms:modified xsi:type="dcterms:W3CDTF">2019-02-06T20:57:50Z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0x010100D7777BC90375BD459FC3C2DBEDDD9CF5</vt:lpwstr>
  </property>
</Properties>
</file>