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1.jpg" ContentType="image/png"/>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4"/>
  </p:sldMasterIdLst>
  <p:notesMasterIdLst>
    <p:notesMasterId r:id="rId32"/>
  </p:notesMasterIdLst>
  <p:sldIdLst>
    <p:sldId id="295" r:id="rId5"/>
    <p:sldId id="271" r:id="rId6"/>
    <p:sldId id="274" r:id="rId7"/>
    <p:sldId id="275" r:id="rId8"/>
    <p:sldId id="276" r:id="rId9"/>
    <p:sldId id="277" r:id="rId10"/>
    <p:sldId id="278" r:id="rId11"/>
    <p:sldId id="279" r:id="rId12"/>
    <p:sldId id="280" r:id="rId13"/>
    <p:sldId id="282" r:id="rId14"/>
    <p:sldId id="283" r:id="rId15"/>
    <p:sldId id="284" r:id="rId16"/>
    <p:sldId id="294" r:id="rId17"/>
    <p:sldId id="285" r:id="rId18"/>
    <p:sldId id="286" r:id="rId19"/>
    <p:sldId id="287" r:id="rId20"/>
    <p:sldId id="288" r:id="rId21"/>
    <p:sldId id="289" r:id="rId22"/>
    <p:sldId id="290" r:id="rId23"/>
    <p:sldId id="291" r:id="rId24"/>
    <p:sldId id="292" r:id="rId25"/>
    <p:sldId id="281" r:id="rId26"/>
    <p:sldId id="296" r:id="rId27"/>
    <p:sldId id="297" r:id="rId28"/>
    <p:sldId id="298" r:id="rId29"/>
    <p:sldId id="299" r:id="rId30"/>
    <p:sldId id="29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04890F2-6948-4341-BFB3-EFD491D0E7D6}">
          <p14:sldIdLst>
            <p14:sldId id="295"/>
            <p14:sldId id="271"/>
          </p14:sldIdLst>
        </p14:section>
        <p14:section name="M&amp;E in the GEF" id="{E82C55D8-98C2-40D0-BD7E-94A15297F044}">
          <p14:sldIdLst>
            <p14:sldId id="274"/>
            <p14:sldId id="275"/>
            <p14:sldId id="276"/>
            <p14:sldId id="277"/>
          </p14:sldIdLst>
        </p14:section>
        <p14:section name="GEF IEO" id="{EAB96FE7-0956-4C33-833E-1C773400E4E0}">
          <p14:sldIdLst>
            <p14:sldId id="278"/>
            <p14:sldId id="279"/>
            <p14:sldId id="280"/>
            <p14:sldId id="282"/>
            <p14:sldId id="283"/>
            <p14:sldId id="284"/>
            <p14:sldId id="294"/>
            <p14:sldId id="285"/>
            <p14:sldId id="286"/>
            <p14:sldId id="287"/>
            <p14:sldId id="288"/>
            <p14:sldId id="289"/>
            <p14:sldId id="290"/>
            <p14:sldId id="291"/>
          </p14:sldIdLst>
        </p14:section>
        <p14:section name="Evaluations underway" id="{1E1DE4B5-2FEB-483A-A671-DAD428B3ACFC}">
          <p14:sldIdLst>
            <p14:sldId id="292"/>
            <p14:sldId id="281"/>
          </p14:sldIdLst>
        </p14:section>
        <p14:section name="Sustainability" id="{DB6043B6-943C-4BC7-98CD-2D2D35AF91A6}">
          <p14:sldIdLst>
            <p14:sldId id="296"/>
            <p14:sldId id="297"/>
            <p14:sldId id="298"/>
            <p14:sldId id="299"/>
            <p14:sldId id="29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D12F"/>
    <a:srgbClr val="4E9D2D"/>
    <a:srgbClr val="417CD8"/>
    <a:srgbClr val="A2BEEC"/>
    <a:srgbClr val="79CD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64" autoAdjust="0"/>
    <p:restoredTop sz="84198" autoAdjust="0"/>
  </p:normalViewPr>
  <p:slideViewPr>
    <p:cSldViewPr>
      <p:cViewPr varScale="1">
        <p:scale>
          <a:sx n="96" d="100"/>
          <a:sy n="96" d="100"/>
        </p:scale>
        <p:origin x="1164" y="90"/>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C2D12F"/>
            </a:solidFill>
            <a:ln>
              <a:noFill/>
            </a:ln>
          </c:spPr>
          <c:dPt>
            <c:idx val="0"/>
            <c:bubble3D val="0"/>
            <c:spPr>
              <a:solidFill>
                <a:srgbClr val="C2D12F"/>
              </a:solidFill>
              <a:ln w="19050">
                <a:noFill/>
              </a:ln>
              <a:effectLst/>
            </c:spPr>
            <c:extLst>
              <c:ext xmlns:c16="http://schemas.microsoft.com/office/drawing/2014/chart" uri="{C3380CC4-5D6E-409C-BE32-E72D297353CC}">
                <c16:uniqueId val="{00000001-315E-48E8-A7C1-A8C5C7972712}"/>
              </c:ext>
            </c:extLst>
          </c:dPt>
          <c:dPt>
            <c:idx val="1"/>
            <c:bubble3D val="0"/>
            <c:spPr>
              <a:noFill/>
              <a:ln w="19050">
                <a:noFill/>
              </a:ln>
              <a:effectLst/>
            </c:spPr>
            <c:extLst>
              <c:ext xmlns:c16="http://schemas.microsoft.com/office/drawing/2014/chart" uri="{C3380CC4-5D6E-409C-BE32-E72D297353CC}">
                <c16:uniqueId val="{00000003-315E-48E8-A7C1-A8C5C7972712}"/>
              </c:ext>
            </c:extLst>
          </c:dPt>
          <c:dPt>
            <c:idx val="2"/>
            <c:bubble3D val="0"/>
            <c:spPr>
              <a:solidFill>
                <a:srgbClr val="C2D12F"/>
              </a:solidFill>
              <a:ln w="19050">
                <a:noFill/>
              </a:ln>
              <a:effectLst/>
            </c:spPr>
            <c:extLst>
              <c:ext xmlns:c16="http://schemas.microsoft.com/office/drawing/2014/chart" uri="{C3380CC4-5D6E-409C-BE32-E72D297353CC}">
                <c16:uniqueId val="{00000005-315E-48E8-A7C1-A8C5C7972712}"/>
              </c:ext>
            </c:extLst>
          </c:dPt>
          <c:cat>
            <c:strRef>
              <c:f>Sheet1!$A$2:$A$4</c:f>
              <c:strCache>
                <c:ptCount val="2"/>
                <c:pt idx="0">
                  <c:v>A</c:v>
                </c:pt>
                <c:pt idx="1">
                  <c:v>B</c:v>
                </c:pt>
              </c:strCache>
            </c:strRef>
          </c:cat>
          <c:val>
            <c:numRef>
              <c:f>Sheet1!$B$2:$B$4</c:f>
              <c:numCache>
                <c:formatCode>General</c:formatCode>
                <c:ptCount val="3"/>
                <c:pt idx="0">
                  <c:v>81</c:v>
                </c:pt>
                <c:pt idx="1">
                  <c:v>19</c:v>
                </c:pt>
              </c:numCache>
            </c:numRef>
          </c:val>
          <c:extLst>
            <c:ext xmlns:c16="http://schemas.microsoft.com/office/drawing/2014/chart" uri="{C3380CC4-5D6E-409C-BE32-E72D297353CC}">
              <c16:uniqueId val="{00000006-315E-48E8-A7C1-A8C5C797271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B5F1-436E-BC0B-9146DB989082}"/>
              </c:ext>
            </c:extLst>
          </c:dPt>
          <c:dPt>
            <c:idx val="1"/>
            <c:bubble3D val="0"/>
            <c:spPr>
              <a:noFill/>
              <a:ln w="19050">
                <a:noFill/>
              </a:ln>
              <a:effectLst/>
            </c:spPr>
            <c:extLst>
              <c:ext xmlns:c16="http://schemas.microsoft.com/office/drawing/2014/chart" uri="{C3380CC4-5D6E-409C-BE32-E72D297353CC}">
                <c16:uniqueId val="{00000003-B5F1-436E-BC0B-9146DB989082}"/>
              </c:ext>
            </c:extLst>
          </c:dPt>
          <c:dPt>
            <c:idx val="2"/>
            <c:bubble3D val="0"/>
            <c:spPr>
              <a:solidFill>
                <a:srgbClr val="FF0000"/>
              </a:solidFill>
              <a:ln w="19050">
                <a:noFill/>
              </a:ln>
              <a:effectLst/>
            </c:spPr>
            <c:extLst>
              <c:ext xmlns:c16="http://schemas.microsoft.com/office/drawing/2014/chart" uri="{C3380CC4-5D6E-409C-BE32-E72D297353CC}">
                <c16:uniqueId val="{00000005-B5F1-436E-BC0B-9146DB989082}"/>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B5F1-436E-BC0B-9146DB989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B5F1-436E-BC0B-9146DB989082}"/>
              </c:ext>
            </c:extLst>
          </c:dPt>
          <c:dPt>
            <c:idx val="1"/>
            <c:bubble3D val="0"/>
            <c:spPr>
              <a:noFill/>
              <a:ln w="19050">
                <a:noFill/>
              </a:ln>
              <a:effectLst/>
            </c:spPr>
            <c:extLst>
              <c:ext xmlns:c16="http://schemas.microsoft.com/office/drawing/2014/chart" uri="{C3380CC4-5D6E-409C-BE32-E72D297353CC}">
                <c16:uniqueId val="{00000003-B5F1-436E-BC0B-9146DB989082}"/>
              </c:ext>
            </c:extLst>
          </c:dPt>
          <c:dPt>
            <c:idx val="2"/>
            <c:bubble3D val="0"/>
            <c:spPr>
              <a:solidFill>
                <a:srgbClr val="FF0000"/>
              </a:solidFill>
              <a:ln w="19050">
                <a:noFill/>
              </a:ln>
              <a:effectLst/>
            </c:spPr>
            <c:extLst>
              <c:ext xmlns:c16="http://schemas.microsoft.com/office/drawing/2014/chart" uri="{C3380CC4-5D6E-409C-BE32-E72D297353CC}">
                <c16:uniqueId val="{00000005-B5F1-436E-BC0B-9146DB989082}"/>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B5F1-436E-BC0B-9146DB98908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830F-4EF8-A5F3-5C69E8F10356}"/>
              </c:ext>
            </c:extLst>
          </c:dPt>
          <c:dPt>
            <c:idx val="1"/>
            <c:bubble3D val="0"/>
            <c:spPr>
              <a:noFill/>
              <a:ln w="19050">
                <a:noFill/>
              </a:ln>
              <a:effectLst/>
            </c:spPr>
            <c:extLst>
              <c:ext xmlns:c16="http://schemas.microsoft.com/office/drawing/2014/chart" uri="{C3380CC4-5D6E-409C-BE32-E72D297353CC}">
                <c16:uniqueId val="{00000003-830F-4EF8-A5F3-5C69E8F10356}"/>
              </c:ext>
            </c:extLst>
          </c:dPt>
          <c:dPt>
            <c:idx val="2"/>
            <c:bubble3D val="0"/>
            <c:spPr>
              <a:solidFill>
                <a:srgbClr val="FF0000"/>
              </a:solidFill>
              <a:ln w="19050">
                <a:noFill/>
              </a:ln>
              <a:effectLst/>
            </c:spPr>
            <c:extLst>
              <c:ext xmlns:c16="http://schemas.microsoft.com/office/drawing/2014/chart" uri="{C3380CC4-5D6E-409C-BE32-E72D297353CC}">
                <c16:uniqueId val="{00000005-830F-4EF8-A5F3-5C69E8F10356}"/>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830F-4EF8-A5F3-5C69E8F103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0000"/>
            </a:solidFill>
            <a:ln>
              <a:noFill/>
            </a:ln>
          </c:spPr>
          <c:dPt>
            <c:idx val="0"/>
            <c:bubble3D val="0"/>
            <c:spPr>
              <a:solidFill>
                <a:srgbClr val="C2D12F"/>
              </a:solidFill>
              <a:ln w="19050">
                <a:noFill/>
              </a:ln>
              <a:effectLst/>
            </c:spPr>
            <c:extLst>
              <c:ext xmlns:c16="http://schemas.microsoft.com/office/drawing/2014/chart" uri="{C3380CC4-5D6E-409C-BE32-E72D297353CC}">
                <c16:uniqueId val="{00000001-961A-4539-AA41-9154724CCA66}"/>
              </c:ext>
            </c:extLst>
          </c:dPt>
          <c:dPt>
            <c:idx val="1"/>
            <c:bubble3D val="0"/>
            <c:spPr>
              <a:noFill/>
              <a:ln w="19050">
                <a:noFill/>
              </a:ln>
              <a:effectLst/>
            </c:spPr>
            <c:extLst>
              <c:ext xmlns:c16="http://schemas.microsoft.com/office/drawing/2014/chart" uri="{C3380CC4-5D6E-409C-BE32-E72D297353CC}">
                <c16:uniqueId val="{00000003-961A-4539-AA41-9154724CCA66}"/>
              </c:ext>
            </c:extLst>
          </c:dPt>
          <c:dPt>
            <c:idx val="2"/>
            <c:bubble3D val="0"/>
            <c:spPr>
              <a:solidFill>
                <a:srgbClr val="FF0000"/>
              </a:solidFill>
              <a:ln w="19050">
                <a:noFill/>
              </a:ln>
              <a:effectLst/>
            </c:spPr>
            <c:extLst>
              <c:ext xmlns:c16="http://schemas.microsoft.com/office/drawing/2014/chart" uri="{C3380CC4-5D6E-409C-BE32-E72D297353CC}">
                <c16:uniqueId val="{00000005-961A-4539-AA41-9154724CCA66}"/>
              </c:ext>
            </c:extLst>
          </c:dPt>
          <c:cat>
            <c:strRef>
              <c:f>Sheet1!$A$2:$A$4</c:f>
              <c:strCache>
                <c:ptCount val="2"/>
                <c:pt idx="0">
                  <c:v>A</c:v>
                </c:pt>
                <c:pt idx="1">
                  <c:v>B</c:v>
                </c:pt>
              </c:strCache>
            </c:strRef>
          </c:cat>
          <c:val>
            <c:numRef>
              <c:f>Sheet1!$B$2:$B$4</c:f>
              <c:numCache>
                <c:formatCode>General</c:formatCode>
                <c:ptCount val="3"/>
                <c:pt idx="0">
                  <c:v>62</c:v>
                </c:pt>
                <c:pt idx="1">
                  <c:v>38</c:v>
                </c:pt>
              </c:numCache>
            </c:numRef>
          </c:val>
          <c:extLst>
            <c:ext xmlns:c16="http://schemas.microsoft.com/office/drawing/2014/chart" uri="{C3380CC4-5D6E-409C-BE32-E72D297353CC}">
              <c16:uniqueId val="{00000006-961A-4539-AA41-9154724CCA6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9AD1E-D1A9-4C6E-8725-EEA121C84813}" type="datetimeFigureOut">
              <a:rPr lang="en-US" smtClean="0"/>
              <a:t>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2EA4C-C22D-48BF-86A8-9ED3961DA562}" type="slidenum">
              <a:rPr lang="en-US" smtClean="0"/>
              <a:t>‹#›</a:t>
            </a:fld>
            <a:endParaRPr lang="en-US"/>
          </a:p>
        </p:txBody>
      </p:sp>
    </p:spTree>
    <p:extLst>
      <p:ext uri="{BB962C8B-B14F-4D97-AF65-F5344CB8AC3E}">
        <p14:creationId xmlns:p14="http://schemas.microsoft.com/office/powerpoint/2010/main" val="967160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unsplash.com/photos/ZKWgoRUYuMk?utm_source=unsplash&amp;utm_medium=referral&amp;utm_content=creditCopyText"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photos/ucYWe5mzTMU?utm_source=unsplash&amp;utm_medium=referral&amp;utm_content=creditCopyText"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unsplash.com/photos/z9CgKNW_Nq8?utm_source=unsplash&amp;utm_medium=referral&amp;utm_content=creditCopyText"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unsplash.com/search/photos/africa-grassland?utm_source=unsplash&amp;utm_medium=referral&amp;utm_content=creditCopyText"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unsplash.com/photos/ZKWgoRUYuMk?utm_source=unsplash&amp;utm_medium=referral&amp;utm_content=creditCopyText"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unsplash.com/search/photos/environment?utm_source=unsplash&amp;utm_medium=referral&amp;utm_content=creditCopyText"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thegef.org/projec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i="0" kern="1200" dirty="0">
                <a:solidFill>
                  <a:schemeClr val="tx1"/>
                </a:solidFill>
                <a:effectLst/>
                <a:latin typeface="+mn-lt"/>
                <a:ea typeface="+mn-ea"/>
                <a:cs typeface="+mn-cs"/>
              </a:rPr>
              <a:t>Photo by </a:t>
            </a:r>
            <a:r>
              <a:rPr lang="en-CA" sz="1200" b="0" i="0" kern="1200" dirty="0" err="1">
                <a:solidFill>
                  <a:schemeClr val="tx1"/>
                </a:solidFill>
                <a:effectLst/>
                <a:latin typeface="+mn-lt"/>
                <a:ea typeface="+mn-ea"/>
                <a:cs typeface="+mn-cs"/>
                <a:hlinkClick r:id="rId3"/>
              </a:rPr>
              <a:t>Karsten</a:t>
            </a:r>
            <a:r>
              <a:rPr lang="en-CA" sz="1200" b="0" i="0" kern="1200" dirty="0">
                <a:solidFill>
                  <a:schemeClr val="tx1"/>
                </a:solidFill>
                <a:effectLst/>
                <a:latin typeface="+mn-lt"/>
                <a:ea typeface="+mn-ea"/>
                <a:cs typeface="+mn-cs"/>
                <a:hlinkClick r:id="rId3"/>
              </a:rPr>
              <a:t> </a:t>
            </a:r>
            <a:r>
              <a:rPr lang="en-CA" sz="1200" b="0" i="0" kern="1200" dirty="0" err="1">
                <a:solidFill>
                  <a:schemeClr val="tx1"/>
                </a:solidFill>
                <a:effectLst/>
                <a:latin typeface="+mn-lt"/>
                <a:ea typeface="+mn-ea"/>
                <a:cs typeface="+mn-cs"/>
                <a:hlinkClick r:id="rId3"/>
              </a:rPr>
              <a:t>Würth</a:t>
            </a:r>
            <a:r>
              <a:rPr lang="en-CA" sz="1200" b="0" i="0" kern="1200" dirty="0">
                <a:solidFill>
                  <a:schemeClr val="tx1"/>
                </a:solidFill>
                <a:effectLst/>
                <a:latin typeface="+mn-lt"/>
                <a:ea typeface="+mn-ea"/>
                <a:cs typeface="+mn-cs"/>
                <a:hlinkClick r:id="rId3"/>
              </a:rPr>
              <a:t> (@inf1783)</a:t>
            </a:r>
            <a:r>
              <a:rPr lang="en-CA" sz="1200" b="0" i="0" kern="1200" dirty="0">
                <a:solidFill>
                  <a:schemeClr val="tx1"/>
                </a:solidFill>
                <a:effectLst/>
                <a:latin typeface="+mn-lt"/>
                <a:ea typeface="+mn-ea"/>
                <a:cs typeface="+mn-cs"/>
              </a:rPr>
              <a:t> on </a:t>
            </a:r>
            <a:r>
              <a:rPr lang="en-CA" sz="1200" b="0" i="0" kern="1200" dirty="0" err="1">
                <a:solidFill>
                  <a:schemeClr val="tx1"/>
                </a:solidFill>
                <a:effectLst/>
                <a:latin typeface="+mn-lt"/>
                <a:ea typeface="+mn-ea"/>
                <a:cs typeface="+mn-cs"/>
                <a:hlinkClick r:id="rId4"/>
              </a:rPr>
              <a:t>Unsplash</a:t>
            </a:r>
            <a:endParaRPr lang="fr-CA"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a:t>
            </a:fld>
            <a:endParaRPr lang="en-US"/>
          </a:p>
        </p:txBody>
      </p:sp>
    </p:spTree>
    <p:extLst>
      <p:ext uri="{BB962C8B-B14F-4D97-AF65-F5344CB8AC3E}">
        <p14:creationId xmlns:p14="http://schemas.microsoft.com/office/powerpoint/2010/main" val="2302349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i="0" kern="1200" dirty="0">
                <a:solidFill>
                  <a:schemeClr val="tx1"/>
                </a:solidFill>
                <a:effectLst/>
                <a:latin typeface="+mn-lt"/>
                <a:ea typeface="+mn-ea"/>
                <a:cs typeface="+mn-cs"/>
              </a:rPr>
              <a:t>Photo by </a:t>
            </a:r>
            <a:r>
              <a:rPr lang="en-CA" sz="1200" b="0" i="0" kern="1200" dirty="0">
                <a:solidFill>
                  <a:schemeClr val="tx1"/>
                </a:solidFill>
                <a:effectLst/>
                <a:latin typeface="+mn-lt"/>
                <a:ea typeface="+mn-ea"/>
                <a:cs typeface="+mn-cs"/>
                <a:hlinkClick r:id="rId3"/>
              </a:rPr>
              <a:t>Jeremy Cai</a:t>
            </a:r>
            <a:r>
              <a:rPr lang="en-CA" sz="1200" b="0" i="0" kern="1200" dirty="0">
                <a:solidFill>
                  <a:schemeClr val="tx1"/>
                </a:solidFill>
                <a:effectLst/>
                <a:latin typeface="+mn-lt"/>
                <a:ea typeface="+mn-ea"/>
                <a:cs typeface="+mn-cs"/>
              </a:rPr>
              <a:t> on </a:t>
            </a:r>
            <a:r>
              <a:rPr lang="en-CA" sz="1200" b="0" i="0" kern="1200" dirty="0" err="1">
                <a:solidFill>
                  <a:schemeClr val="tx1"/>
                </a:solidFill>
                <a:effectLst/>
                <a:latin typeface="+mn-lt"/>
                <a:ea typeface="+mn-ea"/>
                <a:cs typeface="+mn-cs"/>
                <a:hlinkClick r:id="rId4"/>
              </a:rPr>
              <a:t>Unsplash</a:t>
            </a:r>
            <a:endParaRPr lang="fr-CA"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21</a:t>
            </a:fld>
            <a:endParaRPr lang="en-US"/>
          </a:p>
        </p:txBody>
      </p:sp>
    </p:spTree>
    <p:extLst>
      <p:ext uri="{BB962C8B-B14F-4D97-AF65-F5344CB8AC3E}">
        <p14:creationId xmlns:p14="http://schemas.microsoft.com/office/powerpoint/2010/main" val="2710066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Photo by </a:t>
            </a:r>
            <a:r>
              <a:rPr lang="en-US" sz="1200" b="0" i="0" kern="1200" dirty="0">
                <a:solidFill>
                  <a:schemeClr val="tx1"/>
                </a:solidFill>
                <a:effectLst/>
                <a:latin typeface="+mn-lt"/>
                <a:ea typeface="+mn-ea"/>
                <a:cs typeface="+mn-cs"/>
                <a:hlinkClick r:id="rId3"/>
              </a:rPr>
              <a:t>David </a:t>
            </a:r>
            <a:r>
              <a:rPr lang="en-US" sz="1200" b="0" i="0" kern="1200" dirty="0" err="1">
                <a:solidFill>
                  <a:schemeClr val="tx1"/>
                </a:solidFill>
                <a:effectLst/>
                <a:latin typeface="+mn-lt"/>
                <a:ea typeface="+mn-ea"/>
                <a:cs typeface="+mn-cs"/>
                <a:hlinkClick r:id="rId3"/>
              </a:rPr>
              <a:t>Clode</a:t>
            </a:r>
            <a:r>
              <a:rPr lang="en-US" sz="1200" b="0" i="0" kern="1200" dirty="0">
                <a:solidFill>
                  <a:schemeClr val="tx1"/>
                </a:solidFill>
                <a:effectLst/>
                <a:latin typeface="+mn-lt"/>
                <a:ea typeface="+mn-ea"/>
                <a:cs typeface="+mn-cs"/>
              </a:rPr>
              <a:t> on </a:t>
            </a:r>
            <a:r>
              <a:rPr lang="en-US" sz="1200" b="0" i="0" kern="1200" dirty="0" err="1">
                <a:solidFill>
                  <a:schemeClr val="tx1"/>
                </a:solidFill>
                <a:effectLst/>
                <a:latin typeface="+mn-lt"/>
                <a:ea typeface="+mn-ea"/>
                <a:cs typeface="+mn-cs"/>
                <a:hlinkClick r:id="rId4"/>
              </a:rPr>
              <a:t>Unsplash</a:t>
            </a:r>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23</a:t>
            </a:fld>
            <a:endParaRPr lang="en-US"/>
          </a:p>
        </p:txBody>
      </p:sp>
    </p:spTree>
    <p:extLst>
      <p:ext uri="{BB962C8B-B14F-4D97-AF65-F5344CB8AC3E}">
        <p14:creationId xmlns:p14="http://schemas.microsoft.com/office/powerpoint/2010/main" val="1122718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GEF’s definition of sustainability is consistent with other multilateral organizations: continuation of benefits after the [project] implementation and risks to their continuation.</a:t>
            </a:r>
          </a:p>
          <a:p>
            <a:r>
              <a:rPr lang="en-US" dirty="0"/>
              <a:t>At project completion, 62% of projects are likely to be sustained. </a:t>
            </a:r>
          </a:p>
          <a:p>
            <a:endParaRPr lang="en-CA" b="1" dirty="0"/>
          </a:p>
          <a:p>
            <a:r>
              <a:rPr lang="en-CA" b="1" dirty="0"/>
              <a:t>Outcomes:</a:t>
            </a:r>
          </a:p>
          <a:p>
            <a:r>
              <a:rPr lang="en-CA" b="0" dirty="0"/>
              <a:t>Performance and sustainability of outcomes</a:t>
            </a:r>
            <a:r>
              <a:rPr lang="en-CA" b="0" baseline="0" dirty="0"/>
              <a:t> is </a:t>
            </a:r>
            <a:r>
              <a:rPr lang="en-CA" b="0" dirty="0"/>
              <a:t>higher in MICs ((Brazil, China, India, Mexico, Russian Federation) </a:t>
            </a:r>
          </a:p>
          <a:p>
            <a:r>
              <a:rPr lang="en-US" b="0" baseline="0" dirty="0"/>
              <a:t>A lower percentage of projects implemented in Africa, Small Island Developing States (SIDS), and Least Developed Countries (LDCs) have satisfactory outcomes as compared with the portfolio average.</a:t>
            </a:r>
          </a:p>
          <a:p>
            <a:r>
              <a:rPr lang="en-US" b="0" baseline="0" dirty="0"/>
              <a:t>Africa – 74%</a:t>
            </a:r>
          </a:p>
          <a:p>
            <a:r>
              <a:rPr lang="en-US" b="0" baseline="0" dirty="0"/>
              <a:t>SIDS – 64%</a:t>
            </a:r>
          </a:p>
          <a:p>
            <a:r>
              <a:rPr lang="en-US" b="0" baseline="0" dirty="0"/>
              <a:t>LDCs – 71%</a:t>
            </a:r>
          </a:p>
          <a:p>
            <a:r>
              <a:rPr lang="en-US" b="0" baseline="0" dirty="0"/>
              <a:t>When projects are divided into two categories – those approved from GEF-pilot trough GEF-2 and those from GEF-3 and later, projects implemented in fragile states, regional projects, and in Europe and Central Asia show statistically significant improvement over time. In these groups we see improvement of 10% or more.</a:t>
            </a:r>
          </a:p>
          <a:p>
            <a:r>
              <a:rPr lang="en-US" b="0" baseline="0" dirty="0"/>
              <a:t>Fragile states – 58% (</a:t>
            </a:r>
            <a:r>
              <a:rPr lang="en-US" b="0" baseline="0" dirty="0" err="1"/>
              <a:t>upto</a:t>
            </a:r>
            <a:r>
              <a:rPr lang="en-US" b="0" baseline="0" dirty="0"/>
              <a:t> GEF-2); 77% (GEF-3 onwards)</a:t>
            </a:r>
          </a:p>
          <a:p>
            <a:r>
              <a:rPr lang="en-US" b="0" baseline="0" dirty="0"/>
              <a:t>Regional projects – 76% (</a:t>
            </a:r>
            <a:r>
              <a:rPr lang="en-US" b="0" baseline="0" dirty="0" err="1"/>
              <a:t>upto</a:t>
            </a:r>
            <a:r>
              <a:rPr lang="en-US" b="0" baseline="0" dirty="0"/>
              <a:t> GEF-2); 85% (GEF-3 onwards)</a:t>
            </a:r>
          </a:p>
          <a:p>
            <a:r>
              <a:rPr lang="en-US" b="0" baseline="0" dirty="0"/>
              <a:t>Europe and Central Asia – 76% (</a:t>
            </a:r>
            <a:r>
              <a:rPr lang="en-US" b="0" baseline="0" dirty="0" err="1"/>
              <a:t>upto</a:t>
            </a:r>
            <a:r>
              <a:rPr lang="en-US" b="0" baseline="0" dirty="0"/>
              <a:t> GEF-2); 86% (GEF-3 onwards)</a:t>
            </a:r>
            <a:endParaRPr lang="en-CA" b="0" baseline="0" dirty="0"/>
          </a:p>
          <a:p>
            <a:endParaRPr lang="en-US" b="1" dirty="0"/>
          </a:p>
          <a:p>
            <a:r>
              <a:rPr lang="en-US"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endParaRPr lang="en-US" b="0" dirty="0"/>
          </a:p>
          <a:p>
            <a:r>
              <a:rPr lang="en-US" b="0" dirty="0"/>
              <a:t>Likelihood of outcome sustainability at project completion is influenced by </a:t>
            </a:r>
          </a:p>
          <a:p>
            <a:pPr marL="171450" indent="-171450">
              <a:buFont typeface="Arial" panose="020B0604020202020204" pitchFamily="34" charset="0"/>
              <a:buChar char="•"/>
            </a:pPr>
            <a:r>
              <a:rPr lang="en-US" b="0" dirty="0"/>
              <a:t>the quality of project preparation, </a:t>
            </a:r>
          </a:p>
          <a:p>
            <a:pPr marL="171450" indent="-171450">
              <a:buFont typeface="Arial" panose="020B0604020202020204" pitchFamily="34" charset="0"/>
              <a:buChar char="•"/>
            </a:pPr>
            <a:r>
              <a:rPr lang="en-US" b="0" dirty="0"/>
              <a:t>country context, </a:t>
            </a:r>
          </a:p>
          <a:p>
            <a:pPr marL="171450" indent="-171450">
              <a:buFont typeface="Arial" panose="020B0604020202020204" pitchFamily="34" charset="0"/>
              <a:buChar char="•"/>
            </a:pPr>
            <a:r>
              <a:rPr lang="en-US" b="0" dirty="0"/>
              <a:t>support from the government, </a:t>
            </a:r>
          </a:p>
          <a:p>
            <a:pPr marL="171450" indent="-171450">
              <a:buFont typeface="Arial" panose="020B0604020202020204" pitchFamily="34" charset="0"/>
              <a:buChar char="•"/>
            </a:pPr>
            <a:r>
              <a:rPr lang="en-US" b="0" dirty="0"/>
              <a:t>the quality of implementation and execution, and </a:t>
            </a:r>
          </a:p>
          <a:p>
            <a:pPr marL="171450" indent="-171450">
              <a:buFont typeface="Arial" panose="020B0604020202020204" pitchFamily="34" charset="0"/>
              <a:buChar char="•"/>
            </a:pPr>
            <a:r>
              <a:rPr lang="en-US" b="0" dirty="0"/>
              <a:t>materialization of co-financing.</a:t>
            </a:r>
          </a:p>
        </p:txBody>
      </p:sp>
      <p:sp>
        <p:nvSpPr>
          <p:cNvPr id="4" name="Slide Number Placeholder 3"/>
          <p:cNvSpPr>
            <a:spLocks noGrp="1"/>
          </p:cNvSpPr>
          <p:nvPr>
            <p:ph type="sldNum" sz="quarter" idx="10"/>
          </p:nvPr>
        </p:nvSpPr>
        <p:spPr/>
        <p:txBody>
          <a:bodyPr/>
          <a:lstStyle/>
          <a:p>
            <a:fld id="{7332EA4C-C22D-48BF-86A8-9ED3961DA562}" type="slidenum">
              <a:rPr lang="en-US" smtClean="0"/>
              <a:t>24</a:t>
            </a:fld>
            <a:endParaRPr lang="en-US"/>
          </a:p>
        </p:txBody>
      </p:sp>
    </p:spTree>
    <p:extLst>
      <p:ext uri="{BB962C8B-B14F-4D97-AF65-F5344CB8AC3E}">
        <p14:creationId xmlns:p14="http://schemas.microsoft.com/office/powerpoint/2010/main" val="3185793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participants to discuss their experience with GEF and other environmental projects. What are the factors that affect sustainability? Give participants 10 minutes for small group discussion.  Ask several groups to share their reflections with the whole group. Make notes on the flipchart. Then, discuss the IEO findings:</a:t>
            </a:r>
          </a:p>
          <a:p>
            <a:endParaRPr lang="en-US" b="0" dirty="0"/>
          </a:p>
          <a:p>
            <a:r>
              <a:rPr lang="en-US" b="0" dirty="0"/>
              <a:t>GEF IEO sustainability analysis (June 2018, part of the Annual performance Report). The following factors affect the likelihood of sustainability of outcomes at project completion: </a:t>
            </a:r>
          </a:p>
          <a:p>
            <a:pPr marL="171450" indent="-171450">
              <a:buFont typeface="Arial" panose="020B0604020202020204" pitchFamily="34" charset="0"/>
              <a:buChar char="•"/>
            </a:pPr>
            <a:r>
              <a:rPr lang="en-US" b="0" dirty="0"/>
              <a:t>the quality of project preparation, </a:t>
            </a:r>
          </a:p>
          <a:p>
            <a:pPr marL="171450" indent="-171450">
              <a:buFont typeface="Arial" panose="020B0604020202020204" pitchFamily="34" charset="0"/>
              <a:buChar char="•"/>
            </a:pPr>
            <a:r>
              <a:rPr lang="en-US" b="0" dirty="0"/>
              <a:t>country context, </a:t>
            </a:r>
          </a:p>
          <a:p>
            <a:pPr marL="171450" indent="-171450">
              <a:buFont typeface="Arial" panose="020B0604020202020204" pitchFamily="34" charset="0"/>
              <a:buChar char="•"/>
            </a:pPr>
            <a:r>
              <a:rPr lang="en-US" b="0" dirty="0"/>
              <a:t>support from the government, </a:t>
            </a:r>
          </a:p>
          <a:p>
            <a:pPr marL="171450" indent="-171450">
              <a:buFont typeface="Arial" panose="020B0604020202020204" pitchFamily="34" charset="0"/>
              <a:buChar char="•"/>
            </a:pPr>
            <a:r>
              <a:rPr lang="en-US" b="0" dirty="0"/>
              <a:t>the quality of implementation and execution, and </a:t>
            </a:r>
          </a:p>
          <a:p>
            <a:pPr marL="171450" indent="-171450">
              <a:buFont typeface="Arial" panose="020B0604020202020204" pitchFamily="34" charset="0"/>
              <a:buChar char="•"/>
            </a:pPr>
            <a:r>
              <a:rPr lang="en-US" b="0" dirty="0"/>
              <a:t>materialization of co-financing.</a:t>
            </a:r>
          </a:p>
        </p:txBody>
      </p:sp>
      <p:sp>
        <p:nvSpPr>
          <p:cNvPr id="4" name="Slide Number Placeholder 3"/>
          <p:cNvSpPr>
            <a:spLocks noGrp="1"/>
          </p:cNvSpPr>
          <p:nvPr>
            <p:ph type="sldNum" sz="quarter" idx="10"/>
          </p:nvPr>
        </p:nvSpPr>
        <p:spPr/>
        <p:txBody>
          <a:bodyPr/>
          <a:lstStyle/>
          <a:p>
            <a:fld id="{7332EA4C-C22D-48BF-86A8-9ED3961DA562}" type="slidenum">
              <a:rPr lang="en-US" smtClean="0"/>
              <a:t>25</a:t>
            </a:fld>
            <a:endParaRPr lang="en-US"/>
          </a:p>
        </p:txBody>
      </p:sp>
    </p:spTree>
    <p:extLst>
      <p:ext uri="{BB962C8B-B14F-4D97-AF65-F5344CB8AC3E}">
        <p14:creationId xmlns:p14="http://schemas.microsoft.com/office/powerpoint/2010/main" val="4143131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discussed some of the factors that affect project sustainability before and during the project, such as quality of project design, project implementation and execution, government support, and country context. Now, based on your experience, what are some of the factors that may affect sustainability of outcomes once the project is completed?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Discussion in small groups – 5 minutes, followed by a plenary discussion. Make notes on the flipchart, then discuss the IEO findings (</a:t>
            </a:r>
            <a:r>
              <a:rPr lang="en-US" b="0" dirty="0"/>
              <a:t>GEF IEO sustainability analysis (June 2018, part of the Annual performance Report):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53 projects were evaluated in-depth for sustainability after the project completion.</a:t>
            </a:r>
          </a:p>
          <a:p>
            <a:endParaRPr lang="en-US" sz="1200" kern="1200" dirty="0">
              <a:solidFill>
                <a:schemeClr val="tx1"/>
              </a:solidFill>
              <a:effectLst/>
              <a:latin typeface="+mn-lt"/>
              <a:ea typeface="+mn-ea"/>
              <a:cs typeface="+mn-cs"/>
            </a:endParaRPr>
          </a:p>
          <a:p>
            <a:pPr marL="0" indent="0">
              <a:buFontTx/>
              <a:buNone/>
            </a:pPr>
            <a:r>
              <a:rPr lang="en-US" sz="1200" kern="1200" dirty="0">
                <a:solidFill>
                  <a:schemeClr val="tx1"/>
                </a:solidFill>
                <a:effectLst/>
                <a:latin typeface="+mn-lt"/>
                <a:ea typeface="+mn-ea"/>
                <a:cs typeface="+mn-cs"/>
              </a:rPr>
              <a:t>The key factors that contribute to higher sustainability of outcomes  after the project completion include</a:t>
            </a:r>
          </a:p>
          <a:p>
            <a:pPr marL="171450" indent="-171450">
              <a:buFontTx/>
              <a:buChar char="-"/>
            </a:pPr>
            <a:r>
              <a:rPr lang="en-US" sz="1200" kern="1200" dirty="0">
                <a:solidFill>
                  <a:schemeClr val="tx1"/>
                </a:solidFill>
                <a:effectLst/>
                <a:latin typeface="+mn-lt"/>
                <a:ea typeface="+mn-ea"/>
                <a:cs typeface="+mn-cs"/>
              </a:rPr>
              <a:t>high stakeholder buy-in, </a:t>
            </a:r>
          </a:p>
          <a:p>
            <a:pPr marL="171450" indent="-171450">
              <a:buFontTx/>
              <a:buChar char="-"/>
            </a:pPr>
            <a:r>
              <a:rPr lang="en-US" sz="1200" kern="1200" dirty="0">
                <a:solidFill>
                  <a:schemeClr val="tx1"/>
                </a:solidFill>
                <a:effectLst/>
                <a:latin typeface="+mn-lt"/>
                <a:ea typeface="+mn-ea"/>
                <a:cs typeface="+mn-cs"/>
              </a:rPr>
              <a:t>political support, </a:t>
            </a:r>
          </a:p>
          <a:p>
            <a:pPr marL="171450" indent="-171450">
              <a:buFontTx/>
              <a:buChar char="-"/>
            </a:pPr>
            <a:r>
              <a:rPr lang="en-US" sz="1200" kern="1200" dirty="0">
                <a:solidFill>
                  <a:schemeClr val="tx1"/>
                </a:solidFill>
                <a:effectLst/>
                <a:latin typeface="+mn-lt"/>
                <a:ea typeface="+mn-ea"/>
                <a:cs typeface="+mn-cs"/>
              </a:rPr>
              <a:t>availability of financial support for follow up, and </a:t>
            </a:r>
          </a:p>
          <a:p>
            <a:pPr marL="171450" indent="-171450">
              <a:buFontTx/>
              <a:buChar char="-"/>
            </a:pPr>
            <a:r>
              <a:rPr lang="en-US" sz="1200" kern="1200" dirty="0">
                <a:solidFill>
                  <a:schemeClr val="tx1"/>
                </a:solidFill>
                <a:effectLst/>
                <a:latin typeface="+mn-lt"/>
                <a:ea typeface="+mn-ea"/>
                <a:cs typeface="+mn-cs"/>
              </a:rPr>
              <a:t>sustained efforts from the executing agency.</a:t>
            </a:r>
          </a:p>
        </p:txBody>
      </p:sp>
      <p:sp>
        <p:nvSpPr>
          <p:cNvPr id="4" name="Slide Number Placeholder 3"/>
          <p:cNvSpPr>
            <a:spLocks noGrp="1"/>
          </p:cNvSpPr>
          <p:nvPr>
            <p:ph type="sldNum" sz="quarter" idx="10"/>
          </p:nvPr>
        </p:nvSpPr>
        <p:spPr/>
        <p:txBody>
          <a:bodyPr/>
          <a:lstStyle/>
          <a:p>
            <a:fld id="{7332EA4C-C22D-48BF-86A8-9ED3961DA562}" type="slidenum">
              <a:rPr lang="en-US" smtClean="0"/>
              <a:t>26</a:t>
            </a:fld>
            <a:endParaRPr lang="en-US"/>
          </a:p>
        </p:txBody>
      </p:sp>
    </p:spTree>
    <p:extLst>
      <p:ext uri="{BB962C8B-B14F-4D97-AF65-F5344CB8AC3E}">
        <p14:creationId xmlns:p14="http://schemas.microsoft.com/office/powerpoint/2010/main" val="3375406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i="0" kern="1200" dirty="0">
                <a:solidFill>
                  <a:schemeClr val="tx1"/>
                </a:solidFill>
                <a:effectLst/>
                <a:latin typeface="+mn-lt"/>
                <a:ea typeface="+mn-ea"/>
                <a:cs typeface="+mn-cs"/>
              </a:rPr>
              <a:t>Photo by </a:t>
            </a:r>
            <a:r>
              <a:rPr lang="en-CA" sz="1200" b="0" i="0" kern="1200" dirty="0" err="1">
                <a:solidFill>
                  <a:schemeClr val="tx1"/>
                </a:solidFill>
                <a:effectLst/>
                <a:latin typeface="+mn-lt"/>
                <a:ea typeface="+mn-ea"/>
                <a:cs typeface="+mn-cs"/>
                <a:hlinkClick r:id="rId3"/>
              </a:rPr>
              <a:t>Karsten</a:t>
            </a:r>
            <a:r>
              <a:rPr lang="en-CA" sz="1200" b="0" i="0" kern="1200" dirty="0">
                <a:solidFill>
                  <a:schemeClr val="tx1"/>
                </a:solidFill>
                <a:effectLst/>
                <a:latin typeface="+mn-lt"/>
                <a:ea typeface="+mn-ea"/>
                <a:cs typeface="+mn-cs"/>
                <a:hlinkClick r:id="rId3"/>
              </a:rPr>
              <a:t> </a:t>
            </a:r>
            <a:r>
              <a:rPr lang="en-CA" sz="1200" b="0" i="0" kern="1200" dirty="0" err="1">
                <a:solidFill>
                  <a:schemeClr val="tx1"/>
                </a:solidFill>
                <a:effectLst/>
                <a:latin typeface="+mn-lt"/>
                <a:ea typeface="+mn-ea"/>
                <a:cs typeface="+mn-cs"/>
                <a:hlinkClick r:id="rId3"/>
              </a:rPr>
              <a:t>Würth</a:t>
            </a:r>
            <a:r>
              <a:rPr lang="en-CA" sz="1200" b="0" i="0" kern="1200" dirty="0">
                <a:solidFill>
                  <a:schemeClr val="tx1"/>
                </a:solidFill>
                <a:effectLst/>
                <a:latin typeface="+mn-lt"/>
                <a:ea typeface="+mn-ea"/>
                <a:cs typeface="+mn-cs"/>
                <a:hlinkClick r:id="rId3"/>
              </a:rPr>
              <a:t> (@inf1783)</a:t>
            </a:r>
            <a:r>
              <a:rPr lang="en-CA" sz="1200" b="0" i="0" kern="1200" dirty="0">
                <a:solidFill>
                  <a:schemeClr val="tx1"/>
                </a:solidFill>
                <a:effectLst/>
                <a:latin typeface="+mn-lt"/>
                <a:ea typeface="+mn-ea"/>
                <a:cs typeface="+mn-cs"/>
              </a:rPr>
              <a:t> on </a:t>
            </a:r>
            <a:r>
              <a:rPr lang="en-CA" sz="1200" b="0" i="0" kern="1200" dirty="0" err="1">
                <a:solidFill>
                  <a:schemeClr val="tx1"/>
                </a:solidFill>
                <a:effectLst/>
                <a:latin typeface="+mn-lt"/>
                <a:ea typeface="+mn-ea"/>
                <a:cs typeface="+mn-cs"/>
                <a:hlinkClick r:id="rId4"/>
              </a:rPr>
              <a:t>Unsplash</a:t>
            </a:r>
            <a:endParaRPr lang="fr-CA"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27</a:t>
            </a:fld>
            <a:endParaRPr lang="en-US"/>
          </a:p>
        </p:txBody>
      </p:sp>
    </p:spTree>
    <p:extLst>
      <p:ext uri="{BB962C8B-B14F-4D97-AF65-F5344CB8AC3E}">
        <p14:creationId xmlns:p14="http://schemas.microsoft.com/office/powerpoint/2010/main" val="617231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 IEO Functions:</a:t>
            </a:r>
          </a:p>
          <a:p>
            <a:r>
              <a:rPr lang="en-US" dirty="0"/>
              <a:t>Independent Evaluation: The main function of</a:t>
            </a:r>
            <a:r>
              <a:rPr lang="en-US" baseline="0" dirty="0"/>
              <a:t> the IEO is to independently evaluate the GEF’s efficiency, effectiveness, relevance, impact, and sustainability.</a:t>
            </a:r>
          </a:p>
          <a:p>
            <a:r>
              <a:rPr lang="en-US" baseline="0" dirty="0"/>
              <a:t>Normative function: IEO sets minimum monitoring and evaluation standards within the GEF to ensure improved and consistent measurement of the GEF results .</a:t>
            </a:r>
          </a:p>
          <a:p>
            <a:r>
              <a:rPr lang="en-US" baseline="0" dirty="0"/>
              <a:t>Oversight function: IEO provides quality control for the minimum requirements of monitoring and evaluation practices in the GEF, in full cooperation with relevant units in the GEF Agencies, and tracks implementation of Council decisions related to evaluation recommendations.</a:t>
            </a:r>
          </a:p>
          <a:p>
            <a:r>
              <a:rPr lang="en-US" baseline="0" dirty="0"/>
              <a:t>Knowledge management and dissemination function: IEO supports knowledge sharing and follow-up of evaluation recommendations. It participates in the development and maintenance of a comprehensive knowledge system based on evaluation findings and lessons.</a:t>
            </a:r>
          </a:p>
          <a:p>
            <a:endParaRPr lang="en-US"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7</a:t>
            </a:fld>
            <a:endParaRPr lang="en-US"/>
          </a:p>
        </p:txBody>
      </p:sp>
    </p:spTree>
    <p:extLst>
      <p:ext uri="{BB962C8B-B14F-4D97-AF65-F5344CB8AC3E}">
        <p14:creationId xmlns:p14="http://schemas.microsoft.com/office/powerpoint/2010/main" val="3444416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Evolution</a:t>
            </a:r>
            <a:r>
              <a:rPr lang="en-US" dirty="0"/>
              <a:t>: GEF formally introduced M&amp;E in the TORs in 2003, highlighting the independent nature of these functions.</a:t>
            </a:r>
          </a:p>
          <a:p>
            <a:pPr marL="0" indent="0">
              <a:buFontTx/>
              <a:buNone/>
            </a:pPr>
            <a:endParaRPr lang="en-US" dirty="0"/>
          </a:p>
          <a:p>
            <a:pPr marL="0" indent="0">
              <a:buFontTx/>
              <a:buNone/>
            </a:pPr>
            <a:r>
              <a:rPr lang="en-US" dirty="0"/>
              <a:t>The M&amp;E Policy followed in 2006 and was updated in 2010, to reflect the evolution of the GEF as an institution. In both occasions IEO and SEC worked jointly at the update.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a:t>
            </a:r>
            <a:r>
              <a:rPr lang="en-US" b="1" dirty="0"/>
              <a:t>IEO Gap Analysis</a:t>
            </a:r>
            <a:r>
              <a:rPr lang="en-US" dirty="0"/>
              <a:t>: in its AWPB for GEF-6 (2014), IEO indicated it will update the M&amp;E policy. One year later, IEO provided an analysis of current gaps in the 2010 policy. The analysis identified several gaps…</a:t>
            </a:r>
          </a:p>
          <a:p>
            <a:pPr marL="0" indent="0">
              <a:buFontTx/>
              <a:buNone/>
            </a:pPr>
            <a:endParaRPr lang="en-US" dirty="0"/>
          </a:p>
          <a:p>
            <a:pPr marL="0" indent="0">
              <a:buFontTx/>
              <a:buNone/>
            </a:pPr>
            <a:r>
              <a:rPr lang="en-US" b="1" dirty="0"/>
              <a:t>OPS6</a:t>
            </a:r>
            <a:r>
              <a:rPr lang="en-US" b="0" dirty="0"/>
              <a:t>: the</a:t>
            </a:r>
            <a:r>
              <a:rPr lang="en-US" dirty="0"/>
              <a:t> GEF is different from what it was 8 years ago. It increasingly invests in integrated programming through programs and multifocal projects. </a:t>
            </a:r>
          </a:p>
          <a:p>
            <a:pPr marL="0" indent="0">
              <a:buFontTx/>
              <a:buNone/>
            </a:pPr>
            <a:endParaRPr lang="en-US" dirty="0"/>
          </a:p>
          <a:p>
            <a:pPr marL="0" indent="0">
              <a:buFontTx/>
              <a:buNone/>
            </a:pPr>
            <a:r>
              <a:rPr lang="en-US" dirty="0"/>
              <a:t>Most of the time, program-level M&amp;E is not addressed, and when it is, it does not report on how child projects contribute to the program’s objectives.</a:t>
            </a:r>
          </a:p>
          <a:p>
            <a:pPr marL="0" indent="0">
              <a:buFontTx/>
              <a:buNone/>
            </a:pPr>
            <a:endParaRPr lang="en-US" dirty="0"/>
          </a:p>
          <a:p>
            <a:pPr marL="0" indent="0">
              <a:buFontTx/>
              <a:buNone/>
            </a:pPr>
            <a:r>
              <a:rPr lang="en-US" dirty="0"/>
              <a:t>Current reporting requirements for multifocal projects increase operating costs; at the same time, synergies generated and tradeoffs mitigated are not captured</a:t>
            </a:r>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11</a:t>
            </a:fld>
            <a:endParaRPr lang="en-US"/>
          </a:p>
        </p:txBody>
      </p:sp>
    </p:spTree>
    <p:extLst>
      <p:ext uri="{BB962C8B-B14F-4D97-AF65-F5344CB8AC3E}">
        <p14:creationId xmlns:p14="http://schemas.microsoft.com/office/powerpoint/2010/main" val="1538736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terminal Evaluations?  </a:t>
            </a:r>
          </a:p>
          <a:p>
            <a:r>
              <a:rPr lang="en-US" dirty="0"/>
              <a:t>Terminal evaluations are evaluations at the end of the project.</a:t>
            </a:r>
          </a:p>
          <a:p>
            <a:endParaRPr lang="en-US" dirty="0"/>
          </a:p>
          <a:p>
            <a:r>
              <a:rPr lang="en-US" dirty="0"/>
              <a:t>How are TEs used? </a:t>
            </a:r>
          </a:p>
          <a:p>
            <a:r>
              <a:rPr lang="en-US" dirty="0"/>
              <a:t>They are an important sources of information on a project: please see the slide</a:t>
            </a:r>
          </a:p>
          <a:p>
            <a:r>
              <a:rPr lang="en-US" dirty="0"/>
              <a:t>TEs are also used for:</a:t>
            </a:r>
          </a:p>
          <a:p>
            <a:r>
              <a:rPr lang="en-US" dirty="0"/>
              <a:t>Reporting at the project portfolio level (APR, AMR)</a:t>
            </a:r>
          </a:p>
          <a:p>
            <a:r>
              <a:rPr lang="en-US" dirty="0"/>
              <a:t>Input to other evaluations</a:t>
            </a:r>
          </a:p>
          <a:p>
            <a:r>
              <a:rPr lang="en-US" dirty="0"/>
              <a:t>STAR’s performance index</a:t>
            </a:r>
          </a:p>
          <a:p>
            <a:endParaRPr lang="en-US" dirty="0"/>
          </a:p>
          <a:p>
            <a:r>
              <a:rPr lang="en-US" dirty="0"/>
              <a:t>More than a 1300 terminal evaluations are completed so far.</a:t>
            </a:r>
          </a:p>
          <a:p>
            <a:r>
              <a:rPr lang="en-US" dirty="0"/>
              <a:t>Terminal evaluation may be accessed at:</a:t>
            </a:r>
          </a:p>
          <a:p>
            <a:pPr lvl="1"/>
            <a:r>
              <a:rPr lang="en-US" dirty="0"/>
              <a:t>GEF website: </a:t>
            </a:r>
            <a:r>
              <a:rPr lang="en-US" dirty="0">
                <a:hlinkClick r:id="rId3"/>
              </a:rPr>
              <a:t>http://www.thegef.org/projects</a:t>
            </a:r>
            <a:r>
              <a:rPr lang="en-US" dirty="0"/>
              <a:t> </a:t>
            </a:r>
          </a:p>
          <a:p>
            <a:pPr lvl="1"/>
            <a:r>
              <a:rPr lang="en-US" dirty="0"/>
              <a:t>Through PMIS</a:t>
            </a:r>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12</a:t>
            </a:fld>
            <a:endParaRPr lang="en-US"/>
          </a:p>
        </p:txBody>
      </p:sp>
    </p:spTree>
    <p:extLst>
      <p:ext uri="{BB962C8B-B14F-4D97-AF65-F5344CB8AC3E}">
        <p14:creationId xmlns:p14="http://schemas.microsoft.com/office/powerpoint/2010/main" val="4094365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Characteristics of a good terminal evaluation</a:t>
            </a:r>
          </a:p>
          <a:p>
            <a:endParaRPr lang="en-US" dirty="0"/>
          </a:p>
          <a:p>
            <a:r>
              <a:rPr lang="en-US" sz="1200" b="1" kern="1200" dirty="0">
                <a:solidFill>
                  <a:schemeClr val="tx1"/>
                </a:solidFill>
                <a:effectLst/>
                <a:latin typeface="+mn-lt"/>
                <a:ea typeface="+mn-ea"/>
                <a:cs typeface="+mn-cs"/>
              </a:rPr>
              <a:t>Quality of terminal evaluations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GEF IEO, along with the evaluation offices of some of the GEF agencies, track quality of terminal evaluations. The GEF IEO approach assesses quality on following parameters:</a:t>
            </a:r>
          </a:p>
          <a:p>
            <a:pPr lvl="0"/>
            <a:r>
              <a:rPr lang="en-US" sz="1200" kern="1200" dirty="0">
                <a:solidFill>
                  <a:schemeClr val="tx1"/>
                </a:solidFill>
                <a:effectLst/>
                <a:latin typeface="+mn-lt"/>
                <a:ea typeface="+mn-ea"/>
                <a:cs typeface="+mn-cs"/>
              </a:rPr>
              <a:t>Outcomes: how well the outcomes and other results of the project have been discussed and compared with the expectations.</a:t>
            </a:r>
          </a:p>
          <a:p>
            <a:pPr lvl="0"/>
            <a:r>
              <a:rPr lang="en-US" sz="1200" kern="1200" dirty="0">
                <a:solidFill>
                  <a:schemeClr val="tx1"/>
                </a:solidFill>
                <a:effectLst/>
                <a:latin typeface="+mn-lt"/>
                <a:ea typeface="+mn-ea"/>
                <a:cs typeface="+mn-cs"/>
              </a:rPr>
              <a:t>Consistency and comprehensiveness: to what extent information provided in the terminal evaluation is consistent, comprehensive and complete. </a:t>
            </a:r>
          </a:p>
          <a:p>
            <a:pPr lvl="0"/>
            <a:r>
              <a:rPr lang="en-US" sz="1200" kern="1200" dirty="0">
                <a:solidFill>
                  <a:schemeClr val="tx1"/>
                </a:solidFill>
                <a:effectLst/>
                <a:latin typeface="+mn-lt"/>
                <a:ea typeface="+mn-ea"/>
                <a:cs typeface="+mn-cs"/>
              </a:rPr>
              <a:t>Sustainability: how well the terminal evaluation report discusses concerns related to future progress and continuation of the progress made so far.</a:t>
            </a:r>
          </a:p>
          <a:p>
            <a:pPr lvl="0"/>
            <a:r>
              <a:rPr lang="en-US" sz="1200" kern="1200" dirty="0">
                <a:solidFill>
                  <a:schemeClr val="tx1"/>
                </a:solidFill>
                <a:effectLst/>
                <a:latin typeface="+mn-lt"/>
                <a:ea typeface="+mn-ea"/>
                <a:cs typeface="+mn-cs"/>
              </a:rPr>
              <a:t>Lessons and recommendations: the extent to which a terminal evaluation provides valid recommendations and lessons that are based on the project experience.</a:t>
            </a:r>
          </a:p>
          <a:p>
            <a:pPr lvl="0"/>
            <a:r>
              <a:rPr lang="en-US" sz="1200" kern="1200" dirty="0">
                <a:solidFill>
                  <a:schemeClr val="tx1"/>
                </a:solidFill>
                <a:effectLst/>
                <a:latin typeface="+mn-lt"/>
                <a:ea typeface="+mn-ea"/>
                <a:cs typeface="+mn-cs"/>
              </a:rPr>
              <a:t>Project finances: the extent to which information on project finances including information on co-financing is complete.</a:t>
            </a:r>
          </a:p>
          <a:p>
            <a:pPr lvl="0"/>
            <a:r>
              <a:rPr lang="en-US" sz="1200" kern="1200" dirty="0">
                <a:solidFill>
                  <a:schemeClr val="tx1"/>
                </a:solidFill>
                <a:effectLst/>
                <a:latin typeface="+mn-lt"/>
                <a:ea typeface="+mn-ea"/>
                <a:cs typeface="+mn-cs"/>
              </a:rPr>
              <a:t>M&amp;E: the extent to which the terminal evaluation provides information on implementation of the M&amp;E plan, and use of monitoring information.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Among these criteria, the GEF IEO gives more weightage to discussion on outcomes, and consistency and comprehensiveness of information. </a:t>
            </a:r>
          </a:p>
          <a:p>
            <a:r>
              <a:rPr lang="en-US" sz="1200" kern="1200" dirty="0">
                <a:solidFill>
                  <a:schemeClr val="tx1"/>
                </a:solidFill>
                <a:effectLst/>
                <a:latin typeface="+mn-lt"/>
                <a:ea typeface="+mn-ea"/>
                <a:cs typeface="+mn-cs"/>
              </a:rPr>
              <a:t>There are </a:t>
            </a:r>
            <a:r>
              <a:rPr lang="en-US" sz="1200" b="1" kern="1200" dirty="0">
                <a:solidFill>
                  <a:schemeClr val="tx1"/>
                </a:solidFill>
                <a:effectLst/>
                <a:latin typeface="+mn-lt"/>
                <a:ea typeface="+mn-ea"/>
                <a:cs typeface="+mn-cs"/>
              </a:rPr>
              <a:t>several other characteristics </a:t>
            </a:r>
            <a:r>
              <a:rPr lang="en-US" sz="1200" kern="1200" dirty="0">
                <a:solidFill>
                  <a:schemeClr val="tx1"/>
                </a:solidFill>
                <a:effectLst/>
                <a:latin typeface="+mn-lt"/>
                <a:ea typeface="+mn-ea"/>
                <a:cs typeface="+mn-cs"/>
              </a:rPr>
              <a:t>of the good terminal evaluation that are not covered in the GEF IEO criteria. These may also play an important role in preparation of terminal evaluation of good quality:</a:t>
            </a:r>
          </a:p>
          <a:p>
            <a:pPr lvl="0"/>
            <a:r>
              <a:rPr lang="en-US" sz="1200" kern="1200" dirty="0">
                <a:solidFill>
                  <a:schemeClr val="tx1"/>
                </a:solidFill>
                <a:effectLst/>
                <a:latin typeface="+mn-lt"/>
                <a:ea typeface="+mn-ea"/>
                <a:cs typeface="+mn-cs"/>
              </a:rPr>
              <a:t>Transparency: the extent to which the process through which terminal evaluation was conducted adds to its credibility.</a:t>
            </a:r>
          </a:p>
          <a:p>
            <a:pPr lvl="0"/>
            <a:r>
              <a:rPr lang="en-US" sz="1200" kern="1200" dirty="0">
                <a:solidFill>
                  <a:schemeClr val="tx1"/>
                </a:solidFill>
                <a:effectLst/>
                <a:latin typeface="+mn-lt"/>
                <a:ea typeface="+mn-ea"/>
                <a:cs typeface="+mn-cs"/>
              </a:rPr>
              <a:t>Timeliness: timeliness of the terminal evaluation ensures that the evaluators had access to relevant information sources and it ensures that the information coming out of the evaluation is readily available to the GEF stakeholders.</a:t>
            </a:r>
          </a:p>
          <a:p>
            <a:pPr lvl="0"/>
            <a:r>
              <a:rPr lang="en-US" sz="1200" kern="1200" dirty="0">
                <a:solidFill>
                  <a:schemeClr val="tx1"/>
                </a:solidFill>
                <a:effectLst/>
                <a:latin typeface="+mn-lt"/>
                <a:ea typeface="+mn-ea"/>
                <a:cs typeface="+mn-cs"/>
              </a:rPr>
              <a:t>Candor: Candor is very important in ensuring that the weaknesses identified in the project results, implementation process, and design, are documented, analyzed and presented so that these may be avoided in future.  </a:t>
            </a:r>
          </a:p>
          <a:p>
            <a:pPr lvl="0"/>
            <a:r>
              <a:rPr lang="en-US" sz="1200" kern="1200" dirty="0">
                <a:solidFill>
                  <a:schemeClr val="tx1"/>
                </a:solidFill>
                <a:effectLst/>
                <a:latin typeface="+mn-lt"/>
                <a:ea typeface="+mn-ea"/>
                <a:cs typeface="+mn-cs"/>
              </a:rPr>
              <a:t>Balance: the evaluation should provide information on different perspectives on project performance. It should provide a balanced coverage to these perspectives based on their relevance.</a:t>
            </a:r>
          </a:p>
          <a:p>
            <a:pPr lvl="0"/>
            <a:r>
              <a:rPr lang="en-US" sz="1200" kern="1200" dirty="0">
                <a:solidFill>
                  <a:schemeClr val="tx1"/>
                </a:solidFill>
                <a:effectLst/>
                <a:latin typeface="+mn-lt"/>
                <a:ea typeface="+mn-ea"/>
                <a:cs typeface="+mn-cs"/>
              </a:rPr>
              <a:t>Utility: a good terminal evaluation should also be backed up with efforts to ensure its utility. Thus, it should be part of a larger knowledge management system that ensures it utility to the partnership.</a:t>
            </a:r>
          </a:p>
          <a:p>
            <a:endParaRPr lang="en-US"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13</a:t>
            </a:fld>
            <a:endParaRPr lang="en-US"/>
          </a:p>
        </p:txBody>
      </p:sp>
    </p:spTree>
    <p:extLst>
      <p:ext uri="{BB962C8B-B14F-4D97-AF65-F5344CB8AC3E}">
        <p14:creationId xmlns:p14="http://schemas.microsoft.com/office/powerpoint/2010/main" val="354548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Outcomes:</a:t>
            </a:r>
          </a:p>
          <a:p>
            <a:r>
              <a:rPr lang="en-CA" b="0" dirty="0"/>
              <a:t>Performance and sustainability of outcomes</a:t>
            </a:r>
            <a:r>
              <a:rPr lang="en-CA" b="0" baseline="0" dirty="0"/>
              <a:t> is </a:t>
            </a:r>
            <a:r>
              <a:rPr lang="en-CA" b="0" dirty="0"/>
              <a:t>higher in MICs ((Brazil, China, India, Mexico, Russian Federation) </a:t>
            </a:r>
          </a:p>
          <a:p>
            <a:r>
              <a:rPr lang="en-US" b="0" baseline="0" dirty="0"/>
              <a:t>A lower percentage of projects implemented in Africa, Small Island Developing States (SIDS), and Least Developed Countries (LDCs) have satisfactory outcomes as compared with the portfolio average.</a:t>
            </a:r>
          </a:p>
          <a:p>
            <a:r>
              <a:rPr lang="en-US" b="0" baseline="0" dirty="0"/>
              <a:t>Africa – 74%</a:t>
            </a:r>
          </a:p>
          <a:p>
            <a:r>
              <a:rPr lang="en-US" b="0" baseline="0" dirty="0"/>
              <a:t>SIDS – 64%</a:t>
            </a:r>
          </a:p>
          <a:p>
            <a:r>
              <a:rPr lang="en-US" b="0" baseline="0" dirty="0"/>
              <a:t>LDCs – 71%</a:t>
            </a:r>
          </a:p>
          <a:p>
            <a:r>
              <a:rPr lang="en-US" b="0" baseline="0" dirty="0"/>
              <a:t>When projects are divided into two categories – those approved from GEF-pilot trough GEF-2 and those from GEF-3 and later, projects implemented in fragile states, regional projects, and in Europe and Central Asia show statistically significant improvement over time. In these groups we see improvement of 10% or more.</a:t>
            </a:r>
          </a:p>
          <a:p>
            <a:r>
              <a:rPr lang="en-US" b="0" baseline="0" dirty="0"/>
              <a:t>Fragile states – 58% (</a:t>
            </a:r>
            <a:r>
              <a:rPr lang="en-US" b="0" baseline="0" dirty="0" err="1"/>
              <a:t>upto</a:t>
            </a:r>
            <a:r>
              <a:rPr lang="en-US" b="0" baseline="0" dirty="0"/>
              <a:t> GEF-2); 77% (GEF-3 onwards)</a:t>
            </a:r>
          </a:p>
          <a:p>
            <a:r>
              <a:rPr lang="en-US" b="0" baseline="0" dirty="0"/>
              <a:t>Regional projects – 76% (</a:t>
            </a:r>
            <a:r>
              <a:rPr lang="en-US" b="0" baseline="0" dirty="0" err="1"/>
              <a:t>upto</a:t>
            </a:r>
            <a:r>
              <a:rPr lang="en-US" b="0" baseline="0" dirty="0"/>
              <a:t> GEF-2); 85% (GEF-3 onwards)</a:t>
            </a:r>
          </a:p>
          <a:p>
            <a:r>
              <a:rPr lang="en-US" b="0" baseline="0" dirty="0"/>
              <a:t>Europe and Central Asia – 76% (</a:t>
            </a:r>
            <a:r>
              <a:rPr lang="en-US" b="0" baseline="0" dirty="0" err="1"/>
              <a:t>upto</a:t>
            </a:r>
            <a:r>
              <a:rPr lang="en-US" b="0" baseline="0" dirty="0"/>
              <a:t> GEF-2); 86% (GEF-3 onwards)</a:t>
            </a:r>
            <a:endParaRPr lang="en-CA" b="0" baseline="0" dirty="0"/>
          </a:p>
          <a:p>
            <a:endParaRPr lang="en-US" b="1" dirty="0"/>
          </a:p>
          <a:p>
            <a:r>
              <a:rPr lang="en-US" b="1" dirty="0"/>
              <a:t>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62 percent  of completed GEF projects are rated likely for outcome sustainability.  Sustainability have improved over the GEF replenishment periods. Some categories of projects such as projects in LDCs, fragile states, global projects, climate change and biodiversity focal area, show statistically significant improvements in sustainability ratings through GEF-2 to GEF-3 and onwards.</a:t>
            </a:r>
          </a:p>
          <a:p>
            <a:endParaRPr lang="en-US" b="0" dirty="0"/>
          </a:p>
          <a:p>
            <a:r>
              <a:rPr lang="en-US" b="0" dirty="0"/>
              <a:t>Likelihood of outcome sustainability at project completion is influenced by </a:t>
            </a:r>
          </a:p>
          <a:p>
            <a:pPr marL="171450" indent="-171450">
              <a:buFont typeface="Arial" panose="020B0604020202020204" pitchFamily="34" charset="0"/>
              <a:buChar char="•"/>
            </a:pPr>
            <a:r>
              <a:rPr lang="en-US" b="0" dirty="0"/>
              <a:t>the quality of project preparation, </a:t>
            </a:r>
          </a:p>
          <a:p>
            <a:pPr marL="171450" indent="-171450">
              <a:buFont typeface="Arial" panose="020B0604020202020204" pitchFamily="34" charset="0"/>
              <a:buChar char="•"/>
            </a:pPr>
            <a:r>
              <a:rPr lang="en-US" b="0" dirty="0"/>
              <a:t>country context, </a:t>
            </a:r>
          </a:p>
          <a:p>
            <a:pPr marL="171450" indent="-171450">
              <a:buFont typeface="Arial" panose="020B0604020202020204" pitchFamily="34" charset="0"/>
              <a:buChar char="•"/>
            </a:pPr>
            <a:r>
              <a:rPr lang="en-US" b="0" dirty="0"/>
              <a:t>support from the government, </a:t>
            </a:r>
          </a:p>
          <a:p>
            <a:pPr marL="171450" indent="-171450">
              <a:buFont typeface="Arial" panose="020B0604020202020204" pitchFamily="34" charset="0"/>
              <a:buChar char="•"/>
            </a:pPr>
            <a:r>
              <a:rPr lang="en-US" b="0" dirty="0"/>
              <a:t>the quality of implementation and execution, and </a:t>
            </a:r>
          </a:p>
          <a:p>
            <a:pPr marL="171450" indent="-171450">
              <a:buFont typeface="Arial" panose="020B0604020202020204" pitchFamily="34" charset="0"/>
              <a:buChar char="•"/>
            </a:pPr>
            <a:r>
              <a:rPr lang="en-US" b="0" dirty="0"/>
              <a:t>materialization of co-financing.</a:t>
            </a:r>
          </a:p>
          <a:p>
            <a:endParaRPr lang="en-CA" b="1"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16</a:t>
            </a:fld>
            <a:endParaRPr lang="en-US"/>
          </a:p>
        </p:txBody>
      </p:sp>
    </p:spTree>
    <p:extLst>
      <p:ext uri="{BB962C8B-B14F-4D97-AF65-F5344CB8AC3E}">
        <p14:creationId xmlns:p14="http://schemas.microsoft.com/office/powerpoint/2010/main" val="4100689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C2D12F"/>
                </a:solidFill>
                <a:latin typeface="Avenir Book" charset="0"/>
                <a:ea typeface="Avenir Book" charset="0"/>
                <a:cs typeface="Avenir Book" charset="0"/>
              </a:rPr>
              <a:t>GEF interventions have contributed to reducing environmental stress and broader adoption</a:t>
            </a:r>
            <a:endParaRPr lang="en-CA" dirty="0"/>
          </a:p>
          <a:p>
            <a:r>
              <a:rPr lang="en-CA" sz="1200" kern="1200" dirty="0">
                <a:solidFill>
                  <a:schemeClr val="tx1"/>
                </a:solidFill>
                <a:effectLst/>
                <a:latin typeface="+mn-lt"/>
                <a:ea typeface="+mn-ea"/>
                <a:cs typeface="+mn-cs"/>
              </a:rPr>
              <a:t>✔ Level of ambition</a:t>
            </a:r>
            <a:br>
              <a:rPr lang="en-CA" sz="1200" kern="1200" dirty="0">
                <a:solidFill>
                  <a:schemeClr val="tx1"/>
                </a:solidFill>
                <a:effectLst/>
                <a:latin typeface="+mn-lt"/>
                <a:ea typeface="+mn-ea"/>
                <a:cs typeface="+mn-cs"/>
              </a:rPr>
            </a:br>
            <a:r>
              <a:rPr lang="en-CA" sz="1200" kern="1200" dirty="0">
                <a:solidFill>
                  <a:schemeClr val="tx1"/>
                </a:solidFill>
                <a:effectLst/>
                <a:latin typeface="+mn-lt"/>
                <a:ea typeface="+mn-ea"/>
                <a:cs typeface="+mn-cs"/>
              </a:rPr>
              <a:t>✔ Effective transformational mechanism</a:t>
            </a:r>
            <a:br>
              <a:rPr lang="en-CA" sz="1200" kern="1200" dirty="0">
                <a:solidFill>
                  <a:schemeClr val="tx1"/>
                </a:solidFill>
                <a:effectLst/>
                <a:latin typeface="+mn-lt"/>
                <a:ea typeface="+mn-ea"/>
                <a:cs typeface="+mn-cs"/>
              </a:rPr>
            </a:br>
            <a:r>
              <a:rPr lang="en-CA" sz="1200" kern="1200" dirty="0">
                <a:solidFill>
                  <a:schemeClr val="tx1"/>
                </a:solidFill>
                <a:effectLst/>
                <a:latin typeface="+mn-lt"/>
                <a:ea typeface="+mn-ea"/>
                <a:cs typeface="+mn-cs"/>
              </a:rPr>
              <a:t>✔ Quality of implementation and execution </a:t>
            </a:r>
          </a:p>
          <a:p>
            <a:r>
              <a:rPr lang="en-CA" sz="1200" kern="1200" dirty="0">
                <a:solidFill>
                  <a:schemeClr val="tx1"/>
                </a:solidFill>
                <a:effectLst/>
                <a:latin typeface="+mn-lt"/>
                <a:ea typeface="+mn-ea"/>
                <a:cs typeface="+mn-cs"/>
              </a:rPr>
              <a:t>✔ Harnessing market forces </a:t>
            </a:r>
            <a:endParaRPr lang="en-CA" dirty="0"/>
          </a:p>
          <a:p>
            <a:r>
              <a:rPr lang="en-CA" sz="1200" kern="1200" dirty="0">
                <a:solidFill>
                  <a:schemeClr val="tx1"/>
                </a:solidFill>
                <a:effectLst/>
                <a:latin typeface="+mn-lt"/>
                <a:ea typeface="+mn-ea"/>
                <a:cs typeface="+mn-cs"/>
              </a:rPr>
              <a:t>✔ May be achieved by projects of different size </a:t>
            </a:r>
            <a:endParaRPr lang="en-CA" dirty="0"/>
          </a:p>
          <a:p>
            <a:endParaRPr lang="en-CA"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17</a:t>
            </a:fld>
            <a:endParaRPr lang="en-US"/>
          </a:p>
        </p:txBody>
      </p:sp>
    </p:spTree>
    <p:extLst>
      <p:ext uri="{BB962C8B-B14F-4D97-AF65-F5344CB8AC3E}">
        <p14:creationId xmlns:p14="http://schemas.microsoft.com/office/powerpoint/2010/main" val="1896499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Picture of land degradation</a:t>
            </a:r>
          </a:p>
          <a:p>
            <a:r>
              <a:rPr lang="en-CA" dirty="0"/>
              <a:t>Picture of biodiversity</a:t>
            </a:r>
          </a:p>
          <a:p>
            <a:r>
              <a:rPr lang="en-CA" dirty="0"/>
              <a:t>$ amount on top of the picture</a:t>
            </a:r>
          </a:p>
          <a:p>
            <a:endParaRPr lang="en-US" sz="1200" b="0" i="0" kern="1200" baseline="0" dirty="0">
              <a:solidFill>
                <a:schemeClr val="tx1"/>
              </a:solidFill>
              <a:effectLst/>
              <a:latin typeface="+mn-lt"/>
              <a:ea typeface="+mn-ea"/>
              <a:cs typeface="+mn-cs"/>
            </a:endParaRPr>
          </a:p>
          <a:p>
            <a:r>
              <a:rPr lang="en-US" sz="1200" b="1" i="0" kern="1200" baseline="0" dirty="0">
                <a:solidFill>
                  <a:schemeClr val="tx1"/>
                </a:solidFill>
                <a:effectLst/>
                <a:latin typeface="+mn-lt"/>
                <a:ea typeface="+mn-ea"/>
                <a:cs typeface="+mn-cs"/>
              </a:rPr>
              <a:t>Land Degradation (take from old ppt) $1.08/$1</a:t>
            </a:r>
          </a:p>
          <a:p>
            <a:endParaRPr lang="en-US" sz="1200" b="1" i="0" kern="1200" baseline="0" dirty="0">
              <a:solidFill>
                <a:schemeClr val="tx1"/>
              </a:solidFill>
              <a:effectLst/>
              <a:latin typeface="+mn-lt"/>
              <a:ea typeface="+mn-ea"/>
              <a:cs typeface="+mn-cs"/>
            </a:endParaRPr>
          </a:p>
          <a:p>
            <a:endParaRPr lang="en-US" sz="1200" b="1"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Value for Money of </a:t>
            </a:r>
            <a:r>
              <a:rPr lang="en-US" sz="1200" b="1" i="0" kern="1200" baseline="0" dirty="0">
                <a:solidFill>
                  <a:schemeClr val="tx1"/>
                </a:solidFill>
                <a:effectLst/>
                <a:latin typeface="+mn-lt"/>
                <a:ea typeface="+mn-ea"/>
                <a:cs typeface="+mn-cs"/>
              </a:rPr>
              <a:t>Biodiversity Projects</a:t>
            </a:r>
          </a:p>
          <a:p>
            <a:r>
              <a:rPr lang="en-US" sz="1200" b="1" i="0" kern="1200" baseline="0" dirty="0">
                <a:solidFill>
                  <a:schemeClr val="tx1"/>
                </a:solidFill>
                <a:effectLst/>
                <a:latin typeface="+mn-lt"/>
                <a:ea typeface="+mn-ea"/>
                <a:cs typeface="+mn-cs"/>
              </a:rPr>
              <a:t>$1.04 return per $1 invested (likely underestimate)</a:t>
            </a:r>
          </a:p>
          <a:p>
            <a:r>
              <a:rPr lang="en-US" sz="1200" b="1" i="0" kern="1200" baseline="0" dirty="0">
                <a:solidFill>
                  <a:schemeClr val="tx1"/>
                </a:solidFill>
                <a:effectLst/>
                <a:latin typeface="+mn-lt"/>
                <a:ea typeface="+mn-ea"/>
                <a:cs typeface="+mn-cs"/>
              </a:rPr>
              <a:t>Positive impacts on forest cover, vegetation productivity, and carbon sequestration</a:t>
            </a:r>
          </a:p>
          <a:p>
            <a:endParaRPr lang="en-US" sz="1200" b="1" i="0" kern="1200" baseline="0" dirty="0">
              <a:solidFill>
                <a:schemeClr val="tx1"/>
              </a:solidFill>
              <a:effectLst/>
              <a:latin typeface="+mn-lt"/>
              <a:ea typeface="+mn-ea"/>
              <a:cs typeface="+mn-cs"/>
            </a:endParaRPr>
          </a:p>
          <a:p>
            <a:r>
              <a:rPr lang="en-US" sz="1200" b="1" i="0" kern="1200" baseline="0" dirty="0">
                <a:solidFill>
                  <a:schemeClr val="tx1"/>
                </a:solidFill>
                <a:effectLst/>
                <a:latin typeface="+mn-lt"/>
                <a:ea typeface="+mn-ea"/>
                <a:cs typeface="+mn-cs"/>
              </a:rPr>
              <a:t>Factors (BD)</a:t>
            </a:r>
          </a:p>
          <a:p>
            <a:r>
              <a:rPr lang="en-US" sz="1200" b="1" i="0" kern="1200" baseline="0" dirty="0">
                <a:solidFill>
                  <a:schemeClr val="tx1"/>
                </a:solidFill>
                <a:effectLst/>
                <a:latin typeface="+mn-lt"/>
                <a:ea typeface="+mn-ea"/>
                <a:cs typeface="+mn-cs"/>
              </a:rPr>
              <a:t>Project Size </a:t>
            </a:r>
          </a:p>
          <a:p>
            <a:endParaRPr lang="en-US" sz="1200" b="1" i="0" kern="1200" baseline="0" dirty="0">
              <a:solidFill>
                <a:schemeClr val="tx1"/>
              </a:solidFill>
              <a:effectLst/>
              <a:latin typeface="+mn-lt"/>
              <a:ea typeface="+mn-ea"/>
              <a:cs typeface="+mn-cs"/>
            </a:endParaRPr>
          </a:p>
          <a:p>
            <a:endParaRPr lang="en-CA" b="1"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18</a:t>
            </a:fld>
            <a:endParaRPr lang="en-US"/>
          </a:p>
        </p:txBody>
      </p:sp>
    </p:spTree>
    <p:extLst>
      <p:ext uri="{BB962C8B-B14F-4D97-AF65-F5344CB8AC3E}">
        <p14:creationId xmlns:p14="http://schemas.microsoft.com/office/powerpoint/2010/main" val="667256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Picture of land degradation</a:t>
            </a:r>
          </a:p>
          <a:p>
            <a:r>
              <a:rPr lang="en-CA" dirty="0"/>
              <a:t>Picture of biodiversity</a:t>
            </a:r>
          </a:p>
          <a:p>
            <a:r>
              <a:rPr lang="en-CA" dirty="0"/>
              <a:t>$ amount on top of the picture</a:t>
            </a:r>
          </a:p>
          <a:p>
            <a:endParaRPr lang="en-US" sz="1200" b="0" i="0" kern="1200" baseline="0" dirty="0">
              <a:solidFill>
                <a:schemeClr val="tx1"/>
              </a:solidFill>
              <a:effectLst/>
              <a:latin typeface="+mn-lt"/>
              <a:ea typeface="+mn-ea"/>
              <a:cs typeface="+mn-cs"/>
            </a:endParaRPr>
          </a:p>
          <a:p>
            <a:r>
              <a:rPr lang="en-US" sz="1200" b="1" i="0" kern="1200" baseline="0" dirty="0">
                <a:solidFill>
                  <a:schemeClr val="tx1"/>
                </a:solidFill>
                <a:effectLst/>
                <a:latin typeface="+mn-lt"/>
                <a:ea typeface="+mn-ea"/>
                <a:cs typeface="+mn-cs"/>
              </a:rPr>
              <a:t>Land Degradation (take from old ppt) $1.08/$1</a:t>
            </a:r>
          </a:p>
          <a:p>
            <a:endParaRPr lang="en-US" sz="1200" b="1" i="0" kern="1200" baseline="0" dirty="0">
              <a:solidFill>
                <a:schemeClr val="tx1"/>
              </a:solidFill>
              <a:effectLst/>
              <a:latin typeface="+mn-lt"/>
              <a:ea typeface="+mn-ea"/>
              <a:cs typeface="+mn-cs"/>
            </a:endParaRPr>
          </a:p>
          <a:p>
            <a:endParaRPr lang="en-US" sz="1200" b="1"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Value for Money of </a:t>
            </a:r>
            <a:r>
              <a:rPr lang="en-US" sz="1200" b="1" i="0" kern="1200" baseline="0" dirty="0">
                <a:solidFill>
                  <a:schemeClr val="tx1"/>
                </a:solidFill>
                <a:effectLst/>
                <a:latin typeface="+mn-lt"/>
                <a:ea typeface="+mn-ea"/>
                <a:cs typeface="+mn-cs"/>
              </a:rPr>
              <a:t>Biodiversity Projects</a:t>
            </a:r>
          </a:p>
          <a:p>
            <a:r>
              <a:rPr lang="en-US" sz="1200" b="1" i="0" kern="1200" baseline="0" dirty="0">
                <a:solidFill>
                  <a:schemeClr val="tx1"/>
                </a:solidFill>
                <a:effectLst/>
                <a:latin typeface="+mn-lt"/>
                <a:ea typeface="+mn-ea"/>
                <a:cs typeface="+mn-cs"/>
              </a:rPr>
              <a:t>$1.04 return per $1 invested (likely underestimate)</a:t>
            </a:r>
          </a:p>
          <a:p>
            <a:r>
              <a:rPr lang="en-US" sz="1200" b="1" i="0" kern="1200" baseline="0" dirty="0">
                <a:solidFill>
                  <a:schemeClr val="tx1"/>
                </a:solidFill>
                <a:effectLst/>
                <a:latin typeface="+mn-lt"/>
                <a:ea typeface="+mn-ea"/>
                <a:cs typeface="+mn-cs"/>
              </a:rPr>
              <a:t>Positive impacts on forest cover, vegetation productivity, and carbon sequestration</a:t>
            </a:r>
          </a:p>
          <a:p>
            <a:endParaRPr lang="en-US" sz="1200" b="1" i="0" kern="1200" baseline="0" dirty="0">
              <a:solidFill>
                <a:schemeClr val="tx1"/>
              </a:solidFill>
              <a:effectLst/>
              <a:latin typeface="+mn-lt"/>
              <a:ea typeface="+mn-ea"/>
              <a:cs typeface="+mn-cs"/>
            </a:endParaRPr>
          </a:p>
          <a:p>
            <a:r>
              <a:rPr lang="en-US" sz="1200" b="1" i="0" kern="1200" baseline="0" dirty="0">
                <a:solidFill>
                  <a:schemeClr val="tx1"/>
                </a:solidFill>
                <a:effectLst/>
                <a:latin typeface="+mn-lt"/>
                <a:ea typeface="+mn-ea"/>
                <a:cs typeface="+mn-cs"/>
              </a:rPr>
              <a:t>Factors (BD)</a:t>
            </a:r>
          </a:p>
          <a:p>
            <a:r>
              <a:rPr lang="en-US" sz="1200" b="1" i="0" kern="1200" baseline="0" dirty="0">
                <a:solidFill>
                  <a:schemeClr val="tx1"/>
                </a:solidFill>
                <a:effectLst/>
                <a:latin typeface="+mn-lt"/>
                <a:ea typeface="+mn-ea"/>
                <a:cs typeface="+mn-cs"/>
              </a:rPr>
              <a:t>Project Size </a:t>
            </a:r>
          </a:p>
          <a:p>
            <a:endParaRPr lang="en-US" sz="1200" b="1" i="0" kern="1200" baseline="0" dirty="0">
              <a:solidFill>
                <a:schemeClr val="tx1"/>
              </a:solidFill>
              <a:effectLst/>
              <a:latin typeface="+mn-lt"/>
              <a:ea typeface="+mn-ea"/>
              <a:cs typeface="+mn-cs"/>
            </a:endParaRPr>
          </a:p>
          <a:p>
            <a:endParaRPr lang="en-CA" b="1" dirty="0"/>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19</a:t>
            </a:fld>
            <a:endParaRPr lang="en-US"/>
          </a:p>
        </p:txBody>
      </p:sp>
    </p:spTree>
    <p:extLst>
      <p:ext uri="{BB962C8B-B14F-4D97-AF65-F5344CB8AC3E}">
        <p14:creationId xmlns:p14="http://schemas.microsoft.com/office/powerpoint/2010/main" val="4272000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4048" y="2100770"/>
            <a:ext cx="7766936" cy="1646302"/>
          </a:xfrm>
        </p:spPr>
        <p:txBody>
          <a:bodyPr anchor="b">
            <a:noAutofit/>
          </a:bodyPr>
          <a:lstStyle>
            <a:lvl1pPr algn="r">
              <a:defRPr sz="5400">
                <a:solidFill>
                  <a:srgbClr val="417CD8"/>
                </a:solidFill>
              </a:defRPr>
            </a:lvl1pPr>
          </a:lstStyle>
          <a:p>
            <a:r>
              <a:rPr lang="en-US" dirty="0"/>
              <a:t>Click to edit Master title style</a:t>
            </a:r>
          </a:p>
        </p:txBody>
      </p:sp>
      <p:sp>
        <p:nvSpPr>
          <p:cNvPr id="3" name="Subtitle 2"/>
          <p:cNvSpPr>
            <a:spLocks noGrp="1"/>
          </p:cNvSpPr>
          <p:nvPr>
            <p:ph type="subTitle" idx="1"/>
          </p:nvPr>
        </p:nvSpPr>
        <p:spPr>
          <a:xfrm>
            <a:off x="1007754" y="3851992"/>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7" name="Picture 6"/>
          <p:cNvPicPr>
            <a:picLocks noChangeAspect="1"/>
          </p:cNvPicPr>
          <p:nvPr userDrawn="1"/>
        </p:nvPicPr>
        <p:blipFill>
          <a:blip r:embed="rId2"/>
          <a:stretch>
            <a:fillRect/>
          </a:stretch>
        </p:blipFill>
        <p:spPr>
          <a:xfrm>
            <a:off x="457200" y="229255"/>
            <a:ext cx="3886200" cy="1224998"/>
          </a:xfrm>
          <a:prstGeom prst="rect">
            <a:avLst/>
          </a:prstGeom>
        </p:spPr>
      </p:pic>
      <p:sp>
        <p:nvSpPr>
          <p:cNvPr id="19" name="Isosceles Triangle 18"/>
          <p:cNvSpPr/>
          <p:nvPr userDrawn="1"/>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3"/>
          <p:cNvSpPr/>
          <p:nvPr userDrawn="1"/>
        </p:nvSpPr>
        <p:spPr>
          <a:xfrm>
            <a:off x="9180943" y="-8466"/>
            <a:ext cx="301105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5"/>
          <p:cNvSpPr/>
          <p:nvPr userDrawn="1"/>
        </p:nvSpPr>
        <p:spPr>
          <a:xfrm>
            <a:off x="9615672" y="-8467"/>
            <a:ext cx="257632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p:cNvSpPr/>
          <p:nvPr userDrawn="1"/>
        </p:nvSpPr>
        <p:spPr>
          <a:xfrm>
            <a:off x="8932333" y="3048000"/>
            <a:ext cx="3259667"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9" name="Text Placeholder 8"/>
          <p:cNvSpPr>
            <a:spLocks noGrp="1"/>
          </p:cNvSpPr>
          <p:nvPr>
            <p:ph type="body" sz="quarter" idx="10" hasCustomPrompt="1"/>
          </p:nvPr>
        </p:nvSpPr>
        <p:spPr>
          <a:xfrm>
            <a:off x="5060040" y="5053811"/>
            <a:ext cx="3392096" cy="361104"/>
          </a:xfrm>
        </p:spPr>
        <p:txBody>
          <a:bodyPr>
            <a:noAutofit/>
          </a:bodyPr>
          <a:lstStyle>
            <a:lvl1pPr marL="0" indent="0" algn="r">
              <a:buNone/>
              <a:defRPr sz="1600"/>
            </a:lvl1pPr>
          </a:lstStyle>
          <a:p>
            <a:pPr lvl="0"/>
            <a:r>
              <a:rPr lang="en-US" dirty="0"/>
              <a:t>Click to edit Name</a:t>
            </a:r>
          </a:p>
        </p:txBody>
      </p:sp>
      <p:sp>
        <p:nvSpPr>
          <p:cNvPr id="32" name="Text Placeholder 8"/>
          <p:cNvSpPr>
            <a:spLocks noGrp="1"/>
          </p:cNvSpPr>
          <p:nvPr>
            <p:ph type="body" sz="quarter" idx="11" hasCustomPrompt="1"/>
          </p:nvPr>
        </p:nvSpPr>
        <p:spPr>
          <a:xfrm>
            <a:off x="5060039" y="5414915"/>
            <a:ext cx="3398161" cy="294220"/>
          </a:xfrm>
        </p:spPr>
        <p:txBody>
          <a:bodyPr>
            <a:noAutofit/>
          </a:bodyPr>
          <a:lstStyle>
            <a:lvl1pPr marL="0" indent="0" algn="r">
              <a:buNone/>
              <a:defRPr sz="1600" baseline="0"/>
            </a:lvl1pPr>
          </a:lstStyle>
          <a:p>
            <a:pPr lvl="0"/>
            <a:r>
              <a:rPr lang="en-US" dirty="0"/>
              <a:t>Click to edit Job title</a:t>
            </a:r>
          </a:p>
        </p:txBody>
      </p:sp>
      <p:sp>
        <p:nvSpPr>
          <p:cNvPr id="11" name="Text Placeholder 10"/>
          <p:cNvSpPr>
            <a:spLocks noGrp="1"/>
          </p:cNvSpPr>
          <p:nvPr>
            <p:ph type="body" sz="quarter" idx="12" hasCustomPrompt="1"/>
          </p:nvPr>
        </p:nvSpPr>
        <p:spPr>
          <a:xfrm>
            <a:off x="5059363" y="5791199"/>
            <a:ext cx="3392487" cy="279039"/>
          </a:xfrm>
        </p:spPr>
        <p:txBody>
          <a:bodyPr>
            <a:noAutofit/>
          </a:bodyPr>
          <a:lstStyle>
            <a:lvl1pPr marL="0" indent="0" algn="r">
              <a:buNone/>
              <a:defRPr sz="1600" baseline="0"/>
            </a:lvl1pPr>
          </a:lstStyle>
          <a:p>
            <a:pPr lvl="0"/>
            <a:r>
              <a:rPr lang="en-US" dirty="0"/>
              <a:t>Click here to edit Date</a:t>
            </a:r>
          </a:p>
        </p:txBody>
      </p:sp>
    </p:spTree>
    <p:extLst>
      <p:ext uri="{BB962C8B-B14F-4D97-AF65-F5344CB8AC3E}">
        <p14:creationId xmlns:p14="http://schemas.microsoft.com/office/powerpoint/2010/main" val="2350750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rgbClr val="417CD8"/>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rgbClr val="417CD8"/>
                </a:solidFill>
                <a:effectLst/>
                <a:latin typeface="Arial"/>
              </a:rPr>
              <a:t>”</a:t>
            </a:r>
          </a:p>
        </p:txBody>
      </p:sp>
    </p:spTree>
    <p:extLst>
      <p:ext uri="{BB962C8B-B14F-4D97-AF65-F5344CB8AC3E}">
        <p14:creationId xmlns:p14="http://schemas.microsoft.com/office/powerpoint/2010/main" val="856390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58369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rgbClr val="A2BEEC"/>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6974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B6F15528-21DE-4FAA-801E-634DDDAF4B2B}" type="slidenum">
              <a:rPr lang="en-US" smtClean="0"/>
              <a:pPr/>
              <a:t>‹#›</a:t>
            </a:fld>
            <a:endParaRPr lang="en-US" dirty="0"/>
          </a:p>
        </p:txBody>
      </p:sp>
      <p:pic>
        <p:nvPicPr>
          <p:cNvPr id="4" name="Picture 3" descr="IMG_7618.JPG"/>
          <p:cNvPicPr>
            <a:picLocks noChangeAspect="1"/>
          </p:cNvPicPr>
          <p:nvPr userDrawn="1"/>
        </p:nvPicPr>
        <p:blipFill rotWithShape="1">
          <a:blip r:embed="rId2">
            <a:extLst>
              <a:ext uri="{28A0092B-C50C-407E-A947-70E740481C1C}">
                <a14:useLocalDpi xmlns:a14="http://schemas.microsoft.com/office/drawing/2010/main" val="0"/>
              </a:ext>
            </a:extLst>
          </a:blip>
          <a:srcRect l="14439" t="2710" r="14129" b="2045"/>
          <a:stretch/>
        </p:blipFill>
        <p:spPr>
          <a:xfrm rot="5400000">
            <a:off x="2666999" y="-2667000"/>
            <a:ext cx="6858000" cy="12192001"/>
          </a:xfrm>
          <a:prstGeom prst="rect">
            <a:avLst/>
          </a:prstGeom>
        </p:spPr>
      </p:pic>
      <p:sp>
        <p:nvSpPr>
          <p:cNvPr id="8" name="TextBox 7"/>
          <p:cNvSpPr txBox="1"/>
          <p:nvPr userDrawn="1"/>
        </p:nvSpPr>
        <p:spPr>
          <a:xfrm>
            <a:off x="3810000" y="3200400"/>
            <a:ext cx="3908694" cy="830997"/>
          </a:xfrm>
          <a:prstGeom prst="rect">
            <a:avLst/>
          </a:prstGeom>
          <a:noFill/>
        </p:spPr>
        <p:txBody>
          <a:bodyPr wrap="square" rtlCol="0">
            <a:spAutoFit/>
          </a:bodyPr>
          <a:lstStyle/>
          <a:p>
            <a:pPr algn="ctr"/>
            <a:r>
              <a:rPr lang="en-US" sz="4800" b="0" i="0" dirty="0">
                <a:solidFill>
                  <a:srgbClr val="FFFFFF"/>
                </a:solidFill>
                <a:latin typeface="+mj-lt"/>
                <a:cs typeface="Arial"/>
              </a:rPr>
              <a:t>Thank you!</a:t>
            </a:r>
            <a:endParaRPr lang="en-US" sz="4800" b="0" i="0" baseline="0" dirty="0">
              <a:solidFill>
                <a:srgbClr val="FFFFFF"/>
              </a:solidFill>
              <a:latin typeface="+mj-lt"/>
              <a:cs typeface="Arial"/>
            </a:endParaRPr>
          </a:p>
        </p:txBody>
      </p:sp>
      <p:sp>
        <p:nvSpPr>
          <p:cNvPr id="9" name="Freeform 8"/>
          <p:cNvSpPr/>
          <p:nvPr userDrawn="1"/>
        </p:nvSpPr>
        <p:spPr>
          <a:xfrm rot="16200000">
            <a:off x="4158576" y="1872575"/>
            <a:ext cx="822080" cy="9148767"/>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gradFill flip="none" rotWithShape="1">
            <a:gsLst>
              <a:gs pos="0">
                <a:srgbClr val="246B12"/>
              </a:gs>
              <a:gs pos="100000">
                <a:srgbClr val="82AA1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userDrawn="1"/>
        </p:nvSpPr>
        <p:spPr>
          <a:xfrm>
            <a:off x="-4764" y="6035918"/>
            <a:ext cx="12196764" cy="822082"/>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rgbClr val="C2D12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2D12F"/>
              </a:solidFill>
            </a:endParaRPr>
          </a:p>
        </p:txBody>
      </p:sp>
      <p:sp>
        <p:nvSpPr>
          <p:cNvPr id="11" name="TextBox 10"/>
          <p:cNvSpPr txBox="1"/>
          <p:nvPr userDrawn="1"/>
        </p:nvSpPr>
        <p:spPr>
          <a:xfrm>
            <a:off x="4191000" y="6277681"/>
            <a:ext cx="4494957" cy="33855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dirty="0">
                <a:latin typeface="+mj-lt"/>
                <a:cs typeface="Arial"/>
              </a:rPr>
              <a:t>For more information, visit </a:t>
            </a:r>
            <a:r>
              <a:rPr lang="en-US" sz="1600" b="1" i="0" dirty="0">
                <a:solidFill>
                  <a:srgbClr val="FFFFFF"/>
                </a:solidFill>
                <a:latin typeface="+mj-lt"/>
                <a:cs typeface="Arial"/>
              </a:rPr>
              <a:t>www.gefieo.org</a:t>
            </a:r>
          </a:p>
        </p:txBody>
      </p:sp>
    </p:spTree>
    <p:extLst>
      <p:ext uri="{BB962C8B-B14F-4D97-AF65-F5344CB8AC3E}">
        <p14:creationId xmlns:p14="http://schemas.microsoft.com/office/powerpoint/2010/main" val="2407774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rgbClr val="4E9D2D"/>
              </a:buClr>
              <a:buFont typeface="Wingdings" panose="05000000000000000000" pitchFamily="2" charset="2"/>
              <a:buChar char="Ø"/>
              <a:defRPr/>
            </a:lvl1pPr>
            <a:lvl2pPr marL="742950" indent="-285750">
              <a:buClr>
                <a:srgbClr val="4E9D2D"/>
              </a:buClr>
              <a:buFont typeface="Wingdings" panose="05000000000000000000" pitchFamily="2" charset="2"/>
              <a:buChar char="Ø"/>
              <a:defRPr/>
            </a:lvl2pPr>
            <a:lvl3pPr marL="1143000" indent="-228600">
              <a:buClr>
                <a:srgbClr val="4E9D2D"/>
              </a:buClr>
              <a:buFont typeface="Wingdings" panose="05000000000000000000" pitchFamily="2" charset="2"/>
              <a:buChar char="Ø"/>
              <a:defRPr/>
            </a:lvl3pPr>
            <a:lvl4pPr marL="1600200" indent="-228600">
              <a:buClr>
                <a:srgbClr val="4E9D2D"/>
              </a:buClr>
              <a:buFont typeface="Wingdings" panose="05000000000000000000" pitchFamily="2" charset="2"/>
              <a:buChar char="Ø"/>
              <a:defRPr/>
            </a:lvl4pPr>
            <a:lvl5pPr marL="2057400" indent="-228600">
              <a:buClr>
                <a:srgbClr val="4E9D2D"/>
              </a:buClr>
              <a:buFont typeface="Wingdings" panose="05000000000000000000" pitchFamily="2" charset="2"/>
              <a:buChar char="Ø"/>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60839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5426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12456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064760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77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02575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86870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22096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userDrawn="1"/>
        </p:nvGrpSpPr>
        <p:grpSpPr>
          <a:xfrm>
            <a:off x="0" y="-8467"/>
            <a:ext cx="12192000" cy="6874935"/>
            <a:chOff x="0" y="-8467"/>
            <a:chExt cx="12192000" cy="6874935"/>
          </a:xfrm>
        </p:grpSpPr>
        <p:sp>
          <p:nvSpPr>
            <p:cNvPr id="22" name="Rectangle 23"/>
            <p:cNvSpPr/>
            <p:nvPr/>
          </p:nvSpPr>
          <p:spPr>
            <a:xfrm>
              <a:off x="9502603" y="-8466"/>
              <a:ext cx="2689397" cy="6874934"/>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rgbClr val="4E9D2D">
                <a:alpha val="81176"/>
              </a:srgb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906000" y="-8467"/>
              <a:ext cx="2286000"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rgbClr val="C2D12F">
                <a:alpha val="65098"/>
              </a:srgb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067800" y="3048000"/>
              <a:ext cx="3124200" cy="3810000"/>
            </a:xfrm>
            <a:prstGeom prst="triangle">
              <a:avLst>
                <a:gd name="adj" fmla="val 100000"/>
              </a:avLst>
            </a:prstGeom>
            <a:solidFill>
              <a:srgbClr val="417CD8">
                <a:alpha val="83922"/>
              </a:srgb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2D12F"/>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a:solidFill>
            <a:schemeClr val="bg1"/>
          </a:solidFill>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rgbClr val="417CD8"/>
                </a:solidFill>
              </a:defRPr>
            </a:lvl1pPr>
          </a:lstStyle>
          <a:p>
            <a:fld id="{B6F15528-21DE-4FAA-801E-634DDDAF4B2B}" type="slidenum">
              <a:rPr lang="en-US" smtClean="0"/>
              <a:pPr/>
              <a:t>‹#›</a:t>
            </a:fld>
            <a:endParaRPr lang="en-US" dirty="0"/>
          </a:p>
        </p:txBody>
      </p:sp>
      <p:pic>
        <p:nvPicPr>
          <p:cNvPr id="12" name="Picture 11"/>
          <p:cNvPicPr>
            <a:picLocks noChangeAspect="1"/>
          </p:cNvPicPr>
          <p:nvPr userDrawn="1"/>
        </p:nvPicPr>
        <p:blipFill>
          <a:blip r:embed="rId15"/>
          <a:stretch>
            <a:fillRect/>
          </a:stretch>
        </p:blipFill>
        <p:spPr>
          <a:xfrm>
            <a:off x="609600" y="6101098"/>
            <a:ext cx="1937636" cy="610777"/>
          </a:xfrm>
          <a:prstGeom prst="rect">
            <a:avLst/>
          </a:prstGeom>
        </p:spPr>
      </p:pic>
    </p:spTree>
    <p:extLst>
      <p:ext uri="{BB962C8B-B14F-4D97-AF65-F5344CB8AC3E}">
        <p14:creationId xmlns:p14="http://schemas.microsoft.com/office/powerpoint/2010/main" val="2618163828"/>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5" r:id="rId3"/>
    <p:sldLayoutId id="2147483756" r:id="rId4"/>
    <p:sldLayoutId id="2147483757" r:id="rId5"/>
    <p:sldLayoutId id="2147483758" r:id="rId6"/>
    <p:sldLayoutId id="2147483759" r:id="rId7"/>
    <p:sldLayoutId id="2147483760" r:id="rId8"/>
    <p:sldLayoutId id="2147483761" r:id="rId9"/>
    <p:sldLayoutId id="2147483764" r:id="rId10"/>
    <p:sldLayoutId id="2147483765" r:id="rId11"/>
    <p:sldLayoutId id="2147483749" r:id="rId12"/>
    <p:sldLayoutId id="2147483766" r:id="rId13"/>
  </p:sldLayoutIdLst>
  <p:txStyles>
    <p:titleStyle>
      <a:lvl1pPr algn="l" defTabSz="457200" rtl="0" eaLnBrk="1" latinLnBrk="0" hangingPunct="1">
        <a:spcBef>
          <a:spcPct val="0"/>
        </a:spcBef>
        <a:buNone/>
        <a:defRPr sz="3600" kern="1200">
          <a:solidFill>
            <a:srgbClr val="417CD8"/>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4E9D2D"/>
        </a:buClr>
        <a:buSzPct val="80000"/>
        <a:buFont typeface="Wingdings" panose="05000000000000000000" pitchFamily="2" charset="2"/>
        <a:buChar char="Ø"/>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rgbClr val="4E9D2D"/>
        </a:buClr>
        <a:buSzPct val="80000"/>
        <a:buFont typeface="Wingdings" panose="05000000000000000000" pitchFamily="2" charset="2"/>
        <a:buChar char="Ø"/>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rgbClr val="4E9D2D"/>
        </a:buClr>
        <a:buSzPct val="80000"/>
        <a:buFont typeface="Wingdings" panose="05000000000000000000" pitchFamily="2" charset="2"/>
        <a:buChar char="Ø"/>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gefieo.org/evaluations/guidelines-gef-agencies-conducting-terminal-evaluation-full-sized-projects"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chart" Target="../charts/chart5.xml"/><Relationship Id="rId4" Type="http://schemas.openxmlformats.org/officeDocument/2006/relationships/chart" Target="../charts/char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17.tiff"/><Relationship Id="rId7" Type="http://schemas.openxmlformats.org/officeDocument/2006/relationships/image" Target="../media/image21.tiff"/><Relationship Id="rId12" Type="http://schemas.openxmlformats.org/officeDocument/2006/relationships/hyperlink" Target="https://www.gefieo.org/" TargetMode="External"/><Relationship Id="rId2" Type="http://schemas.openxmlformats.org/officeDocument/2006/relationships/hyperlink" Target="https://www.youtube.com/watch?v=AytkuuQKeaE&amp;feature=youtu.be" TargetMode="External"/><Relationship Id="rId1" Type="http://schemas.openxmlformats.org/officeDocument/2006/relationships/slideLayout" Target="../slideLayouts/slideLayout2.xml"/><Relationship Id="rId6" Type="http://schemas.openxmlformats.org/officeDocument/2006/relationships/image" Target="../media/image20.tiff"/><Relationship Id="rId11" Type="http://schemas.openxmlformats.org/officeDocument/2006/relationships/image" Target="../media/image25.jpeg"/><Relationship Id="rId5" Type="http://schemas.openxmlformats.org/officeDocument/2006/relationships/image" Target="../media/image19.tiff"/><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7E6023-4346-4B2C-BB02-61CEE30907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75"/>
            <a:ext cx="12192000" cy="6857825"/>
          </a:xfrm>
          <a:prstGeom prst="rect">
            <a:avLst/>
          </a:prstGeom>
        </p:spPr>
      </p:pic>
      <p:pic>
        <p:nvPicPr>
          <p:cNvPr id="3" name="Picture 2">
            <a:extLst>
              <a:ext uri="{FF2B5EF4-FFF2-40B4-BE49-F238E27FC236}">
                <a16:creationId xmlns:a16="http://schemas.microsoft.com/office/drawing/2014/main" id="{70298136-51DB-40E0-9024-89385F9B727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76600" y="54988"/>
            <a:ext cx="5428227" cy="2250330"/>
          </a:xfrm>
          <a:prstGeom prst="rect">
            <a:avLst/>
          </a:prstGeom>
        </p:spPr>
      </p:pic>
      <p:sp>
        <p:nvSpPr>
          <p:cNvPr id="4" name="Rectangle 3">
            <a:extLst>
              <a:ext uri="{FF2B5EF4-FFF2-40B4-BE49-F238E27FC236}">
                <a16:creationId xmlns:a16="http://schemas.microsoft.com/office/drawing/2014/main" id="{262929F9-EF9C-4EF1-8E46-6A7D08EDACD9}"/>
              </a:ext>
            </a:extLst>
          </p:cNvPr>
          <p:cNvSpPr/>
          <p:nvPr/>
        </p:nvSpPr>
        <p:spPr>
          <a:xfrm>
            <a:off x="2216921" y="2018579"/>
            <a:ext cx="7758158" cy="2892395"/>
          </a:xfrm>
          <a:prstGeom prst="rect">
            <a:avLst/>
          </a:prstGeom>
        </p:spPr>
        <p:txBody>
          <a:bodyPr wrap="square">
            <a:spAutoFit/>
          </a:bodyPr>
          <a:lstStyle/>
          <a:p>
            <a:pPr algn="ctr">
              <a:lnSpc>
                <a:spcPts val="4460"/>
              </a:lnSpc>
            </a:pPr>
            <a:r>
              <a:rPr lang="fr-CA" sz="3000" b="1" cap="small" dirty="0">
                <a:solidFill>
                  <a:srgbClr val="417CD8"/>
                </a:solidFill>
                <a:latin typeface="+mj-lt"/>
              </a:rPr>
              <a:t>GEF </a:t>
            </a:r>
            <a:r>
              <a:rPr lang="fr-CA" sz="3000" b="1" cap="small" dirty="0" err="1">
                <a:solidFill>
                  <a:srgbClr val="417CD8"/>
                </a:solidFill>
                <a:latin typeface="+mj-lt"/>
              </a:rPr>
              <a:t>Expanded</a:t>
            </a:r>
            <a:r>
              <a:rPr lang="fr-CA" sz="3000" b="1" cap="small" dirty="0">
                <a:solidFill>
                  <a:srgbClr val="417CD8"/>
                </a:solidFill>
                <a:latin typeface="+mj-lt"/>
              </a:rPr>
              <a:t> </a:t>
            </a:r>
            <a:r>
              <a:rPr lang="fr-CA" sz="3000" b="1" cap="small" dirty="0" err="1">
                <a:solidFill>
                  <a:srgbClr val="417CD8"/>
                </a:solidFill>
                <a:latin typeface="+mj-lt"/>
              </a:rPr>
              <a:t>Constituency</a:t>
            </a:r>
            <a:r>
              <a:rPr lang="fr-CA" sz="3000" b="1" cap="small" dirty="0">
                <a:solidFill>
                  <a:srgbClr val="417CD8"/>
                </a:solidFill>
                <a:latin typeface="+mj-lt"/>
              </a:rPr>
              <a:t> Workshop </a:t>
            </a:r>
          </a:p>
          <a:p>
            <a:pPr algn="ctr">
              <a:lnSpc>
                <a:spcPts val="4460"/>
              </a:lnSpc>
            </a:pPr>
            <a:r>
              <a:rPr lang="fr-CA" sz="3000" b="1" cap="small" dirty="0">
                <a:solidFill>
                  <a:srgbClr val="417CD8"/>
                </a:solidFill>
                <a:latin typeface="+mj-lt"/>
              </a:rPr>
              <a:t>Kigali, </a:t>
            </a:r>
            <a:r>
              <a:rPr lang="fr-CA" sz="3000" b="1" cap="small" dirty="0" err="1">
                <a:solidFill>
                  <a:srgbClr val="417CD8"/>
                </a:solidFill>
                <a:latin typeface="+mj-lt"/>
              </a:rPr>
              <a:t>rwanda</a:t>
            </a:r>
            <a:br>
              <a:rPr lang="fr-CA" sz="3000" b="1" cap="small" dirty="0">
                <a:solidFill>
                  <a:srgbClr val="417CD8"/>
                </a:solidFill>
                <a:latin typeface="+mj-lt"/>
              </a:rPr>
            </a:br>
            <a:r>
              <a:rPr lang="fr-CA" sz="2000" b="1" cap="small" dirty="0" err="1">
                <a:solidFill>
                  <a:schemeClr val="bg1"/>
                </a:solidFill>
                <a:latin typeface="+mj-lt"/>
              </a:rPr>
              <a:t>February</a:t>
            </a:r>
            <a:r>
              <a:rPr lang="fr-CA" sz="2000" b="1" cap="small" dirty="0">
                <a:solidFill>
                  <a:schemeClr val="bg1"/>
                </a:solidFill>
                <a:latin typeface="+mj-lt"/>
              </a:rPr>
              <a:t> 2019</a:t>
            </a:r>
          </a:p>
          <a:p>
            <a:pPr algn="ctr">
              <a:lnSpc>
                <a:spcPts val="4460"/>
              </a:lnSpc>
            </a:pPr>
            <a:r>
              <a:rPr lang="fr-CA" sz="2400" b="1" cap="small" dirty="0">
                <a:solidFill>
                  <a:srgbClr val="4E9D2D"/>
                </a:solidFill>
              </a:rPr>
              <a:t>Sara El Choufi - Evaluation </a:t>
            </a:r>
            <a:r>
              <a:rPr lang="fr-CA" sz="2400" b="1" cap="small" dirty="0" err="1">
                <a:solidFill>
                  <a:srgbClr val="4E9D2D"/>
                </a:solidFill>
              </a:rPr>
              <a:t>Analyst</a:t>
            </a:r>
            <a:endParaRPr lang="fr-CA" sz="2400" b="1" cap="small" dirty="0">
              <a:solidFill>
                <a:srgbClr val="4E9D2D"/>
              </a:solidFill>
            </a:endParaRPr>
          </a:p>
          <a:p>
            <a:pPr algn="ctr">
              <a:lnSpc>
                <a:spcPts val="4460"/>
              </a:lnSpc>
            </a:pPr>
            <a:endParaRPr lang="fr-CA" sz="2000" b="1" dirty="0">
              <a:solidFill>
                <a:schemeClr val="bg1"/>
              </a:solidFill>
              <a:latin typeface="+mj-lt"/>
            </a:endParaRPr>
          </a:p>
        </p:txBody>
      </p:sp>
    </p:spTree>
    <p:extLst>
      <p:ext uri="{BB962C8B-B14F-4D97-AF65-F5344CB8AC3E}">
        <p14:creationId xmlns:p14="http://schemas.microsoft.com/office/powerpoint/2010/main" val="3524613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4E1D9-1CEE-4CC8-B419-1C0931F0DEF2}"/>
              </a:ext>
            </a:extLst>
          </p:cNvPr>
          <p:cNvSpPr>
            <a:spLocks noGrp="1"/>
          </p:cNvSpPr>
          <p:nvPr>
            <p:ph type="title"/>
          </p:nvPr>
        </p:nvSpPr>
        <p:spPr>
          <a:xfrm>
            <a:off x="677334" y="609600"/>
            <a:ext cx="9304866" cy="1320800"/>
          </a:xfrm>
        </p:spPr>
        <p:txBody>
          <a:bodyPr/>
          <a:lstStyle/>
          <a:p>
            <a:r>
              <a:rPr lang="en-US" dirty="0"/>
              <a:t>The GEF M&amp;E Policy: 4 Minimum Requirements</a:t>
            </a:r>
          </a:p>
        </p:txBody>
      </p:sp>
      <p:sp>
        <p:nvSpPr>
          <p:cNvPr id="3" name="Content Placeholder 2">
            <a:extLst>
              <a:ext uri="{FF2B5EF4-FFF2-40B4-BE49-F238E27FC236}">
                <a16:creationId xmlns:a16="http://schemas.microsoft.com/office/drawing/2014/main" id="{1389F844-C3E5-42B1-A7B9-0057E1B840BE}"/>
              </a:ext>
            </a:extLst>
          </p:cNvPr>
          <p:cNvSpPr>
            <a:spLocks noGrp="1"/>
          </p:cNvSpPr>
          <p:nvPr>
            <p:ph sz="half" idx="1"/>
          </p:nvPr>
        </p:nvSpPr>
        <p:spPr>
          <a:xfrm>
            <a:off x="677334" y="2160589"/>
            <a:ext cx="4358830" cy="3880772"/>
          </a:xfrm>
        </p:spPr>
        <p:txBody>
          <a:bodyPr>
            <a:normAutofit fontScale="85000" lnSpcReduction="10000"/>
          </a:bodyPr>
          <a:lstStyle/>
          <a:p>
            <a:pPr marL="0" indent="0">
              <a:buNone/>
            </a:pPr>
            <a:r>
              <a:rPr lang="en-US" b="1" dirty="0"/>
              <a:t>1. Design of M&amp;E Plan</a:t>
            </a:r>
          </a:p>
          <a:p>
            <a:pPr marL="228600">
              <a:spcBef>
                <a:spcPts val="600"/>
              </a:spcBef>
              <a:buClr>
                <a:schemeClr val="accent2"/>
              </a:buClr>
            </a:pPr>
            <a:r>
              <a:rPr lang="en-US" dirty="0"/>
              <a:t>Concrete and fully budgeted M&amp;E plan </a:t>
            </a:r>
          </a:p>
          <a:p>
            <a:pPr>
              <a:spcBef>
                <a:spcPts val="600"/>
              </a:spcBef>
              <a:buClr>
                <a:schemeClr val="accent2"/>
              </a:buClr>
            </a:pPr>
            <a:r>
              <a:rPr lang="en-US" dirty="0"/>
              <a:t>Align with GEF focal area results frameworks </a:t>
            </a:r>
          </a:p>
          <a:p>
            <a:pPr>
              <a:spcBef>
                <a:spcPts val="600"/>
              </a:spcBef>
              <a:buClr>
                <a:schemeClr val="accent2"/>
              </a:buClr>
            </a:pPr>
            <a:r>
              <a:rPr lang="en-US" dirty="0"/>
              <a:t>Baseline data</a:t>
            </a:r>
          </a:p>
          <a:p>
            <a:pPr>
              <a:spcBef>
                <a:spcPts val="600"/>
              </a:spcBef>
              <a:buClr>
                <a:schemeClr val="accent2"/>
              </a:buClr>
            </a:pPr>
            <a:r>
              <a:rPr lang="en-US" dirty="0"/>
              <a:t>Mid-term reviews and Terminal Evaluations</a:t>
            </a:r>
          </a:p>
          <a:p>
            <a:pPr>
              <a:spcBef>
                <a:spcPts val="600"/>
              </a:spcBef>
              <a:buClr>
                <a:schemeClr val="accent2"/>
              </a:buClr>
            </a:pPr>
            <a:r>
              <a:rPr lang="en-US" dirty="0"/>
              <a:t>Organizational set up and budget</a:t>
            </a:r>
          </a:p>
          <a:p>
            <a:pPr marL="0" indent="0">
              <a:spcBef>
                <a:spcPts val="600"/>
              </a:spcBef>
              <a:buClr>
                <a:schemeClr val="accent2"/>
              </a:buClr>
              <a:buNone/>
            </a:pPr>
            <a:endParaRPr lang="en-US" dirty="0"/>
          </a:p>
          <a:p>
            <a:pPr marL="0" indent="0">
              <a:lnSpc>
                <a:spcPct val="100000"/>
              </a:lnSpc>
              <a:spcBef>
                <a:spcPts val="600"/>
              </a:spcBef>
              <a:buClr>
                <a:schemeClr val="accent2"/>
              </a:buClr>
              <a:buNone/>
            </a:pPr>
            <a:r>
              <a:rPr lang="en-US" b="1" dirty="0"/>
              <a:t>2. Application of M&amp;E Plans</a:t>
            </a:r>
          </a:p>
          <a:p>
            <a:pPr marL="365760" indent="-365760">
              <a:lnSpc>
                <a:spcPct val="100000"/>
              </a:lnSpc>
              <a:spcBef>
                <a:spcPts val="600"/>
              </a:spcBef>
              <a:buClr>
                <a:schemeClr val="accent2"/>
              </a:buClr>
            </a:pPr>
            <a:r>
              <a:rPr lang="en-US" dirty="0"/>
              <a:t>SMART indicators</a:t>
            </a:r>
          </a:p>
          <a:p>
            <a:pPr marL="365760" indent="-365760">
              <a:lnSpc>
                <a:spcPct val="100000"/>
              </a:lnSpc>
              <a:spcBef>
                <a:spcPts val="600"/>
              </a:spcBef>
              <a:buClr>
                <a:schemeClr val="accent2"/>
              </a:buClr>
            </a:pPr>
            <a:r>
              <a:rPr lang="en-US" dirty="0"/>
              <a:t>Baseline for the project is fully established</a:t>
            </a:r>
          </a:p>
          <a:p>
            <a:pPr marL="365760" indent="-365760">
              <a:lnSpc>
                <a:spcPct val="100000"/>
              </a:lnSpc>
              <a:spcBef>
                <a:spcPts val="600"/>
              </a:spcBef>
              <a:buClr>
                <a:schemeClr val="accent2"/>
              </a:buClr>
            </a:pPr>
            <a:r>
              <a:rPr lang="en-US" dirty="0"/>
              <a:t>Organizational set up for M&amp;E is operational and its budget is spent as planned</a:t>
            </a:r>
          </a:p>
          <a:p>
            <a:pPr marL="0" indent="0">
              <a:spcBef>
                <a:spcPts val="600"/>
              </a:spcBef>
              <a:buClr>
                <a:schemeClr val="accent2"/>
              </a:buClr>
              <a:buNone/>
            </a:pPr>
            <a:endParaRPr lang="en-US" dirty="0"/>
          </a:p>
          <a:p>
            <a:pPr>
              <a:buAutoNum type="arabicPeriod"/>
            </a:pPr>
            <a:endParaRPr lang="en-US" dirty="0"/>
          </a:p>
        </p:txBody>
      </p:sp>
      <p:sp>
        <p:nvSpPr>
          <p:cNvPr id="4" name="Content Placeholder 3">
            <a:extLst>
              <a:ext uri="{FF2B5EF4-FFF2-40B4-BE49-F238E27FC236}">
                <a16:creationId xmlns:a16="http://schemas.microsoft.com/office/drawing/2014/main" id="{A604FE04-0E0A-4394-8EC6-1EA3AD8EC9D2}"/>
              </a:ext>
            </a:extLst>
          </p:cNvPr>
          <p:cNvSpPr>
            <a:spLocks noGrp="1"/>
          </p:cNvSpPr>
          <p:nvPr>
            <p:ph sz="half" idx="2"/>
          </p:nvPr>
        </p:nvSpPr>
        <p:spPr>
          <a:xfrm>
            <a:off x="5257800" y="2160589"/>
            <a:ext cx="4358830" cy="3880773"/>
          </a:xfrm>
        </p:spPr>
        <p:txBody>
          <a:bodyPr>
            <a:normAutofit fontScale="85000" lnSpcReduction="10000"/>
          </a:bodyPr>
          <a:lstStyle/>
          <a:p>
            <a:pPr marL="0" indent="0">
              <a:buNone/>
            </a:pPr>
            <a:r>
              <a:rPr lang="en-US" b="1" dirty="0"/>
              <a:t>3. Project and Program Evaluation</a:t>
            </a:r>
          </a:p>
          <a:p>
            <a:pPr marL="0" indent="0">
              <a:spcBef>
                <a:spcPts val="600"/>
              </a:spcBef>
              <a:buNone/>
            </a:pPr>
            <a:r>
              <a:rPr lang="en-US" dirty="0"/>
              <a:t>All FSPs will be evaluated and evaluations are</a:t>
            </a:r>
          </a:p>
          <a:p>
            <a:pPr>
              <a:spcBef>
                <a:spcPts val="600"/>
              </a:spcBef>
              <a:buClr>
                <a:schemeClr val="accent2"/>
              </a:buClr>
            </a:pPr>
            <a:r>
              <a:rPr lang="en-US" dirty="0"/>
              <a:t>Independent</a:t>
            </a:r>
          </a:p>
          <a:p>
            <a:pPr>
              <a:spcBef>
                <a:spcPts val="600"/>
              </a:spcBef>
              <a:buClr>
                <a:schemeClr val="accent2"/>
              </a:buClr>
            </a:pPr>
            <a:r>
              <a:rPr lang="en-US" dirty="0"/>
              <a:t>Apply evaluation norms and standards </a:t>
            </a:r>
          </a:p>
          <a:p>
            <a:pPr>
              <a:spcBef>
                <a:spcPts val="600"/>
              </a:spcBef>
              <a:buClr>
                <a:schemeClr val="accent2"/>
              </a:buClr>
            </a:pPr>
            <a:r>
              <a:rPr lang="en-US" dirty="0"/>
              <a:t>Assess, outputs and outcomes, likelihood of sustainability</a:t>
            </a:r>
          </a:p>
          <a:p>
            <a:pPr marL="0" indent="0">
              <a:spcBef>
                <a:spcPts val="600"/>
              </a:spcBef>
              <a:buClr>
                <a:schemeClr val="accent2"/>
              </a:buClr>
              <a:buNone/>
            </a:pPr>
            <a:endParaRPr lang="en-US" dirty="0"/>
          </a:p>
          <a:p>
            <a:pPr marL="0" indent="0">
              <a:buNone/>
            </a:pPr>
            <a:r>
              <a:rPr lang="en-US" b="1" dirty="0"/>
              <a:t>4. Engagement of Operational Focal Points</a:t>
            </a:r>
          </a:p>
          <a:p>
            <a:pPr marL="365760" lvl="2" indent="-365760">
              <a:lnSpc>
                <a:spcPct val="150000"/>
              </a:lnSpc>
              <a:spcBef>
                <a:spcPts val="600"/>
              </a:spcBef>
              <a:buClr>
                <a:schemeClr val="accent2"/>
              </a:buClr>
              <a:defRPr/>
            </a:pPr>
            <a:r>
              <a:rPr lang="en-US" sz="1800" dirty="0"/>
              <a:t>OFPs should be informed on M&amp;E activities</a:t>
            </a:r>
          </a:p>
          <a:p>
            <a:pPr marL="365760" lvl="2" indent="-365760">
              <a:lnSpc>
                <a:spcPct val="100000"/>
              </a:lnSpc>
              <a:spcBef>
                <a:spcPts val="600"/>
              </a:spcBef>
              <a:buClr>
                <a:schemeClr val="accent2"/>
              </a:buClr>
              <a:defRPr/>
            </a:pPr>
            <a:r>
              <a:rPr lang="en-US" sz="1800" dirty="0"/>
              <a:t>GEF Agencies keep track of the application of this</a:t>
            </a:r>
            <a:br>
              <a:rPr lang="en-US" sz="1800" dirty="0"/>
            </a:br>
            <a:r>
              <a:rPr lang="en-US" sz="1800" dirty="0"/>
              <a:t>requirement </a:t>
            </a:r>
          </a:p>
          <a:p>
            <a:pPr marL="0" indent="0">
              <a:buNone/>
            </a:pPr>
            <a:endParaRPr lang="en-US" dirty="0"/>
          </a:p>
        </p:txBody>
      </p:sp>
    </p:spTree>
    <p:extLst>
      <p:ext uri="{BB962C8B-B14F-4D97-AF65-F5344CB8AC3E}">
        <p14:creationId xmlns:p14="http://schemas.microsoft.com/office/powerpoint/2010/main" val="2768530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199DC-383F-4AC6-8171-385B1C900105}"/>
              </a:ext>
            </a:extLst>
          </p:cNvPr>
          <p:cNvSpPr>
            <a:spLocks noGrp="1"/>
          </p:cNvSpPr>
          <p:nvPr>
            <p:ph type="title"/>
          </p:nvPr>
        </p:nvSpPr>
        <p:spPr/>
        <p:txBody>
          <a:bodyPr/>
          <a:lstStyle/>
          <a:p>
            <a:r>
              <a:rPr lang="en-US" dirty="0"/>
              <a:t>Forthcoming Updates to the M&amp;E Policy</a:t>
            </a:r>
          </a:p>
        </p:txBody>
      </p:sp>
      <p:sp>
        <p:nvSpPr>
          <p:cNvPr id="3" name="Content Placeholder 2">
            <a:extLst>
              <a:ext uri="{FF2B5EF4-FFF2-40B4-BE49-F238E27FC236}">
                <a16:creationId xmlns:a16="http://schemas.microsoft.com/office/drawing/2014/main" id="{DBE98156-B4CD-418E-BA32-9975C5FBDFF5}"/>
              </a:ext>
            </a:extLst>
          </p:cNvPr>
          <p:cNvSpPr>
            <a:spLocks noGrp="1"/>
          </p:cNvSpPr>
          <p:nvPr>
            <p:ph idx="1"/>
          </p:nvPr>
        </p:nvSpPr>
        <p:spPr/>
        <p:txBody>
          <a:bodyPr/>
          <a:lstStyle/>
          <a:p>
            <a:pPr>
              <a:buClr>
                <a:schemeClr val="accent2"/>
              </a:buClr>
            </a:pPr>
            <a:r>
              <a:rPr lang="en-US" dirty="0"/>
              <a:t>Separation of M&amp;E policies consistent with GEF’s evolution</a:t>
            </a:r>
          </a:p>
          <a:p>
            <a:pPr>
              <a:buClr>
                <a:schemeClr val="accent2"/>
              </a:buClr>
            </a:pPr>
            <a:endParaRPr lang="en-US" dirty="0"/>
          </a:p>
          <a:p>
            <a:pPr>
              <a:buClr>
                <a:schemeClr val="accent2"/>
              </a:buClr>
            </a:pPr>
            <a:r>
              <a:rPr lang="en-US" dirty="0"/>
              <a:t>Expanded coverage of GEF Priorities based on IEO Gap Analysis (2015)    	gender, safeguard standards, stakeholder engagement, other</a:t>
            </a:r>
          </a:p>
          <a:p>
            <a:pPr>
              <a:buClr>
                <a:schemeClr val="accent2"/>
              </a:buClr>
            </a:pPr>
            <a:endParaRPr lang="en-US" dirty="0"/>
          </a:p>
          <a:p>
            <a:pPr>
              <a:buClr>
                <a:schemeClr val="accent2"/>
              </a:buClr>
            </a:pPr>
            <a:r>
              <a:rPr lang="en-US" dirty="0"/>
              <a:t>Focus on programmatic approaches requires attention to program-level M&amp;E (OPS6)</a:t>
            </a:r>
            <a:endParaRPr lang="en-US" dirty="0">
              <a:solidFill>
                <a:srgbClr val="C00000"/>
              </a:solidFill>
            </a:endParaRPr>
          </a:p>
          <a:p>
            <a:endParaRPr lang="en-US" dirty="0"/>
          </a:p>
        </p:txBody>
      </p:sp>
      <p:sp>
        <p:nvSpPr>
          <p:cNvPr id="4" name="Right Arrow 9">
            <a:extLst>
              <a:ext uri="{FF2B5EF4-FFF2-40B4-BE49-F238E27FC236}">
                <a16:creationId xmlns:a16="http://schemas.microsoft.com/office/drawing/2014/main" id="{771EDEF2-38F5-462D-8CAB-C1898D89F024}"/>
              </a:ext>
            </a:extLst>
          </p:cNvPr>
          <p:cNvSpPr/>
          <p:nvPr/>
        </p:nvSpPr>
        <p:spPr>
          <a:xfrm>
            <a:off x="771463" y="3305287"/>
            <a:ext cx="371537" cy="276113"/>
          </a:xfrm>
          <a:prstGeom prst="rightArrow">
            <a:avLst/>
          </a:prstGeom>
          <a:solidFill>
            <a:srgbClr val="A9AE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523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p:txBody>
          <a:bodyPr/>
          <a:lstStyle/>
          <a:p>
            <a:r>
              <a:rPr lang="en-US" dirty="0"/>
              <a:t>Underpinning IEO Work: Terminal Evaluations</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2160589"/>
            <a:ext cx="2606231" cy="3935410"/>
          </a:xfrm>
          <a:ln>
            <a:solidFill>
              <a:srgbClr val="C2D12F"/>
            </a:solidFill>
          </a:ln>
        </p:spPr>
        <p:txBody>
          <a:bodyPr>
            <a:normAutofit fontScale="85000" lnSpcReduction="20000"/>
          </a:bodyPr>
          <a:lstStyle/>
          <a:p>
            <a:pPr marL="0" indent="0">
              <a:spcAft>
                <a:spcPts val="1200"/>
              </a:spcAft>
              <a:buNone/>
            </a:pPr>
            <a:r>
              <a:rPr lang="en-US" b="1" dirty="0">
                <a:solidFill>
                  <a:schemeClr val="accent2"/>
                </a:solidFill>
                <a:ea typeface="Avenir Heavy" charset="0"/>
                <a:cs typeface="Avenir Heavy" charset="0"/>
              </a:rPr>
              <a:t>Terminal Evaluations Include:</a:t>
            </a:r>
          </a:p>
          <a:p>
            <a:pPr>
              <a:spcAft>
                <a:spcPts val="1200"/>
              </a:spcAft>
            </a:pPr>
            <a:r>
              <a:rPr lang="en-US" dirty="0">
                <a:ea typeface="Avenir Roman" charset="0"/>
                <a:cs typeface="Avenir Roman" charset="0"/>
              </a:rPr>
              <a:t>Results: Outputs, outcomes and progress to impact</a:t>
            </a:r>
          </a:p>
          <a:p>
            <a:pPr>
              <a:spcAft>
                <a:spcPts val="1200"/>
              </a:spcAft>
            </a:pPr>
            <a:r>
              <a:rPr lang="en-US" dirty="0">
                <a:ea typeface="Avenir Roman" charset="0"/>
                <a:cs typeface="Avenir Roman" charset="0"/>
              </a:rPr>
              <a:t>Implementation, execution, and project cycle related information </a:t>
            </a:r>
          </a:p>
          <a:p>
            <a:pPr>
              <a:spcAft>
                <a:spcPts val="1200"/>
              </a:spcAft>
            </a:pPr>
            <a:r>
              <a:rPr lang="en-US" dirty="0">
                <a:ea typeface="Avenir Roman" charset="0"/>
                <a:cs typeface="Avenir Roman" charset="0"/>
              </a:rPr>
              <a:t>Project finances including co-financing</a:t>
            </a:r>
          </a:p>
          <a:p>
            <a:pPr>
              <a:spcAft>
                <a:spcPts val="1200"/>
              </a:spcAft>
            </a:pPr>
            <a:r>
              <a:rPr lang="en-US" dirty="0">
                <a:ea typeface="Avenir Roman" charset="0"/>
                <a:cs typeface="Avenir Roman" charset="0"/>
              </a:rPr>
              <a:t>Recommendations and Lessons for the future</a:t>
            </a:r>
          </a:p>
          <a:p>
            <a:endParaRPr lang="en-US"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3786854" y="2184265"/>
            <a:ext cx="2606230" cy="3935411"/>
          </a:xfrm>
          <a:ln>
            <a:solidFill>
              <a:srgbClr val="C2D12F"/>
            </a:solidFill>
          </a:ln>
        </p:spPr>
        <p:txBody>
          <a:bodyPr>
            <a:normAutofit fontScale="85000" lnSpcReduction="20000"/>
          </a:bodyPr>
          <a:lstStyle/>
          <a:p>
            <a:pPr marL="0" indent="0">
              <a:buNone/>
            </a:pPr>
            <a:r>
              <a:rPr lang="en-US" b="1" dirty="0">
                <a:solidFill>
                  <a:schemeClr val="accent2"/>
                </a:solidFill>
                <a:ea typeface="Avenir Heavy" charset="0"/>
                <a:cs typeface="Avenir Heavy" charset="0"/>
              </a:rPr>
              <a:t>GEF M&amp;E Policy (2010): Minimum Requirement 3</a:t>
            </a:r>
          </a:p>
          <a:p>
            <a:pPr>
              <a:spcAft>
                <a:spcPts val="1200"/>
              </a:spcAft>
            </a:pPr>
            <a:r>
              <a:rPr lang="en-US" dirty="0">
                <a:ea typeface="Avenir Roman" charset="0"/>
                <a:cs typeface="Avenir Roman" charset="0"/>
              </a:rPr>
              <a:t>Terminal evaluations mandatory since 1995</a:t>
            </a:r>
          </a:p>
          <a:p>
            <a:pPr>
              <a:spcAft>
                <a:spcPts val="1200"/>
              </a:spcAft>
            </a:pPr>
            <a:r>
              <a:rPr lang="en-US" dirty="0">
                <a:ea typeface="Avenir Roman" charset="0"/>
                <a:cs typeface="Avenir Roman" charset="0"/>
              </a:rPr>
              <a:t>Required for full-sized and medium-sized projects</a:t>
            </a:r>
          </a:p>
          <a:p>
            <a:endParaRPr lang="en-US" dirty="0"/>
          </a:p>
        </p:txBody>
      </p:sp>
      <p:sp>
        <p:nvSpPr>
          <p:cNvPr id="5" name="TextBox 4">
            <a:extLst>
              <a:ext uri="{FF2B5EF4-FFF2-40B4-BE49-F238E27FC236}">
                <a16:creationId xmlns:a16="http://schemas.microsoft.com/office/drawing/2014/main" id="{761D9053-C710-4298-8DE3-EB635C86CF48}"/>
              </a:ext>
            </a:extLst>
          </p:cNvPr>
          <p:cNvSpPr txBox="1"/>
          <p:nvPr/>
        </p:nvSpPr>
        <p:spPr>
          <a:xfrm>
            <a:off x="6705600" y="2160589"/>
            <a:ext cx="2606231" cy="2800767"/>
          </a:xfrm>
          <a:prstGeom prst="rect">
            <a:avLst/>
          </a:prstGeom>
          <a:noFill/>
          <a:ln>
            <a:solidFill>
              <a:srgbClr val="C2D12F"/>
            </a:solidFill>
          </a:ln>
        </p:spPr>
        <p:txBody>
          <a:bodyPr wrap="square" rtlCol="0">
            <a:spAutoFit/>
          </a:bodyPr>
          <a:lstStyle/>
          <a:p>
            <a:pPr>
              <a:spcAft>
                <a:spcPts val="1200"/>
              </a:spcAft>
            </a:pPr>
            <a:r>
              <a:rPr lang="en-US" sz="1500" b="1" dirty="0">
                <a:solidFill>
                  <a:schemeClr val="accent2"/>
                </a:solidFill>
              </a:rPr>
              <a:t>Terminal Evaluation Guidelines:</a:t>
            </a:r>
          </a:p>
          <a:p>
            <a:pPr>
              <a:spcAft>
                <a:spcPts val="1200"/>
              </a:spcAft>
            </a:pPr>
            <a:r>
              <a:rPr lang="en-US" sz="1500" b="1" dirty="0"/>
              <a:t>Available at</a:t>
            </a:r>
            <a:r>
              <a:rPr lang="en-US" sz="1500" b="1" dirty="0">
                <a:solidFill>
                  <a:schemeClr val="accent2"/>
                </a:solidFill>
              </a:rPr>
              <a:t> </a:t>
            </a:r>
            <a:r>
              <a:rPr lang="en-US" sz="1500" b="1" dirty="0">
                <a:solidFill>
                  <a:schemeClr val="accent2"/>
                </a:solidFill>
                <a:hlinkClick r:id="rId3"/>
              </a:rPr>
              <a:t>https://www.gefieo.org/evaluations/guidelines-gef-agencies-conducting-terminal-evaluation-full-sized-projects</a:t>
            </a:r>
            <a:r>
              <a:rPr lang="en-US" sz="1500" b="1" dirty="0">
                <a:solidFill>
                  <a:schemeClr val="accent2"/>
                </a:solidFill>
              </a:rPr>
              <a:t> </a:t>
            </a:r>
          </a:p>
          <a:p>
            <a:endParaRPr lang="en-US" dirty="0"/>
          </a:p>
          <a:p>
            <a:endParaRPr lang="en-US" dirty="0"/>
          </a:p>
        </p:txBody>
      </p:sp>
    </p:spTree>
    <p:extLst>
      <p:ext uri="{BB962C8B-B14F-4D97-AF65-F5344CB8AC3E}">
        <p14:creationId xmlns:p14="http://schemas.microsoft.com/office/powerpoint/2010/main" val="1803377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p:txBody>
          <a:bodyPr/>
          <a:lstStyle/>
          <a:p>
            <a:r>
              <a:rPr lang="en-US" dirty="0"/>
              <a:t>Characteristics of a good terminal evaluation</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2160589"/>
            <a:ext cx="3589866" cy="3935410"/>
          </a:xfrm>
          <a:solidFill>
            <a:srgbClr val="C2D12F"/>
          </a:solidFill>
          <a:ln>
            <a:solidFill>
              <a:srgbClr val="C2D12F"/>
            </a:solidFill>
          </a:ln>
        </p:spPr>
        <p:txBody>
          <a:bodyPr>
            <a:normAutofit/>
          </a:bodyPr>
          <a:lstStyle/>
          <a:p>
            <a:pPr marL="0" indent="0" algn="ctr">
              <a:spcAft>
                <a:spcPts val="1200"/>
              </a:spcAft>
              <a:buNone/>
            </a:pPr>
            <a:r>
              <a:rPr lang="en-US" b="1" dirty="0">
                <a:solidFill>
                  <a:schemeClr val="accent2"/>
                </a:solidFill>
                <a:ea typeface="Avenir Heavy" charset="0"/>
                <a:cs typeface="Avenir Heavy" charset="0"/>
              </a:rPr>
              <a:t>Quality</a:t>
            </a:r>
          </a:p>
          <a:p>
            <a:r>
              <a:rPr lang="en-US" dirty="0"/>
              <a:t>Outcomes </a:t>
            </a:r>
          </a:p>
          <a:p>
            <a:r>
              <a:rPr lang="en-US" dirty="0"/>
              <a:t>Consistency and comprehensiveness</a:t>
            </a:r>
          </a:p>
          <a:p>
            <a:r>
              <a:rPr lang="en-US" dirty="0"/>
              <a:t>Sustainability</a:t>
            </a:r>
          </a:p>
          <a:p>
            <a:r>
              <a:rPr lang="en-US" dirty="0"/>
              <a:t>Lessons and recommendations</a:t>
            </a:r>
          </a:p>
          <a:p>
            <a:r>
              <a:rPr lang="en-US" dirty="0"/>
              <a:t>Project finances</a:t>
            </a:r>
          </a:p>
          <a:p>
            <a:r>
              <a:rPr lang="en-US" dirty="0"/>
              <a:t>M&amp;E</a:t>
            </a:r>
          </a:p>
          <a:p>
            <a:endParaRPr lang="en-US"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4792884" y="2164387"/>
            <a:ext cx="3741515" cy="3935411"/>
          </a:xfrm>
          <a:solidFill>
            <a:srgbClr val="C2D12F"/>
          </a:solidFill>
          <a:ln>
            <a:solidFill>
              <a:srgbClr val="C2D12F"/>
            </a:solidFill>
          </a:ln>
        </p:spPr>
        <p:txBody>
          <a:bodyPr>
            <a:normAutofit/>
          </a:bodyPr>
          <a:lstStyle/>
          <a:p>
            <a:pPr marL="0" indent="0" algn="ctr">
              <a:buNone/>
            </a:pPr>
            <a:r>
              <a:rPr lang="en-US" b="1" dirty="0">
                <a:solidFill>
                  <a:schemeClr val="accent2"/>
                </a:solidFill>
                <a:ea typeface="Avenir Heavy" charset="0"/>
                <a:cs typeface="Avenir Heavy" charset="0"/>
              </a:rPr>
              <a:t>Other characteristics</a:t>
            </a:r>
          </a:p>
          <a:p>
            <a:pPr>
              <a:spcAft>
                <a:spcPts val="600"/>
              </a:spcAft>
              <a:buClr>
                <a:schemeClr val="accent2"/>
              </a:buClr>
            </a:pPr>
            <a:r>
              <a:rPr lang="en-US" sz="2000" dirty="0"/>
              <a:t>Transparency and timeliness</a:t>
            </a:r>
          </a:p>
          <a:p>
            <a:pPr>
              <a:spcAft>
                <a:spcPts val="600"/>
              </a:spcAft>
              <a:buClr>
                <a:schemeClr val="accent2"/>
              </a:buClr>
            </a:pPr>
            <a:r>
              <a:rPr lang="en-US" sz="2000" dirty="0"/>
              <a:t>Candor</a:t>
            </a:r>
          </a:p>
          <a:p>
            <a:pPr>
              <a:spcAft>
                <a:spcPts val="600"/>
              </a:spcAft>
              <a:buClr>
                <a:schemeClr val="accent2"/>
              </a:buClr>
            </a:pPr>
            <a:r>
              <a:rPr lang="en-US" sz="2000" dirty="0"/>
              <a:t>Balance</a:t>
            </a:r>
          </a:p>
          <a:p>
            <a:pPr>
              <a:spcAft>
                <a:spcPts val="600"/>
              </a:spcAft>
              <a:buClr>
                <a:schemeClr val="accent2"/>
              </a:buClr>
            </a:pPr>
            <a:r>
              <a:rPr lang="en-US" sz="2000" dirty="0"/>
              <a:t>Utility</a:t>
            </a:r>
          </a:p>
          <a:p>
            <a:endParaRPr lang="en-US" dirty="0"/>
          </a:p>
        </p:txBody>
      </p:sp>
    </p:spTree>
    <p:extLst>
      <p:ext uri="{BB962C8B-B14F-4D97-AF65-F5344CB8AC3E}">
        <p14:creationId xmlns:p14="http://schemas.microsoft.com/office/powerpoint/2010/main" val="1725197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76CD3-3D5D-4124-B224-736F9B39E36C}"/>
              </a:ext>
            </a:extLst>
          </p:cNvPr>
          <p:cNvSpPr>
            <a:spLocks noGrp="1"/>
          </p:cNvSpPr>
          <p:nvPr>
            <p:ph type="title"/>
          </p:nvPr>
        </p:nvSpPr>
        <p:spPr/>
        <p:txBody>
          <a:bodyPr/>
          <a:lstStyle/>
          <a:p>
            <a:r>
              <a:rPr lang="en-US" dirty="0"/>
              <a:t>Independent Evaluations and Methods</a:t>
            </a:r>
          </a:p>
        </p:txBody>
      </p:sp>
      <p:sp>
        <p:nvSpPr>
          <p:cNvPr id="3" name="Content Placeholder 2">
            <a:extLst>
              <a:ext uri="{FF2B5EF4-FFF2-40B4-BE49-F238E27FC236}">
                <a16:creationId xmlns:a16="http://schemas.microsoft.com/office/drawing/2014/main" id="{F33196A1-FCAD-497E-9810-554EAC63D02C}"/>
              </a:ext>
            </a:extLst>
          </p:cNvPr>
          <p:cNvSpPr>
            <a:spLocks noGrp="1"/>
          </p:cNvSpPr>
          <p:nvPr>
            <p:ph idx="1"/>
          </p:nvPr>
        </p:nvSpPr>
        <p:spPr/>
        <p:txBody>
          <a:bodyPr/>
          <a:lstStyle/>
          <a:p>
            <a:pPr marL="461963" indent="-290513">
              <a:buClr>
                <a:schemeClr val="accent2"/>
              </a:buClr>
            </a:pPr>
            <a:r>
              <a:rPr lang="en-US" dirty="0"/>
              <a:t>Semi-Annual Evaluation Report</a:t>
            </a:r>
          </a:p>
          <a:p>
            <a:pPr marL="461963" indent="-290513">
              <a:buClr>
                <a:schemeClr val="accent2"/>
              </a:buClr>
            </a:pPr>
            <a:r>
              <a:rPr lang="en-US" dirty="0"/>
              <a:t>Impact, Thematic, Performance, Corporate, Country Clusters</a:t>
            </a:r>
          </a:p>
          <a:p>
            <a:pPr marL="461963" indent="-290513">
              <a:buClr>
                <a:schemeClr val="accent2"/>
              </a:buClr>
            </a:pPr>
            <a:r>
              <a:rPr lang="en-US" dirty="0"/>
              <a:t>Comprehensive Evaluations every 4 years</a:t>
            </a:r>
          </a:p>
          <a:p>
            <a:pPr marL="461963" indent="-290513">
              <a:buNone/>
            </a:pPr>
            <a:endParaRPr lang="en-US" dirty="0"/>
          </a:p>
          <a:p>
            <a:pPr marL="461963" indent="-290513">
              <a:buNone/>
            </a:pPr>
            <a:r>
              <a:rPr lang="en-US" dirty="0">
                <a:solidFill>
                  <a:srgbClr val="A9AE00"/>
                </a:solidFill>
              </a:rPr>
              <a:t>	Methods</a:t>
            </a:r>
          </a:p>
          <a:p>
            <a:pPr marL="461963" indent="-290513">
              <a:buClr>
                <a:schemeClr val="accent2"/>
              </a:buClr>
            </a:pPr>
            <a:r>
              <a:rPr lang="en-US" dirty="0"/>
              <a:t>Qualitative</a:t>
            </a:r>
          </a:p>
          <a:p>
            <a:pPr marL="461963" indent="-290513">
              <a:buClr>
                <a:schemeClr val="accent2"/>
              </a:buClr>
            </a:pPr>
            <a:r>
              <a:rPr lang="en-US" dirty="0"/>
              <a:t>Quantitative including GIS, Remote Sensing, Big Data Analytics</a:t>
            </a:r>
          </a:p>
          <a:p>
            <a:pPr marL="0"/>
            <a:endParaRPr lang="en-US" sz="2000" dirty="0"/>
          </a:p>
          <a:p>
            <a:pPr marL="0" indent="0">
              <a:buNone/>
            </a:pPr>
            <a:endParaRPr lang="en-US" sz="2000" dirty="0"/>
          </a:p>
          <a:p>
            <a:pPr marL="0">
              <a:tabLst>
                <a:tab pos="341313" algn="l"/>
              </a:tabLst>
            </a:pPr>
            <a:endParaRPr lang="en-US" sz="2000" dirty="0"/>
          </a:p>
          <a:p>
            <a:endParaRPr lang="en-US" dirty="0"/>
          </a:p>
        </p:txBody>
      </p:sp>
      <p:pic>
        <p:nvPicPr>
          <p:cNvPr id="4" name="Picture 3">
            <a:extLst>
              <a:ext uri="{FF2B5EF4-FFF2-40B4-BE49-F238E27FC236}">
                <a16:creationId xmlns:a16="http://schemas.microsoft.com/office/drawing/2014/main" id="{B53D6240-B6FB-45B4-A608-0C8A88F80EAD}"/>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504290" y="363576"/>
            <a:ext cx="3638992" cy="2142130"/>
          </a:xfrm>
          <a:prstGeom prst="rect">
            <a:avLst/>
          </a:prstGeom>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Content Placeholder 4" descr="gisand remote sensing.jpg">
            <a:extLst>
              <a:ext uri="{FF2B5EF4-FFF2-40B4-BE49-F238E27FC236}">
                <a16:creationId xmlns:a16="http://schemas.microsoft.com/office/drawing/2014/main" id="{3B883526-9B50-4D46-927D-C780CFD7B4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7394" y="4828539"/>
            <a:ext cx="3565914" cy="1962950"/>
          </a:xfrm>
          <a:prstGeom prst="rect">
            <a:avLst/>
          </a:prstGeom>
          <a:ln>
            <a:noFill/>
          </a:ln>
          <a:effectLst/>
        </p:spPr>
      </p:pic>
      <p:pic>
        <p:nvPicPr>
          <p:cNvPr id="6" name="Picture 5">
            <a:extLst>
              <a:ext uri="{FF2B5EF4-FFF2-40B4-BE49-F238E27FC236}">
                <a16:creationId xmlns:a16="http://schemas.microsoft.com/office/drawing/2014/main" id="{6E7FB3AA-BD4F-4AE1-BA9C-4A3A3C85C508}"/>
              </a:ext>
            </a:extLst>
          </p:cNvPr>
          <p:cNvPicPr>
            <a:picLocks noChangeAspect="1"/>
          </p:cNvPicPr>
          <p:nvPr/>
        </p:nvPicPr>
        <p:blipFill>
          <a:blip r:embed="rId4"/>
          <a:stretch>
            <a:fillRect/>
          </a:stretch>
        </p:blipFill>
        <p:spPr>
          <a:xfrm>
            <a:off x="8520855" y="2659907"/>
            <a:ext cx="3638992" cy="2014431"/>
          </a:xfrm>
          <a:prstGeom prst="rect">
            <a:avLst/>
          </a:prstGeom>
          <a:effectLst/>
        </p:spPr>
      </p:pic>
    </p:spTree>
    <p:extLst>
      <p:ext uri="{BB962C8B-B14F-4D97-AF65-F5344CB8AC3E}">
        <p14:creationId xmlns:p14="http://schemas.microsoft.com/office/powerpoint/2010/main" val="1716949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E3B461-0B1F-4BAE-9749-DDD3E95EB6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9" cy="6858000"/>
          </a:xfrm>
          <a:prstGeom prst="rect">
            <a:avLst/>
          </a:prstGeom>
        </p:spPr>
      </p:pic>
      <p:sp>
        <p:nvSpPr>
          <p:cNvPr id="3" name="TextBox 2">
            <a:extLst>
              <a:ext uri="{FF2B5EF4-FFF2-40B4-BE49-F238E27FC236}">
                <a16:creationId xmlns:a16="http://schemas.microsoft.com/office/drawing/2014/main" id="{8233B3D8-855A-44E9-9C11-89B8573CFDD4}"/>
              </a:ext>
            </a:extLst>
          </p:cNvPr>
          <p:cNvSpPr txBox="1"/>
          <p:nvPr/>
        </p:nvSpPr>
        <p:spPr>
          <a:xfrm>
            <a:off x="838200" y="1066800"/>
            <a:ext cx="6934200" cy="646331"/>
          </a:xfrm>
          <a:prstGeom prst="rect">
            <a:avLst/>
          </a:prstGeom>
          <a:noFill/>
        </p:spPr>
        <p:txBody>
          <a:bodyPr wrap="square" rtlCol="0">
            <a:spAutoFit/>
          </a:bodyPr>
          <a:lstStyle/>
          <a:p>
            <a:r>
              <a:rPr lang="en-US" sz="3600" b="1" dirty="0">
                <a:solidFill>
                  <a:schemeClr val="bg1"/>
                </a:solidFill>
              </a:rPr>
              <a:t>RECENT EVALUATION FINDINGS</a:t>
            </a:r>
          </a:p>
        </p:txBody>
      </p:sp>
      <p:pic>
        <p:nvPicPr>
          <p:cNvPr id="4" name="Picture 3">
            <a:extLst>
              <a:ext uri="{FF2B5EF4-FFF2-40B4-BE49-F238E27FC236}">
                <a16:creationId xmlns:a16="http://schemas.microsoft.com/office/drawing/2014/main" id="{D72C582A-BDEE-4656-804B-491FF4AB260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840" y="260131"/>
            <a:ext cx="2512404" cy="1041544"/>
          </a:xfrm>
          <a:prstGeom prst="rect">
            <a:avLst/>
          </a:prstGeom>
        </p:spPr>
      </p:pic>
    </p:spTree>
    <p:extLst>
      <p:ext uri="{BB962C8B-B14F-4D97-AF65-F5344CB8AC3E}">
        <p14:creationId xmlns:p14="http://schemas.microsoft.com/office/powerpoint/2010/main" val="154679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nodeType="afterEffect">
                                  <p:stCondLst>
                                    <p:cond delay="0"/>
                                  </p:stCondLst>
                                  <p:childTnLst>
                                    <p:animScale>
                                      <p:cBhvr>
                                        <p:cTn id="6" dur="15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563035" y="311504"/>
            <a:ext cx="8596668" cy="1320800"/>
          </a:xfrm>
        </p:spPr>
        <p:txBody>
          <a:bodyPr/>
          <a:lstStyle/>
          <a:p>
            <a:r>
              <a:rPr lang="en-US" dirty="0"/>
              <a:t>Performance and Impact</a:t>
            </a:r>
          </a:p>
        </p:txBody>
      </p:sp>
      <p:sp>
        <p:nvSpPr>
          <p:cNvPr id="3" name="Content Placeholder 2">
            <a:extLst>
              <a:ext uri="{FF2B5EF4-FFF2-40B4-BE49-F238E27FC236}">
                <a16:creationId xmlns:a16="http://schemas.microsoft.com/office/drawing/2014/main" id="{E8B2B596-0AFD-4C00-8253-AAF81456587A}"/>
              </a:ext>
            </a:extLst>
          </p:cNvPr>
          <p:cNvSpPr>
            <a:spLocks noGrp="1"/>
          </p:cNvSpPr>
          <p:nvPr>
            <p:ph sz="half" idx="1"/>
          </p:nvPr>
        </p:nvSpPr>
        <p:spPr>
          <a:xfrm>
            <a:off x="563036" y="4495798"/>
            <a:ext cx="4298334" cy="2362201"/>
          </a:xfrm>
          <a:solidFill>
            <a:srgbClr val="417CD8"/>
          </a:solidFill>
          <a:ln>
            <a:solidFill>
              <a:schemeClr val="bg2"/>
            </a:solidFill>
          </a:ln>
        </p:spPr>
        <p:txBody>
          <a:bodyPr/>
          <a:lstStyle/>
          <a:p>
            <a:pPr marL="0" indent="0">
              <a:buNone/>
            </a:pPr>
            <a:r>
              <a:rPr lang="en-US" b="1" dirty="0" err="1">
                <a:solidFill>
                  <a:srgbClr val="C2D12F"/>
                </a:solidFill>
                <a:ea typeface="Avenir Book" charset="0"/>
                <a:cs typeface="Avenir Book" charset="0"/>
              </a:rPr>
              <a:t>Cofinancing</a:t>
            </a:r>
            <a:r>
              <a:rPr lang="en-US" b="1" dirty="0">
                <a:solidFill>
                  <a:srgbClr val="C2D12F"/>
                </a:solidFill>
                <a:ea typeface="Avenir Book" charset="0"/>
                <a:cs typeface="Avenir Book" charset="0"/>
              </a:rPr>
              <a:t> commitments for GEF-6 exceed the target</a:t>
            </a:r>
          </a:p>
          <a:p>
            <a:pPr marL="0" indent="0">
              <a:buNone/>
            </a:pPr>
            <a:endParaRPr lang="en-US" dirty="0"/>
          </a:p>
        </p:txBody>
      </p:sp>
      <p:sp>
        <p:nvSpPr>
          <p:cNvPr id="4" name="Content Placeholder 3">
            <a:extLst>
              <a:ext uri="{FF2B5EF4-FFF2-40B4-BE49-F238E27FC236}">
                <a16:creationId xmlns:a16="http://schemas.microsoft.com/office/drawing/2014/main" id="{4FF26442-C2B3-4FF4-84D9-DA91A9E182C3}"/>
              </a:ext>
            </a:extLst>
          </p:cNvPr>
          <p:cNvSpPr>
            <a:spLocks noGrp="1"/>
          </p:cNvSpPr>
          <p:nvPr>
            <p:ph sz="half" idx="2"/>
          </p:nvPr>
        </p:nvSpPr>
        <p:spPr>
          <a:xfrm>
            <a:off x="5089970" y="4495798"/>
            <a:ext cx="4298334" cy="2362201"/>
          </a:xfrm>
          <a:solidFill>
            <a:srgbClr val="417CD8"/>
          </a:solidFill>
          <a:ln>
            <a:solidFill>
              <a:schemeClr val="bg2"/>
            </a:solidFill>
          </a:ln>
        </p:spPr>
        <p:txBody>
          <a:bodyPr/>
          <a:lstStyle/>
          <a:p>
            <a:pPr marL="0" indent="0">
              <a:buNone/>
            </a:pPr>
            <a:r>
              <a:rPr lang="en-US" b="1" dirty="0">
                <a:solidFill>
                  <a:srgbClr val="C2D12F"/>
                </a:solidFill>
              </a:rPr>
              <a:t>Project cycle efficiency gains are slow</a:t>
            </a:r>
          </a:p>
        </p:txBody>
      </p:sp>
      <p:grpSp>
        <p:nvGrpSpPr>
          <p:cNvPr id="5" name="Group 4">
            <a:extLst>
              <a:ext uri="{FF2B5EF4-FFF2-40B4-BE49-F238E27FC236}">
                <a16:creationId xmlns:a16="http://schemas.microsoft.com/office/drawing/2014/main" id="{12D7BC3E-6298-4B3A-A86B-9F258765E560}"/>
              </a:ext>
            </a:extLst>
          </p:cNvPr>
          <p:cNvGrpSpPr/>
          <p:nvPr/>
        </p:nvGrpSpPr>
        <p:grpSpPr>
          <a:xfrm>
            <a:off x="1197300" y="5433484"/>
            <a:ext cx="3168000" cy="889107"/>
            <a:chOff x="838200" y="5410200"/>
            <a:chExt cx="3168000" cy="889107"/>
          </a:xfrm>
        </p:grpSpPr>
        <p:sp>
          <p:nvSpPr>
            <p:cNvPr id="6" name="Rectangle 5">
              <a:extLst>
                <a:ext uri="{FF2B5EF4-FFF2-40B4-BE49-F238E27FC236}">
                  <a16:creationId xmlns:a16="http://schemas.microsoft.com/office/drawing/2014/main" id="{C3106EE4-1FA0-4018-AA98-090CDF1D22CF}"/>
                </a:ext>
              </a:extLst>
            </p:cNvPr>
            <p:cNvSpPr/>
            <p:nvPr/>
          </p:nvSpPr>
          <p:spPr>
            <a:xfrm>
              <a:off x="838200" y="5486400"/>
              <a:ext cx="3168000" cy="360000"/>
            </a:xfrm>
            <a:prstGeom prst="rect">
              <a:avLst/>
            </a:prstGeom>
            <a:solidFill>
              <a:srgbClr val="C2D1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CA" b="1" dirty="0">
                  <a:solidFill>
                    <a:schemeClr val="tx1"/>
                  </a:solidFill>
                  <a:latin typeface="+mj-lt"/>
                  <a:ea typeface="Avenir Heavy" charset="0"/>
                  <a:cs typeface="Avenir Heavy" charset="0"/>
                </a:rPr>
                <a:t>8.8:1</a:t>
              </a:r>
            </a:p>
          </p:txBody>
        </p:sp>
        <p:cxnSp>
          <p:nvCxnSpPr>
            <p:cNvPr id="7" name="Straight Connector 6">
              <a:extLst>
                <a:ext uri="{FF2B5EF4-FFF2-40B4-BE49-F238E27FC236}">
                  <a16:creationId xmlns:a16="http://schemas.microsoft.com/office/drawing/2014/main" id="{B81C7211-75A4-4694-BF53-4957528AD12F}"/>
                </a:ext>
              </a:extLst>
            </p:cNvPr>
            <p:cNvCxnSpPr/>
            <p:nvPr/>
          </p:nvCxnSpPr>
          <p:spPr>
            <a:xfrm flipV="1">
              <a:off x="2998200" y="5410200"/>
              <a:ext cx="0" cy="5334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3565F49-0CB8-4516-A89D-041FD65DCEED}"/>
                </a:ext>
              </a:extLst>
            </p:cNvPr>
            <p:cNvSpPr txBox="1"/>
            <p:nvPr/>
          </p:nvSpPr>
          <p:spPr>
            <a:xfrm>
              <a:off x="1956183" y="5929975"/>
              <a:ext cx="1371600" cy="369332"/>
            </a:xfrm>
            <a:prstGeom prst="rect">
              <a:avLst/>
            </a:prstGeom>
            <a:noFill/>
          </p:spPr>
          <p:txBody>
            <a:bodyPr wrap="square" rtlCol="0">
              <a:spAutoFit/>
            </a:bodyPr>
            <a:lstStyle/>
            <a:p>
              <a:pPr algn="ctr"/>
              <a:r>
                <a:rPr lang="en-CA" dirty="0">
                  <a:latin typeface="+mj-lt"/>
                  <a:ea typeface="Avenir Book" charset="0"/>
                  <a:cs typeface="Avenir Book" charset="0"/>
                </a:rPr>
                <a:t>6:1 target</a:t>
              </a:r>
            </a:p>
          </p:txBody>
        </p:sp>
      </p:grpSp>
      <p:graphicFrame>
        <p:nvGraphicFramePr>
          <p:cNvPr id="9" name="Chart 8">
            <a:extLst>
              <a:ext uri="{FF2B5EF4-FFF2-40B4-BE49-F238E27FC236}">
                <a16:creationId xmlns:a16="http://schemas.microsoft.com/office/drawing/2014/main" id="{7285789A-838A-45DF-AFE7-284CA01C8434}"/>
              </a:ext>
            </a:extLst>
          </p:cNvPr>
          <p:cNvGraphicFramePr/>
          <p:nvPr>
            <p:extLst>
              <p:ext uri="{D42A27DB-BD31-4B8C-83A1-F6EECF244321}">
                <p14:modId xmlns:p14="http://schemas.microsoft.com/office/powerpoint/2010/main" val="4114584605"/>
              </p:ext>
            </p:extLst>
          </p:nvPr>
        </p:nvGraphicFramePr>
        <p:xfrm>
          <a:off x="2290070" y="1778511"/>
          <a:ext cx="1611956" cy="143458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969FC54-D6C9-411B-8B50-96F5EA6AC6F5}"/>
              </a:ext>
            </a:extLst>
          </p:cNvPr>
          <p:cNvSpPr txBox="1"/>
          <p:nvPr/>
        </p:nvSpPr>
        <p:spPr>
          <a:xfrm>
            <a:off x="990600" y="3276600"/>
            <a:ext cx="3581400" cy="461665"/>
          </a:xfrm>
          <a:prstGeom prst="rect">
            <a:avLst/>
          </a:prstGeom>
          <a:noFill/>
        </p:spPr>
        <p:txBody>
          <a:bodyPr wrap="square" rtlCol="0">
            <a:spAutoFit/>
          </a:bodyPr>
          <a:lstStyle/>
          <a:p>
            <a:pPr algn="ctr"/>
            <a:r>
              <a:rPr lang="en-CA" sz="2400" dirty="0">
                <a:latin typeface="+mj-lt"/>
                <a:ea typeface="Avenir Book" charset="0"/>
                <a:cs typeface="Avenir Book" charset="0"/>
              </a:rPr>
              <a:t>Satisfactory outcomes</a:t>
            </a:r>
          </a:p>
        </p:txBody>
      </p:sp>
      <p:sp>
        <p:nvSpPr>
          <p:cNvPr id="11" name="TextBox 10">
            <a:extLst>
              <a:ext uri="{FF2B5EF4-FFF2-40B4-BE49-F238E27FC236}">
                <a16:creationId xmlns:a16="http://schemas.microsoft.com/office/drawing/2014/main" id="{FD0B56FE-2B1D-47A2-B157-0515A86926C2}"/>
              </a:ext>
            </a:extLst>
          </p:cNvPr>
          <p:cNvSpPr txBox="1"/>
          <p:nvPr/>
        </p:nvSpPr>
        <p:spPr>
          <a:xfrm>
            <a:off x="5036270" y="3269421"/>
            <a:ext cx="4413722" cy="830997"/>
          </a:xfrm>
          <a:prstGeom prst="rect">
            <a:avLst/>
          </a:prstGeom>
          <a:noFill/>
        </p:spPr>
        <p:txBody>
          <a:bodyPr wrap="square" rtlCol="0">
            <a:spAutoFit/>
          </a:bodyPr>
          <a:lstStyle/>
          <a:p>
            <a:pPr algn="ctr"/>
            <a:r>
              <a:rPr lang="en-CA" sz="2400" dirty="0">
                <a:latin typeface="+mj-lt"/>
                <a:ea typeface="Avenir Book" charset="0"/>
                <a:cs typeface="Avenir Book" charset="0"/>
              </a:rPr>
              <a:t>of projects have outcomes that are likely to be sustained</a:t>
            </a:r>
          </a:p>
        </p:txBody>
      </p:sp>
      <p:graphicFrame>
        <p:nvGraphicFramePr>
          <p:cNvPr id="12" name="Chart 11">
            <a:extLst>
              <a:ext uri="{FF2B5EF4-FFF2-40B4-BE49-F238E27FC236}">
                <a16:creationId xmlns:a16="http://schemas.microsoft.com/office/drawing/2014/main" id="{1F776F86-1921-48F0-9CA3-AC31CB1DD7DD}"/>
              </a:ext>
            </a:extLst>
          </p:cNvPr>
          <p:cNvGraphicFramePr/>
          <p:nvPr>
            <p:extLst>
              <p:ext uri="{D42A27DB-BD31-4B8C-83A1-F6EECF244321}">
                <p14:modId xmlns:p14="http://schemas.microsoft.com/office/powerpoint/2010/main" val="3842186532"/>
              </p:ext>
            </p:extLst>
          </p:nvPr>
        </p:nvGraphicFramePr>
        <p:xfrm>
          <a:off x="5943600" y="1842012"/>
          <a:ext cx="1611956" cy="1434588"/>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AFA73677-CBC5-4AB7-B3E4-AF0C1D53C626}"/>
              </a:ext>
            </a:extLst>
          </p:cNvPr>
          <p:cNvSpPr txBox="1"/>
          <p:nvPr/>
        </p:nvSpPr>
        <p:spPr>
          <a:xfrm>
            <a:off x="3748415" y="1939442"/>
            <a:ext cx="2025671" cy="1015663"/>
          </a:xfrm>
          <a:prstGeom prst="rect">
            <a:avLst/>
          </a:prstGeom>
          <a:noFill/>
        </p:spPr>
        <p:txBody>
          <a:bodyPr wrap="square" rtlCol="0">
            <a:spAutoFit/>
          </a:bodyPr>
          <a:lstStyle/>
          <a:p>
            <a:r>
              <a:rPr lang="en-CA" sz="6000" b="1" dirty="0">
                <a:solidFill>
                  <a:srgbClr val="C2D12F"/>
                </a:solidFill>
                <a:latin typeface="Avenir Heavy" charset="0"/>
                <a:ea typeface="Avenir Heavy" charset="0"/>
                <a:cs typeface="Avenir Heavy" charset="0"/>
              </a:rPr>
              <a:t>81%</a:t>
            </a:r>
          </a:p>
        </p:txBody>
      </p:sp>
      <p:sp>
        <p:nvSpPr>
          <p:cNvPr id="14" name="TextBox 13">
            <a:extLst>
              <a:ext uri="{FF2B5EF4-FFF2-40B4-BE49-F238E27FC236}">
                <a16:creationId xmlns:a16="http://schemas.microsoft.com/office/drawing/2014/main" id="{192A2E64-7906-47B8-8B25-5D31DFC55B53}"/>
              </a:ext>
            </a:extLst>
          </p:cNvPr>
          <p:cNvSpPr txBox="1"/>
          <p:nvPr/>
        </p:nvSpPr>
        <p:spPr>
          <a:xfrm>
            <a:off x="7555556" y="2018537"/>
            <a:ext cx="1718448" cy="1015663"/>
          </a:xfrm>
          <a:prstGeom prst="rect">
            <a:avLst/>
          </a:prstGeom>
          <a:noFill/>
        </p:spPr>
        <p:txBody>
          <a:bodyPr wrap="square" rtlCol="0">
            <a:spAutoFit/>
          </a:bodyPr>
          <a:lstStyle/>
          <a:p>
            <a:r>
              <a:rPr lang="en-CA" sz="6000" b="1" dirty="0">
                <a:solidFill>
                  <a:srgbClr val="C2D12F"/>
                </a:solidFill>
                <a:latin typeface="Avenir Heavy" charset="0"/>
                <a:ea typeface="Avenir Heavy" charset="0"/>
                <a:cs typeface="Avenir Heavy" charset="0"/>
              </a:rPr>
              <a:t>62%</a:t>
            </a:r>
          </a:p>
        </p:txBody>
      </p:sp>
    </p:spTree>
    <p:extLst>
      <p:ext uri="{BB962C8B-B14F-4D97-AF65-F5344CB8AC3E}">
        <p14:creationId xmlns:p14="http://schemas.microsoft.com/office/powerpoint/2010/main" val="67664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0AADE-B012-422F-8910-005740BB9C6C}"/>
              </a:ext>
            </a:extLst>
          </p:cNvPr>
          <p:cNvSpPr>
            <a:spLocks noGrp="1"/>
          </p:cNvSpPr>
          <p:nvPr>
            <p:ph type="title"/>
          </p:nvPr>
        </p:nvSpPr>
        <p:spPr>
          <a:xfrm>
            <a:off x="563035" y="311504"/>
            <a:ext cx="8596668" cy="1320800"/>
          </a:xfrm>
        </p:spPr>
        <p:txBody>
          <a:bodyPr/>
          <a:lstStyle/>
          <a:p>
            <a:r>
              <a:rPr lang="en-US" dirty="0"/>
              <a:t>Broader adoption and transformational change</a:t>
            </a:r>
          </a:p>
        </p:txBody>
      </p:sp>
      <p:sp>
        <p:nvSpPr>
          <p:cNvPr id="3" name="Content Placeholder 2">
            <a:extLst>
              <a:ext uri="{FF2B5EF4-FFF2-40B4-BE49-F238E27FC236}">
                <a16:creationId xmlns:a16="http://schemas.microsoft.com/office/drawing/2014/main" id="{E8B2B596-0AFD-4C00-8253-AAF81456587A}"/>
              </a:ext>
            </a:extLst>
          </p:cNvPr>
          <p:cNvSpPr>
            <a:spLocks noGrp="1"/>
          </p:cNvSpPr>
          <p:nvPr>
            <p:ph sz="half" idx="1"/>
          </p:nvPr>
        </p:nvSpPr>
        <p:spPr>
          <a:xfrm>
            <a:off x="457200" y="4495798"/>
            <a:ext cx="4404169" cy="2362202"/>
          </a:xfrm>
          <a:solidFill>
            <a:srgbClr val="417CD8"/>
          </a:solidFill>
          <a:ln>
            <a:solidFill>
              <a:schemeClr val="bg2"/>
            </a:solidFill>
          </a:ln>
        </p:spPr>
        <p:txBody>
          <a:bodyPr>
            <a:normAutofit fontScale="85000" lnSpcReduction="10000"/>
          </a:bodyPr>
          <a:lstStyle/>
          <a:p>
            <a:pPr marL="0" indent="0">
              <a:buNone/>
            </a:pPr>
            <a:r>
              <a:rPr lang="en-US" b="1" dirty="0">
                <a:solidFill>
                  <a:srgbClr val="C2D12F"/>
                </a:solidFill>
                <a:ea typeface="Avenir Book" charset="0"/>
                <a:cs typeface="Avenir Book" charset="0"/>
              </a:rPr>
              <a:t>Mechanisms for broader adoption  </a:t>
            </a:r>
          </a:p>
          <a:p>
            <a:pPr marL="0" indent="0">
              <a:buNone/>
            </a:pPr>
            <a:r>
              <a:rPr lang="en-US" dirty="0">
                <a:solidFill>
                  <a:schemeClr val="bg1"/>
                </a:solidFill>
              </a:rPr>
              <a:t>       Mainstreaming and replication</a:t>
            </a:r>
          </a:p>
          <a:p>
            <a:pPr marL="0" indent="0">
              <a:buNone/>
            </a:pPr>
            <a:r>
              <a:rPr lang="en-US" dirty="0">
                <a:solidFill>
                  <a:schemeClr val="bg1"/>
                </a:solidFill>
              </a:rPr>
              <a:t>       Scaling-up and market change</a:t>
            </a:r>
          </a:p>
          <a:p>
            <a:pPr marL="0" indent="0">
              <a:buNone/>
            </a:pPr>
            <a:endParaRPr lang="en-US" dirty="0"/>
          </a:p>
        </p:txBody>
      </p:sp>
      <p:sp>
        <p:nvSpPr>
          <p:cNvPr id="4" name="Content Placeholder 3">
            <a:extLst>
              <a:ext uri="{FF2B5EF4-FFF2-40B4-BE49-F238E27FC236}">
                <a16:creationId xmlns:a16="http://schemas.microsoft.com/office/drawing/2014/main" id="{4FF26442-C2B3-4FF4-84D9-DA91A9E182C3}"/>
              </a:ext>
            </a:extLst>
          </p:cNvPr>
          <p:cNvSpPr>
            <a:spLocks noGrp="1"/>
          </p:cNvSpPr>
          <p:nvPr>
            <p:ph sz="half" idx="2"/>
          </p:nvPr>
        </p:nvSpPr>
        <p:spPr>
          <a:xfrm>
            <a:off x="5070574" y="4509049"/>
            <a:ext cx="4352076" cy="2348951"/>
          </a:xfrm>
          <a:solidFill>
            <a:srgbClr val="417CD8"/>
          </a:solidFill>
          <a:ln>
            <a:solidFill>
              <a:schemeClr val="bg2"/>
            </a:solidFill>
          </a:ln>
        </p:spPr>
        <p:txBody>
          <a:bodyPr>
            <a:normAutofit fontScale="85000" lnSpcReduction="10000"/>
          </a:bodyPr>
          <a:lstStyle/>
          <a:p>
            <a:pPr marL="0" indent="0">
              <a:buNone/>
            </a:pPr>
            <a:r>
              <a:rPr lang="en-US" b="1" dirty="0">
                <a:solidFill>
                  <a:srgbClr val="C2D12F"/>
                </a:solidFill>
              </a:rPr>
              <a:t>Success factors for transformational change:</a:t>
            </a:r>
          </a:p>
          <a:p>
            <a:pPr>
              <a:buClr>
                <a:schemeClr val="bg1"/>
              </a:buClr>
              <a:buFont typeface="Arial" panose="020B0604020202020204" pitchFamily="34" charset="0"/>
              <a:buChar char="•"/>
            </a:pPr>
            <a:r>
              <a:rPr lang="en-US" dirty="0">
                <a:solidFill>
                  <a:schemeClr val="bg1"/>
                </a:solidFill>
                <a:ea typeface="Avenir Roman" charset="0"/>
                <a:cs typeface="Avenir Roman" charset="0"/>
              </a:rPr>
              <a:t>Clear ambition in designs</a:t>
            </a:r>
          </a:p>
          <a:p>
            <a:pPr>
              <a:buClr>
                <a:schemeClr val="bg1"/>
              </a:buClr>
              <a:buFont typeface="Arial" panose="020B0604020202020204" pitchFamily="34" charset="0"/>
              <a:buChar char="•"/>
            </a:pPr>
            <a:r>
              <a:rPr lang="en-US" dirty="0">
                <a:solidFill>
                  <a:schemeClr val="bg1"/>
                </a:solidFill>
                <a:ea typeface="Avenir Roman" charset="0"/>
                <a:cs typeface="Avenir Roman" charset="0"/>
              </a:rPr>
              <a:t>Addressing market reforms through policies</a:t>
            </a:r>
          </a:p>
          <a:p>
            <a:pPr>
              <a:buClr>
                <a:schemeClr val="bg1"/>
              </a:buClr>
              <a:buFont typeface="Arial" panose="020B0604020202020204" pitchFamily="34" charset="0"/>
              <a:buChar char="•"/>
            </a:pPr>
            <a:r>
              <a:rPr lang="en-US" dirty="0">
                <a:solidFill>
                  <a:schemeClr val="bg1"/>
                </a:solidFill>
                <a:ea typeface="Avenir Roman" charset="0"/>
                <a:cs typeface="Avenir Roman" charset="0"/>
              </a:rPr>
              <a:t>Mechanisms for financial sustainability</a:t>
            </a:r>
          </a:p>
          <a:p>
            <a:pPr>
              <a:buClr>
                <a:schemeClr val="bg1"/>
              </a:buClr>
              <a:buFont typeface="Arial" panose="020B0604020202020204" pitchFamily="34" charset="0"/>
              <a:buChar char="•"/>
            </a:pPr>
            <a:r>
              <a:rPr lang="en-US" dirty="0">
                <a:solidFill>
                  <a:schemeClr val="bg1"/>
                </a:solidFill>
                <a:ea typeface="Avenir Roman" charset="0"/>
                <a:cs typeface="Avenir Roman" charset="0"/>
              </a:rPr>
              <a:t>Quality of implementation and execution </a:t>
            </a:r>
          </a:p>
          <a:p>
            <a:pPr>
              <a:buClr>
                <a:schemeClr val="bg1"/>
              </a:buClr>
              <a:buFont typeface="Arial" panose="020B0604020202020204" pitchFamily="34" charset="0"/>
              <a:buChar char="•"/>
            </a:pPr>
            <a:r>
              <a:rPr lang="en-US" dirty="0">
                <a:solidFill>
                  <a:schemeClr val="bg1"/>
                </a:solidFill>
                <a:ea typeface="Avenir Roman" charset="0"/>
                <a:cs typeface="Avenir Roman" charset="0"/>
              </a:rPr>
              <a:t>May be achieved by projects of different size </a:t>
            </a:r>
          </a:p>
          <a:p>
            <a:pPr marL="0" indent="0">
              <a:buNone/>
            </a:pPr>
            <a:endParaRPr lang="en-US" b="1" dirty="0">
              <a:solidFill>
                <a:srgbClr val="C2D12F"/>
              </a:solidFill>
            </a:endParaRPr>
          </a:p>
        </p:txBody>
      </p:sp>
      <p:graphicFrame>
        <p:nvGraphicFramePr>
          <p:cNvPr id="9" name="Chart 8">
            <a:extLst>
              <a:ext uri="{FF2B5EF4-FFF2-40B4-BE49-F238E27FC236}">
                <a16:creationId xmlns:a16="http://schemas.microsoft.com/office/drawing/2014/main" id="{7285789A-838A-45DF-AFE7-284CA01C8434}"/>
              </a:ext>
            </a:extLst>
          </p:cNvPr>
          <p:cNvGraphicFramePr/>
          <p:nvPr>
            <p:extLst/>
          </p:nvPr>
        </p:nvGraphicFramePr>
        <p:xfrm>
          <a:off x="2290070" y="1778511"/>
          <a:ext cx="1611956" cy="143458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969FC54-D6C9-411B-8B50-96F5EA6AC6F5}"/>
              </a:ext>
            </a:extLst>
          </p:cNvPr>
          <p:cNvSpPr txBox="1"/>
          <p:nvPr/>
        </p:nvSpPr>
        <p:spPr>
          <a:xfrm>
            <a:off x="951031" y="3276600"/>
            <a:ext cx="3581400" cy="830997"/>
          </a:xfrm>
          <a:prstGeom prst="rect">
            <a:avLst/>
          </a:prstGeom>
          <a:noFill/>
        </p:spPr>
        <p:txBody>
          <a:bodyPr wrap="square" rtlCol="0">
            <a:spAutoFit/>
          </a:bodyPr>
          <a:lstStyle/>
          <a:p>
            <a:pPr algn="ctr"/>
            <a:r>
              <a:rPr lang="en-CA" sz="2400" dirty="0">
                <a:latin typeface="+mj-lt"/>
                <a:ea typeface="Avenir Book" charset="0"/>
                <a:cs typeface="Avenir Book" charset="0"/>
              </a:rPr>
              <a:t>of projects achieved </a:t>
            </a:r>
            <a:r>
              <a:rPr lang="en-CA" sz="2400" b="1" dirty="0">
                <a:latin typeface="+mj-lt"/>
                <a:ea typeface="Avenir Book" charset="0"/>
                <a:cs typeface="Avenir Book" charset="0"/>
              </a:rPr>
              <a:t>broader adoption</a:t>
            </a:r>
            <a:endParaRPr lang="en-CA" sz="2400" dirty="0">
              <a:latin typeface="+mj-lt"/>
              <a:ea typeface="Avenir Book" charset="0"/>
              <a:cs typeface="Avenir Book" charset="0"/>
            </a:endParaRPr>
          </a:p>
        </p:txBody>
      </p:sp>
      <p:sp>
        <p:nvSpPr>
          <p:cNvPr id="11" name="TextBox 10">
            <a:extLst>
              <a:ext uri="{FF2B5EF4-FFF2-40B4-BE49-F238E27FC236}">
                <a16:creationId xmlns:a16="http://schemas.microsoft.com/office/drawing/2014/main" id="{FD0B56FE-2B1D-47A2-B157-0515A86926C2}"/>
              </a:ext>
            </a:extLst>
          </p:cNvPr>
          <p:cNvSpPr txBox="1"/>
          <p:nvPr/>
        </p:nvSpPr>
        <p:spPr>
          <a:xfrm>
            <a:off x="5036270" y="3269421"/>
            <a:ext cx="4413722" cy="707886"/>
          </a:xfrm>
          <a:prstGeom prst="rect">
            <a:avLst/>
          </a:prstGeom>
          <a:noFill/>
        </p:spPr>
        <p:txBody>
          <a:bodyPr wrap="square" rtlCol="0">
            <a:spAutoFit/>
          </a:bodyPr>
          <a:lstStyle/>
          <a:p>
            <a:pPr algn="ctr"/>
            <a:r>
              <a:rPr lang="en-CA" sz="2000" dirty="0">
                <a:latin typeface="+mj-lt"/>
                <a:ea typeface="Avenir Book" charset="0"/>
                <a:cs typeface="Avenir Book" charset="0"/>
              </a:rPr>
              <a:t>of projects achieved </a:t>
            </a:r>
            <a:r>
              <a:rPr lang="en-CA" sz="2000" b="1" dirty="0">
                <a:latin typeface="+mj-lt"/>
                <a:ea typeface="Avenir Book" charset="0"/>
                <a:cs typeface="Avenir Book" charset="0"/>
              </a:rPr>
              <a:t>environmental stress reduction</a:t>
            </a:r>
          </a:p>
        </p:txBody>
      </p:sp>
      <p:graphicFrame>
        <p:nvGraphicFramePr>
          <p:cNvPr id="12" name="Chart 11">
            <a:extLst>
              <a:ext uri="{FF2B5EF4-FFF2-40B4-BE49-F238E27FC236}">
                <a16:creationId xmlns:a16="http://schemas.microsoft.com/office/drawing/2014/main" id="{1F776F86-1921-48F0-9CA3-AC31CB1DD7DD}"/>
              </a:ext>
            </a:extLst>
          </p:cNvPr>
          <p:cNvGraphicFramePr/>
          <p:nvPr>
            <p:extLst/>
          </p:nvPr>
        </p:nvGraphicFramePr>
        <p:xfrm>
          <a:off x="5943600" y="1842012"/>
          <a:ext cx="1611956" cy="1434588"/>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AFA73677-CBC5-4AB7-B3E4-AF0C1D53C626}"/>
              </a:ext>
            </a:extLst>
          </p:cNvPr>
          <p:cNvSpPr txBox="1"/>
          <p:nvPr/>
        </p:nvSpPr>
        <p:spPr>
          <a:xfrm>
            <a:off x="3212316" y="1987973"/>
            <a:ext cx="2025671" cy="1015663"/>
          </a:xfrm>
          <a:prstGeom prst="rect">
            <a:avLst/>
          </a:prstGeom>
          <a:noFill/>
        </p:spPr>
        <p:txBody>
          <a:bodyPr wrap="square" rtlCol="0">
            <a:spAutoFit/>
          </a:bodyPr>
          <a:lstStyle/>
          <a:p>
            <a:r>
              <a:rPr lang="en-CA" sz="6000" b="1" dirty="0">
                <a:solidFill>
                  <a:srgbClr val="C2D12F"/>
                </a:solidFill>
                <a:latin typeface="Avenir Heavy" charset="0"/>
                <a:ea typeface="Avenir Heavy" charset="0"/>
                <a:cs typeface="Avenir Heavy" charset="0"/>
              </a:rPr>
              <a:t>61%</a:t>
            </a:r>
          </a:p>
        </p:txBody>
      </p:sp>
      <p:sp>
        <p:nvSpPr>
          <p:cNvPr id="14" name="TextBox 13">
            <a:extLst>
              <a:ext uri="{FF2B5EF4-FFF2-40B4-BE49-F238E27FC236}">
                <a16:creationId xmlns:a16="http://schemas.microsoft.com/office/drawing/2014/main" id="{192A2E64-7906-47B8-8B25-5D31DFC55B53}"/>
              </a:ext>
            </a:extLst>
          </p:cNvPr>
          <p:cNvSpPr txBox="1"/>
          <p:nvPr/>
        </p:nvSpPr>
        <p:spPr>
          <a:xfrm>
            <a:off x="7555556" y="2018537"/>
            <a:ext cx="1718448" cy="1015663"/>
          </a:xfrm>
          <a:prstGeom prst="rect">
            <a:avLst/>
          </a:prstGeom>
          <a:noFill/>
        </p:spPr>
        <p:txBody>
          <a:bodyPr wrap="square" rtlCol="0">
            <a:spAutoFit/>
          </a:bodyPr>
          <a:lstStyle/>
          <a:p>
            <a:r>
              <a:rPr lang="en-CA" sz="6000" b="1" dirty="0">
                <a:solidFill>
                  <a:srgbClr val="C2D12F"/>
                </a:solidFill>
                <a:latin typeface="Avenir Heavy" charset="0"/>
                <a:ea typeface="Avenir Heavy" charset="0"/>
                <a:cs typeface="Avenir Heavy" charset="0"/>
              </a:rPr>
              <a:t>59%</a:t>
            </a:r>
          </a:p>
        </p:txBody>
      </p:sp>
      <p:graphicFrame>
        <p:nvGraphicFramePr>
          <p:cNvPr id="15" name="Chart 14">
            <a:extLst>
              <a:ext uri="{FF2B5EF4-FFF2-40B4-BE49-F238E27FC236}">
                <a16:creationId xmlns:a16="http://schemas.microsoft.com/office/drawing/2014/main" id="{0E97B6D8-B860-4245-B939-A9E173A76F18}"/>
              </a:ext>
            </a:extLst>
          </p:cNvPr>
          <p:cNvGraphicFramePr/>
          <p:nvPr>
            <p:extLst>
              <p:ext uri="{D42A27DB-BD31-4B8C-83A1-F6EECF244321}">
                <p14:modId xmlns:p14="http://schemas.microsoft.com/office/powerpoint/2010/main" val="3195034664"/>
              </p:ext>
            </p:extLst>
          </p:nvPr>
        </p:nvGraphicFramePr>
        <p:xfrm>
          <a:off x="1509305" y="1820299"/>
          <a:ext cx="1611956" cy="1434588"/>
        </p:xfrm>
        <a:graphic>
          <a:graphicData uri="http://schemas.openxmlformats.org/drawingml/2006/chart">
            <c:chart xmlns:c="http://schemas.openxmlformats.org/drawingml/2006/chart" xmlns:r="http://schemas.openxmlformats.org/officeDocument/2006/relationships" r:id="rId5"/>
          </a:graphicData>
        </a:graphic>
      </p:graphicFrame>
      <p:sp>
        <p:nvSpPr>
          <p:cNvPr id="16" name="Cross 15">
            <a:extLst>
              <a:ext uri="{FF2B5EF4-FFF2-40B4-BE49-F238E27FC236}">
                <a16:creationId xmlns:a16="http://schemas.microsoft.com/office/drawing/2014/main" id="{8E25D16F-1743-4464-9D20-D1EAD0176B99}"/>
              </a:ext>
            </a:extLst>
          </p:cNvPr>
          <p:cNvSpPr/>
          <p:nvPr/>
        </p:nvSpPr>
        <p:spPr>
          <a:xfrm>
            <a:off x="533400" y="4820774"/>
            <a:ext cx="284626" cy="284626"/>
          </a:xfrm>
          <a:prstGeom prst="plus">
            <a:avLst>
              <a:gd name="adj" fmla="val 36811"/>
            </a:avLst>
          </a:prstGeom>
          <a:solidFill>
            <a:srgbClr val="C2D1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770938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DA689-B915-419D-A4EB-6F942C64A6D2}"/>
              </a:ext>
            </a:extLst>
          </p:cNvPr>
          <p:cNvSpPr>
            <a:spLocks noGrp="1"/>
          </p:cNvSpPr>
          <p:nvPr>
            <p:ph type="title"/>
          </p:nvPr>
        </p:nvSpPr>
        <p:spPr/>
        <p:txBody>
          <a:bodyPr/>
          <a:lstStyle/>
          <a:p>
            <a:r>
              <a:rPr lang="en-US" dirty="0"/>
              <a:t>GEF interventions yield positive </a:t>
            </a:r>
            <a:r>
              <a:rPr lang="en-US" b="1" dirty="0">
                <a:solidFill>
                  <a:srgbClr val="C2D12F"/>
                </a:solidFill>
              </a:rPr>
              <a:t>returns on investment</a:t>
            </a:r>
            <a:endParaRPr lang="en-US" dirty="0">
              <a:solidFill>
                <a:srgbClr val="C2D12F"/>
              </a:solidFill>
            </a:endParaRPr>
          </a:p>
        </p:txBody>
      </p:sp>
      <p:pic>
        <p:nvPicPr>
          <p:cNvPr id="5" name="Content Placeholder 4">
            <a:extLst>
              <a:ext uri="{FF2B5EF4-FFF2-40B4-BE49-F238E27FC236}">
                <a16:creationId xmlns:a16="http://schemas.microsoft.com/office/drawing/2014/main" id="{65C3EF1C-DE08-4C43-B794-403C5782FB1F}"/>
              </a:ext>
            </a:extLst>
          </p:cNvPr>
          <p:cNvPicPr>
            <a:picLocks noGrp="1" noChangeAspect="1"/>
          </p:cNvPicPr>
          <p:nvPr>
            <p:ph sz="half" idx="1"/>
          </p:nvPr>
        </p:nvPicPr>
        <p:blipFill rotWithShape="1">
          <a:blip r:embed="rId3" cstate="screen">
            <a:extLst>
              <a:ext uri="{28A0092B-C50C-407E-A947-70E740481C1C}">
                <a14:useLocalDpi xmlns:a14="http://schemas.microsoft.com/office/drawing/2010/main"/>
              </a:ext>
            </a:extLst>
          </a:blip>
          <a:srcRect/>
          <a:stretch/>
        </p:blipFill>
        <p:spPr>
          <a:xfrm>
            <a:off x="0" y="2743200"/>
            <a:ext cx="5155642" cy="2891298"/>
          </a:xfrm>
          <a:prstGeom prst="rect">
            <a:avLst/>
          </a:prstGeom>
        </p:spPr>
      </p:pic>
      <p:pic>
        <p:nvPicPr>
          <p:cNvPr id="6" name="Picture 5">
            <a:extLst>
              <a:ext uri="{FF2B5EF4-FFF2-40B4-BE49-F238E27FC236}">
                <a16:creationId xmlns:a16="http://schemas.microsoft.com/office/drawing/2014/main" id="{F371C547-B85C-4335-B673-DE8FB158696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86400" y="2766391"/>
            <a:ext cx="5165581" cy="2895600"/>
          </a:xfrm>
          <a:prstGeom prst="rect">
            <a:avLst/>
          </a:prstGeom>
        </p:spPr>
      </p:pic>
      <p:grpSp>
        <p:nvGrpSpPr>
          <p:cNvPr id="7" name="Group 6">
            <a:extLst>
              <a:ext uri="{FF2B5EF4-FFF2-40B4-BE49-F238E27FC236}">
                <a16:creationId xmlns:a16="http://schemas.microsoft.com/office/drawing/2014/main" id="{281CBBD3-F578-48C3-BC96-1ADAD1AE5BA5}"/>
              </a:ext>
            </a:extLst>
          </p:cNvPr>
          <p:cNvGrpSpPr/>
          <p:nvPr/>
        </p:nvGrpSpPr>
        <p:grpSpPr>
          <a:xfrm rot="470722">
            <a:off x="3961567" y="3455888"/>
            <a:ext cx="1371600" cy="1371600"/>
            <a:chOff x="6629400" y="282952"/>
            <a:chExt cx="1371600" cy="1371600"/>
          </a:xfrm>
          <a:effectLst>
            <a:outerShdw blurRad="50800" dist="76200" dir="2700000" algn="tl" rotWithShape="0">
              <a:prstClr val="black">
                <a:alpha val="40000"/>
              </a:prstClr>
            </a:outerShdw>
          </a:effectLst>
        </p:grpSpPr>
        <p:sp>
          <p:nvSpPr>
            <p:cNvPr id="8" name="32-Point Star 12">
              <a:extLst>
                <a:ext uri="{FF2B5EF4-FFF2-40B4-BE49-F238E27FC236}">
                  <a16:creationId xmlns:a16="http://schemas.microsoft.com/office/drawing/2014/main" id="{74080A2F-B936-43F7-BEFF-C70A0E5B09E3}"/>
                </a:ext>
              </a:extLst>
            </p:cNvPr>
            <p:cNvSpPr/>
            <p:nvPr/>
          </p:nvSpPr>
          <p:spPr>
            <a:xfrm>
              <a:off x="6629400" y="282952"/>
              <a:ext cx="1371600" cy="1371600"/>
            </a:xfrm>
            <a:prstGeom prst="star32">
              <a:avLst>
                <a:gd name="adj" fmla="val 4583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uLnTx/>
                <a:uFillTx/>
                <a:latin typeface="Trebuchet MS"/>
                <a:ea typeface="+mn-ea"/>
                <a:cs typeface="+mn-cs"/>
              </a:endParaRPr>
            </a:p>
          </p:txBody>
        </p:sp>
        <p:sp>
          <p:nvSpPr>
            <p:cNvPr id="9" name="Rectangle 8">
              <a:extLst>
                <a:ext uri="{FF2B5EF4-FFF2-40B4-BE49-F238E27FC236}">
                  <a16:creationId xmlns:a16="http://schemas.microsoft.com/office/drawing/2014/main" id="{F46B715C-1F4B-44EA-8EAB-28AB11C6E78E}"/>
                </a:ext>
              </a:extLst>
            </p:cNvPr>
            <p:cNvSpPr/>
            <p:nvPr/>
          </p:nvSpPr>
          <p:spPr>
            <a:xfrm>
              <a:off x="6809854" y="546557"/>
              <a:ext cx="104067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mr-IN" sz="2400" b="1" i="0" u="none" strike="noStrike" kern="1200" cap="none" spc="0" normalizeH="0" baseline="0" noProof="0" dirty="0">
                  <a:ln>
                    <a:noFill/>
                  </a:ln>
                  <a:solidFill>
                    <a:prstClr val="white"/>
                  </a:solidFill>
                  <a:effectLst/>
                  <a:uLnTx/>
                  <a:uFillTx/>
                  <a:latin typeface="Avenir Heavy" charset="0"/>
                  <a:ea typeface="Avenir Heavy" charset="0"/>
                  <a:cs typeface="Avenir Heavy" charset="0"/>
                </a:rPr>
                <a:t>43.52 </a:t>
              </a:r>
              <a:endParaRPr kumimoji="0" lang="fr-CA" sz="2400" b="1" i="0" u="none" strike="noStrike" kern="1200" cap="none" spc="0" normalizeH="0" baseline="0" noProof="0" dirty="0">
                <a:ln>
                  <a:noFill/>
                </a:ln>
                <a:solidFill>
                  <a:prstClr val="white"/>
                </a:solidFill>
                <a:effectLst/>
                <a:uLnTx/>
                <a:uFillTx/>
                <a:latin typeface="Avenir Heavy" charset="0"/>
                <a:ea typeface="Avenir Heavy" charset="0"/>
                <a:cs typeface="Avenir Heavy"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mr-IN" sz="2400" b="1" i="0" u="none" strike="noStrike" kern="1200" cap="none" spc="0" normalizeH="0" baseline="0" noProof="0" dirty="0">
                  <a:ln>
                    <a:noFill/>
                  </a:ln>
                  <a:solidFill>
                    <a:prstClr val="black"/>
                  </a:solidFill>
                  <a:effectLst/>
                  <a:uLnTx/>
                  <a:uFillTx/>
                  <a:latin typeface="+mj-lt"/>
                  <a:ea typeface="Avenir Heavy" charset="0"/>
                  <a:cs typeface="Avenir Heavy" charset="0"/>
                </a:rPr>
                <a:t>tC/</a:t>
              </a:r>
              <a:r>
                <a:rPr kumimoji="0" lang="mr-IN" sz="2400" b="1" i="0" u="none" strike="noStrike" kern="1200" cap="none" spc="0" normalizeH="0" baseline="0" noProof="0" dirty="0" err="1">
                  <a:ln>
                    <a:noFill/>
                  </a:ln>
                  <a:solidFill>
                    <a:prstClr val="black"/>
                  </a:solidFill>
                  <a:effectLst/>
                  <a:uLnTx/>
                  <a:uFillTx/>
                  <a:latin typeface="+mj-lt"/>
                  <a:ea typeface="Avenir Heavy" charset="0"/>
                  <a:cs typeface="Avenir Heavy" charset="0"/>
                </a:rPr>
                <a:t>ha</a:t>
              </a:r>
              <a:endParaRPr kumimoji="0" lang="en-CA" sz="2000" b="0" i="0" u="none" strike="noStrike" kern="1200" cap="none" spc="0" normalizeH="0" baseline="0" noProof="0" dirty="0">
                <a:ln>
                  <a:noFill/>
                </a:ln>
                <a:solidFill>
                  <a:prstClr val="white"/>
                </a:solidFill>
                <a:effectLst/>
                <a:uLnTx/>
                <a:uFillTx/>
                <a:latin typeface="+mj-lt"/>
                <a:ea typeface="Avenir Book" charset="0"/>
                <a:cs typeface="Avenir Book" charset="0"/>
              </a:endParaRPr>
            </a:p>
          </p:txBody>
        </p:sp>
      </p:grpSp>
      <p:grpSp>
        <p:nvGrpSpPr>
          <p:cNvPr id="10" name="Group 9">
            <a:extLst>
              <a:ext uri="{FF2B5EF4-FFF2-40B4-BE49-F238E27FC236}">
                <a16:creationId xmlns:a16="http://schemas.microsoft.com/office/drawing/2014/main" id="{047D0E5E-9B58-4306-BF38-7A29C6B9CEC6}"/>
              </a:ext>
            </a:extLst>
          </p:cNvPr>
          <p:cNvGrpSpPr/>
          <p:nvPr/>
        </p:nvGrpSpPr>
        <p:grpSpPr>
          <a:xfrm rot="470722">
            <a:off x="4589778" y="2525592"/>
            <a:ext cx="1371600" cy="1371600"/>
            <a:chOff x="6629400" y="282952"/>
            <a:chExt cx="1371600" cy="1371600"/>
          </a:xfrm>
          <a:solidFill>
            <a:srgbClr val="FFC000"/>
          </a:solidFill>
          <a:effectLst>
            <a:outerShdw blurRad="50800" dist="76200" dir="2700000" algn="tl" rotWithShape="0">
              <a:prstClr val="black">
                <a:alpha val="40000"/>
              </a:prstClr>
            </a:outerShdw>
          </a:effectLst>
        </p:grpSpPr>
        <p:sp>
          <p:nvSpPr>
            <p:cNvPr id="11" name="32-Point Star 9">
              <a:extLst>
                <a:ext uri="{FF2B5EF4-FFF2-40B4-BE49-F238E27FC236}">
                  <a16:creationId xmlns:a16="http://schemas.microsoft.com/office/drawing/2014/main" id="{ECF5A2D3-243C-48ED-8945-AC3D6E0432EC}"/>
                </a:ext>
              </a:extLst>
            </p:cNvPr>
            <p:cNvSpPr/>
            <p:nvPr/>
          </p:nvSpPr>
          <p:spPr>
            <a:xfrm>
              <a:off x="6629400" y="282952"/>
              <a:ext cx="1371600" cy="1371600"/>
            </a:xfrm>
            <a:prstGeom prst="star32">
              <a:avLst>
                <a:gd name="adj" fmla="val 458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2" name="Rectangle 11">
              <a:extLst>
                <a:ext uri="{FF2B5EF4-FFF2-40B4-BE49-F238E27FC236}">
                  <a16:creationId xmlns:a16="http://schemas.microsoft.com/office/drawing/2014/main" id="{67DA54FD-B9F3-4976-A0BB-A701389C66EE}"/>
                </a:ext>
              </a:extLst>
            </p:cNvPr>
            <p:cNvSpPr/>
            <p:nvPr/>
          </p:nvSpPr>
          <p:spPr>
            <a:xfrm>
              <a:off x="6731307" y="731223"/>
              <a:ext cx="1197764"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prstClr val="white"/>
                  </a:solidFill>
                  <a:effectLst/>
                  <a:uLnTx/>
                  <a:uFillTx/>
                  <a:latin typeface="+mj-lt"/>
                  <a:ea typeface="Avenir Heavy" charset="0"/>
                  <a:cs typeface="Avenir Heavy" charset="0"/>
                </a:rPr>
                <a:t>$1:</a:t>
              </a:r>
              <a:r>
                <a:rPr kumimoji="0" lang="en-CA" sz="2400" b="1" i="0" u="none" strike="noStrike" kern="1200" cap="none" spc="0" normalizeH="0" baseline="0" noProof="0" dirty="0">
                  <a:ln>
                    <a:noFill/>
                  </a:ln>
                  <a:solidFill>
                    <a:prstClr val="black"/>
                  </a:solidFill>
                  <a:effectLst/>
                  <a:uLnTx/>
                  <a:uFillTx/>
                  <a:latin typeface="+mj-lt"/>
                  <a:ea typeface="Avenir Heavy" charset="0"/>
                  <a:cs typeface="Avenir Heavy" charset="0"/>
                </a:rPr>
                <a:t>1.08</a:t>
              </a:r>
              <a:endParaRPr kumimoji="0" lang="en-CA" sz="2000" b="0" i="0" u="none" strike="noStrike" kern="1200" cap="none" spc="0" normalizeH="0" baseline="0" noProof="0" dirty="0">
                <a:ln>
                  <a:noFill/>
                </a:ln>
                <a:solidFill>
                  <a:prstClr val="black"/>
                </a:solidFill>
                <a:effectLst/>
                <a:uLnTx/>
                <a:uFillTx/>
                <a:latin typeface="+mj-lt"/>
                <a:ea typeface="Avenir Book" charset="0"/>
                <a:cs typeface="Avenir Book" charset="0"/>
              </a:endParaRPr>
            </a:p>
          </p:txBody>
        </p:sp>
      </p:grpSp>
      <p:grpSp>
        <p:nvGrpSpPr>
          <p:cNvPr id="13" name="Group 12">
            <a:extLst>
              <a:ext uri="{FF2B5EF4-FFF2-40B4-BE49-F238E27FC236}">
                <a16:creationId xmlns:a16="http://schemas.microsoft.com/office/drawing/2014/main" id="{C62D063A-40AF-4F92-B1DA-8F59BBC6ABCB}"/>
              </a:ext>
            </a:extLst>
          </p:cNvPr>
          <p:cNvGrpSpPr/>
          <p:nvPr/>
        </p:nvGrpSpPr>
        <p:grpSpPr>
          <a:xfrm rot="470722">
            <a:off x="9896767" y="2521003"/>
            <a:ext cx="1371600" cy="1371600"/>
            <a:chOff x="6629400" y="282952"/>
            <a:chExt cx="1371600" cy="1371600"/>
          </a:xfrm>
          <a:solidFill>
            <a:srgbClr val="FFC000">
              <a:alpha val="50000"/>
            </a:srgbClr>
          </a:solidFill>
          <a:effectLst>
            <a:outerShdw blurRad="50800" dist="76200" dir="2700000" algn="tl" rotWithShape="0">
              <a:prstClr val="black">
                <a:alpha val="40000"/>
              </a:prstClr>
            </a:outerShdw>
          </a:effectLst>
        </p:grpSpPr>
        <p:sp>
          <p:nvSpPr>
            <p:cNvPr id="14" name="32-Point Star 12">
              <a:extLst>
                <a:ext uri="{FF2B5EF4-FFF2-40B4-BE49-F238E27FC236}">
                  <a16:creationId xmlns:a16="http://schemas.microsoft.com/office/drawing/2014/main" id="{D08E0385-2AB4-4EC0-BBB1-EEFE2CBFE528}"/>
                </a:ext>
              </a:extLst>
            </p:cNvPr>
            <p:cNvSpPr/>
            <p:nvPr/>
          </p:nvSpPr>
          <p:spPr>
            <a:xfrm>
              <a:off x="6629400" y="282952"/>
              <a:ext cx="1371600" cy="1371600"/>
            </a:xfrm>
            <a:prstGeom prst="star32">
              <a:avLst>
                <a:gd name="adj" fmla="val 4583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dirty="0">
                <a:ln>
                  <a:noFill/>
                </a:ln>
                <a:solidFill>
                  <a:prstClr val="white"/>
                </a:solidFill>
                <a:effectLst/>
                <a:uLnTx/>
                <a:uFillTx/>
                <a:latin typeface="Trebuchet MS"/>
                <a:ea typeface="+mn-ea"/>
                <a:cs typeface="+mn-cs"/>
              </a:endParaRPr>
            </a:p>
          </p:txBody>
        </p:sp>
        <p:sp>
          <p:nvSpPr>
            <p:cNvPr id="15" name="Rectangle 14">
              <a:extLst>
                <a:ext uri="{FF2B5EF4-FFF2-40B4-BE49-F238E27FC236}">
                  <a16:creationId xmlns:a16="http://schemas.microsoft.com/office/drawing/2014/main" id="{29F8D776-A4AA-455B-A37F-BEE4F81FB6A1}"/>
                </a:ext>
              </a:extLst>
            </p:cNvPr>
            <p:cNvSpPr/>
            <p:nvPr/>
          </p:nvSpPr>
          <p:spPr>
            <a:xfrm>
              <a:off x="6731307" y="731223"/>
              <a:ext cx="1197764"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prstClr val="white"/>
                  </a:solidFill>
                  <a:effectLst/>
                  <a:uLnTx/>
                  <a:uFillTx/>
                  <a:latin typeface="+mj-lt"/>
                  <a:ea typeface="Avenir Heavy" charset="0"/>
                  <a:cs typeface="Avenir Heavy" charset="0"/>
                </a:rPr>
                <a:t>$1:</a:t>
              </a:r>
              <a:r>
                <a:rPr kumimoji="0" lang="en-CA" sz="2400" b="1" i="0" u="none" strike="noStrike" kern="1200" cap="none" spc="0" normalizeH="0" baseline="0" noProof="0" dirty="0">
                  <a:ln>
                    <a:noFill/>
                  </a:ln>
                  <a:solidFill>
                    <a:prstClr val="black"/>
                  </a:solidFill>
                  <a:effectLst/>
                  <a:uLnTx/>
                  <a:uFillTx/>
                  <a:latin typeface="+mj-lt"/>
                  <a:ea typeface="Avenir Heavy" charset="0"/>
                  <a:cs typeface="Avenir Heavy" charset="0"/>
                </a:rPr>
                <a:t>1.04</a:t>
              </a:r>
              <a:endParaRPr kumimoji="0" lang="en-CA" sz="2000" b="0" i="0" u="none" strike="noStrike" kern="1200" cap="none" spc="0" normalizeH="0" baseline="0" noProof="0" dirty="0">
                <a:ln>
                  <a:noFill/>
                </a:ln>
                <a:solidFill>
                  <a:prstClr val="black"/>
                </a:solidFill>
                <a:effectLst/>
                <a:uLnTx/>
                <a:uFillTx/>
                <a:latin typeface="+mj-lt"/>
                <a:ea typeface="Avenir Book" charset="0"/>
                <a:cs typeface="Avenir Book" charset="0"/>
              </a:endParaRPr>
            </a:p>
          </p:txBody>
        </p:sp>
      </p:grpSp>
      <p:sp>
        <p:nvSpPr>
          <p:cNvPr id="16" name="TextBox 15">
            <a:extLst>
              <a:ext uri="{FF2B5EF4-FFF2-40B4-BE49-F238E27FC236}">
                <a16:creationId xmlns:a16="http://schemas.microsoft.com/office/drawing/2014/main" id="{37A8CDAF-F4FF-4F3C-8E39-4AFF74393D59}"/>
              </a:ext>
            </a:extLst>
          </p:cNvPr>
          <p:cNvSpPr txBox="1"/>
          <p:nvPr/>
        </p:nvSpPr>
        <p:spPr>
          <a:xfrm>
            <a:off x="6324600" y="3048000"/>
            <a:ext cx="4114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prstClr val="black"/>
                </a:solidFill>
                <a:effectLst/>
                <a:uLnTx/>
                <a:uFillTx/>
                <a:latin typeface="+mj-lt"/>
                <a:ea typeface="Avenir Roman" charset="0"/>
                <a:cs typeface="Avenir Roman" charset="0"/>
              </a:rPr>
              <a:t>Biodiversity</a:t>
            </a:r>
          </a:p>
        </p:txBody>
      </p:sp>
      <p:sp>
        <p:nvSpPr>
          <p:cNvPr id="17" name="TextBox 16">
            <a:extLst>
              <a:ext uri="{FF2B5EF4-FFF2-40B4-BE49-F238E27FC236}">
                <a16:creationId xmlns:a16="http://schemas.microsoft.com/office/drawing/2014/main" id="{D71190F4-8BD7-4D18-A630-B641E5B91140}"/>
              </a:ext>
            </a:extLst>
          </p:cNvPr>
          <p:cNvSpPr txBox="1"/>
          <p:nvPr/>
        </p:nvSpPr>
        <p:spPr>
          <a:xfrm>
            <a:off x="95717" y="3055559"/>
            <a:ext cx="41148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prstClr val="black"/>
                </a:solidFill>
                <a:effectLst/>
                <a:uLnTx/>
                <a:uFillTx/>
                <a:latin typeface="+mj-lt"/>
                <a:ea typeface="Avenir Roman" charset="0"/>
                <a:cs typeface="Avenir Roman" charset="0"/>
              </a:rPr>
              <a:t>Land degradation</a:t>
            </a:r>
          </a:p>
        </p:txBody>
      </p:sp>
    </p:spTree>
    <p:extLst>
      <p:ext uri="{BB962C8B-B14F-4D97-AF65-F5344CB8AC3E}">
        <p14:creationId xmlns:p14="http://schemas.microsoft.com/office/powerpoint/2010/main" val="1085603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E6D28-3FB3-4051-82A6-4280409D4869}"/>
              </a:ext>
            </a:extLst>
          </p:cNvPr>
          <p:cNvSpPr>
            <a:spLocks noGrp="1"/>
          </p:cNvSpPr>
          <p:nvPr>
            <p:ph type="title"/>
          </p:nvPr>
        </p:nvSpPr>
        <p:spPr/>
        <p:txBody>
          <a:bodyPr/>
          <a:lstStyle/>
          <a:p>
            <a:r>
              <a:rPr lang="en-US" dirty="0"/>
              <a:t>GEF’s Comparative advantage: OPS6</a:t>
            </a:r>
          </a:p>
        </p:txBody>
      </p:sp>
      <p:sp>
        <p:nvSpPr>
          <p:cNvPr id="3" name="Content Placeholder 2">
            <a:extLst>
              <a:ext uri="{FF2B5EF4-FFF2-40B4-BE49-F238E27FC236}">
                <a16:creationId xmlns:a16="http://schemas.microsoft.com/office/drawing/2014/main" id="{E611C9E0-0791-42D6-BDF2-7F971A634D00}"/>
              </a:ext>
            </a:extLst>
          </p:cNvPr>
          <p:cNvSpPr>
            <a:spLocks noGrp="1"/>
          </p:cNvSpPr>
          <p:nvPr>
            <p:ph sz="half" idx="1"/>
          </p:nvPr>
        </p:nvSpPr>
        <p:spPr>
          <a:xfrm>
            <a:off x="677334" y="1633058"/>
            <a:ext cx="2606231" cy="4158141"/>
          </a:xfrm>
          <a:solidFill>
            <a:srgbClr val="C2D12F"/>
          </a:solidFill>
          <a:ln>
            <a:solidFill>
              <a:srgbClr val="C2D12F"/>
            </a:solidFill>
          </a:ln>
        </p:spPr>
        <p:txBody>
          <a:bodyPr>
            <a:normAutofit/>
          </a:bodyPr>
          <a:lstStyle/>
          <a:p>
            <a:pPr marL="0" indent="0">
              <a:spcAft>
                <a:spcPts val="1200"/>
              </a:spcAft>
              <a:buNone/>
            </a:pPr>
            <a:r>
              <a:rPr lang="en-US" b="1" dirty="0">
                <a:solidFill>
                  <a:schemeClr val="accent2"/>
                </a:solidFill>
                <a:ea typeface="Avenir Heavy" charset="0"/>
                <a:cs typeface="Avenir Heavy" charset="0"/>
              </a:rPr>
              <a:t>RELEVANCE</a:t>
            </a:r>
          </a:p>
          <a:p>
            <a:pPr>
              <a:spcAft>
                <a:spcPts val="1200"/>
              </a:spcAft>
              <a:buFont typeface="+mj-lt"/>
              <a:buAutoNum type="arabicPeriod"/>
            </a:pPr>
            <a:r>
              <a:rPr lang="en-US" dirty="0">
                <a:ea typeface="Avenir Roman" charset="0"/>
                <a:cs typeface="Avenir Roman" charset="0"/>
              </a:rPr>
              <a:t>Serves multiple conventions and broad range of environmental issues</a:t>
            </a:r>
          </a:p>
          <a:p>
            <a:pPr>
              <a:spcAft>
                <a:spcPts val="1200"/>
              </a:spcAft>
              <a:buFont typeface="+mj-lt"/>
              <a:buAutoNum type="arabicPeriod"/>
            </a:pPr>
            <a:r>
              <a:rPr lang="en-US" dirty="0">
                <a:ea typeface="Avenir Roman" charset="0"/>
                <a:cs typeface="Avenir Roman" charset="0"/>
              </a:rPr>
              <a:t>Strong Support to LDCs and SIDS</a:t>
            </a:r>
          </a:p>
          <a:p>
            <a:endParaRPr lang="en-US" dirty="0"/>
          </a:p>
        </p:txBody>
      </p:sp>
      <p:sp>
        <p:nvSpPr>
          <p:cNvPr id="4" name="Content Placeholder 3">
            <a:extLst>
              <a:ext uri="{FF2B5EF4-FFF2-40B4-BE49-F238E27FC236}">
                <a16:creationId xmlns:a16="http://schemas.microsoft.com/office/drawing/2014/main" id="{8BEB7C5F-FF12-4347-9757-5C19E99F83A2}"/>
              </a:ext>
            </a:extLst>
          </p:cNvPr>
          <p:cNvSpPr>
            <a:spLocks noGrp="1"/>
          </p:cNvSpPr>
          <p:nvPr>
            <p:ph sz="half" idx="2"/>
          </p:nvPr>
        </p:nvSpPr>
        <p:spPr>
          <a:xfrm>
            <a:off x="3786854" y="1656735"/>
            <a:ext cx="2606230" cy="4134465"/>
          </a:xfrm>
          <a:solidFill>
            <a:srgbClr val="C2D12F"/>
          </a:solidFill>
          <a:ln>
            <a:solidFill>
              <a:srgbClr val="C2D12F"/>
            </a:solidFill>
          </a:ln>
        </p:spPr>
        <p:txBody>
          <a:bodyPr>
            <a:normAutofit/>
          </a:bodyPr>
          <a:lstStyle/>
          <a:p>
            <a:pPr marL="0" indent="0">
              <a:buNone/>
            </a:pPr>
            <a:r>
              <a:rPr lang="en-US" b="1" dirty="0">
                <a:solidFill>
                  <a:schemeClr val="accent2"/>
                </a:solidFill>
                <a:ea typeface="Avenir Heavy" charset="0"/>
                <a:cs typeface="Avenir Heavy" charset="0"/>
              </a:rPr>
              <a:t>PERFORMANCE</a:t>
            </a:r>
          </a:p>
          <a:p>
            <a:pPr>
              <a:spcAft>
                <a:spcPts val="1200"/>
              </a:spcAft>
              <a:buFont typeface="+mj-lt"/>
              <a:buAutoNum type="arabicPeriod" startAt="3"/>
            </a:pPr>
            <a:r>
              <a:rPr lang="en-US" dirty="0">
                <a:ea typeface="Avenir Roman" charset="0"/>
                <a:cs typeface="Avenir Roman" charset="0"/>
              </a:rPr>
              <a:t>Long history of good performance</a:t>
            </a:r>
          </a:p>
          <a:p>
            <a:pPr>
              <a:spcAft>
                <a:spcPts val="1200"/>
              </a:spcAft>
              <a:buFont typeface="+mj-lt"/>
              <a:buAutoNum type="arabicPeriod" startAt="3"/>
            </a:pPr>
            <a:r>
              <a:rPr lang="en-US" dirty="0">
                <a:ea typeface="Avenir Roman" charset="0"/>
                <a:cs typeface="Avenir Roman" charset="0"/>
              </a:rPr>
              <a:t>Ability to address linkages and synergies between focal areas</a:t>
            </a:r>
          </a:p>
          <a:p>
            <a:endParaRPr lang="en-US" dirty="0"/>
          </a:p>
        </p:txBody>
      </p:sp>
      <p:sp>
        <p:nvSpPr>
          <p:cNvPr id="5" name="TextBox 4">
            <a:extLst>
              <a:ext uri="{FF2B5EF4-FFF2-40B4-BE49-F238E27FC236}">
                <a16:creationId xmlns:a16="http://schemas.microsoft.com/office/drawing/2014/main" id="{761D9053-C710-4298-8DE3-EB635C86CF48}"/>
              </a:ext>
            </a:extLst>
          </p:cNvPr>
          <p:cNvSpPr txBox="1"/>
          <p:nvPr/>
        </p:nvSpPr>
        <p:spPr>
          <a:xfrm>
            <a:off x="6781800" y="1633058"/>
            <a:ext cx="2606229" cy="4134465"/>
          </a:xfrm>
          <a:prstGeom prst="rect">
            <a:avLst/>
          </a:prstGeom>
          <a:solidFill>
            <a:srgbClr val="C2D12F"/>
          </a:solidFill>
          <a:ln>
            <a:solidFill>
              <a:srgbClr val="C2D12F"/>
            </a:solidFill>
          </a:ln>
        </p:spPr>
        <p:txBody>
          <a:bodyPr wrap="square" rtlCol="0">
            <a:spAutoFit/>
          </a:bodyPr>
          <a:lstStyle/>
          <a:p>
            <a:pPr>
              <a:spcAft>
                <a:spcPts val="1200"/>
              </a:spcAft>
            </a:pPr>
            <a:r>
              <a:rPr lang="en-US" b="1" dirty="0">
                <a:solidFill>
                  <a:schemeClr val="accent2"/>
                </a:solidFill>
              </a:rPr>
              <a:t>TRANSFORMATIONAL</a:t>
            </a:r>
          </a:p>
          <a:p>
            <a:pPr marL="342900" indent="-342900" defTabSz="457200">
              <a:spcBef>
                <a:spcPts val="1000"/>
              </a:spcBef>
              <a:spcAft>
                <a:spcPts val="1200"/>
              </a:spcAft>
              <a:buClr>
                <a:srgbClr val="4E9D2D"/>
              </a:buClr>
              <a:buSzPct val="80000"/>
              <a:buFont typeface="+mj-lt"/>
              <a:buAutoNum type="arabicPeriod" startAt="5"/>
            </a:pPr>
            <a:r>
              <a:rPr lang="en-US" dirty="0">
                <a:solidFill>
                  <a:schemeClr val="tx1">
                    <a:lumMod val="75000"/>
                    <a:lumOff val="25000"/>
                  </a:schemeClr>
                </a:solidFill>
              </a:rPr>
              <a:t>Ability to create an enabling environment through legal and regulatory reforms</a:t>
            </a:r>
          </a:p>
          <a:p>
            <a:pPr marL="342900" indent="-342900" defTabSz="457200">
              <a:spcBef>
                <a:spcPts val="1000"/>
              </a:spcBef>
              <a:spcAft>
                <a:spcPts val="1200"/>
              </a:spcAft>
              <a:buClr>
                <a:srgbClr val="4E9D2D"/>
              </a:buClr>
              <a:buSzPct val="80000"/>
              <a:buFont typeface="+mj-lt"/>
              <a:buAutoNum type="arabicPeriod" startAt="6"/>
            </a:pPr>
            <a:r>
              <a:rPr lang="en-US" dirty="0">
                <a:solidFill>
                  <a:schemeClr val="tx1">
                    <a:lumMod val="75000"/>
                    <a:lumOff val="25000"/>
                  </a:schemeClr>
                </a:solidFill>
              </a:rPr>
              <a:t>Delivers innovative financial models and risk-sharing approaches</a:t>
            </a:r>
          </a:p>
          <a:p>
            <a:endParaRPr lang="en-US" dirty="0"/>
          </a:p>
          <a:p>
            <a:endParaRPr lang="en-US" dirty="0"/>
          </a:p>
        </p:txBody>
      </p:sp>
    </p:spTree>
    <p:extLst>
      <p:ext uri="{BB962C8B-B14F-4D97-AF65-F5344CB8AC3E}">
        <p14:creationId xmlns:p14="http://schemas.microsoft.com/office/powerpoint/2010/main" val="4120167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a:xfrm>
            <a:off x="677334" y="1752601"/>
            <a:ext cx="8596668" cy="4288762"/>
          </a:xfrm>
        </p:spPr>
        <p:txBody>
          <a:bodyPr/>
          <a:lstStyle/>
          <a:p>
            <a:pPr marL="514350" lvl="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Monitoring and Evaluation in the GEF</a:t>
            </a:r>
            <a:endParaRPr lang="en-CA"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Independent Evaluation Office (IEO)</a:t>
            </a:r>
            <a:endParaRPr lang="en-CA"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M&amp;E Policy</a:t>
            </a:r>
          </a:p>
          <a:p>
            <a:pPr marL="51435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Terminal Evaluation Guidelines</a:t>
            </a:r>
            <a:endParaRPr lang="en-CA"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Recent Evaluation Findings</a:t>
            </a:r>
            <a:endParaRPr lang="en-CA" sz="2800" dirty="0">
              <a:ea typeface="Calibri" panose="020F0502020204030204" pitchFamily="34" charset="0"/>
              <a:cs typeface="Times New Roman" panose="02020603050405020304" pitchFamily="18" charset="0"/>
            </a:endParaRPr>
          </a:p>
          <a:p>
            <a:pPr marL="514350" lvl="0" indent="-514350">
              <a:buClr>
                <a:schemeClr val="accent2"/>
              </a:buClr>
              <a:buFont typeface="+mj-lt"/>
              <a:buAutoNum type="arabicPeriod"/>
            </a:pPr>
            <a:r>
              <a:rPr lang="en-US" sz="2800" dirty="0">
                <a:ea typeface="Calibri" panose="020F0502020204030204" pitchFamily="34" charset="0"/>
                <a:cs typeface="Times New Roman" panose="02020603050405020304" pitchFamily="18" charset="0"/>
              </a:rPr>
              <a:t>Ongoing Evaluations</a:t>
            </a:r>
            <a:endParaRPr lang="en-CA" sz="2800" dirty="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231457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63E56-EB57-4D1C-AE6D-8856DB3C356E}"/>
              </a:ext>
            </a:extLst>
          </p:cNvPr>
          <p:cNvSpPr>
            <a:spLocks noGrp="1"/>
          </p:cNvSpPr>
          <p:nvPr>
            <p:ph type="title"/>
          </p:nvPr>
        </p:nvSpPr>
        <p:spPr/>
        <p:txBody>
          <a:bodyPr/>
          <a:lstStyle/>
          <a:p>
            <a:r>
              <a:rPr lang="en-US" dirty="0"/>
              <a:t>Sharing Evaluative Knowledge</a:t>
            </a:r>
          </a:p>
        </p:txBody>
      </p:sp>
      <p:sp>
        <p:nvSpPr>
          <p:cNvPr id="4" name="Rectangle 3">
            <a:extLst>
              <a:ext uri="{FF2B5EF4-FFF2-40B4-BE49-F238E27FC236}">
                <a16:creationId xmlns:a16="http://schemas.microsoft.com/office/drawing/2014/main" id="{80EA3C3C-149E-43FE-AC81-B9F19A301022}"/>
              </a:ext>
            </a:extLst>
          </p:cNvPr>
          <p:cNvSpPr/>
          <p:nvPr/>
        </p:nvSpPr>
        <p:spPr>
          <a:xfrm>
            <a:off x="34373" y="1535979"/>
            <a:ext cx="12091850" cy="5169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extBox 4">
            <a:extLst>
              <a:ext uri="{FF2B5EF4-FFF2-40B4-BE49-F238E27FC236}">
                <a16:creationId xmlns:a16="http://schemas.microsoft.com/office/drawing/2014/main" id="{BCD9F83D-79AA-49B2-AB6B-D437BF45205A}"/>
              </a:ext>
            </a:extLst>
          </p:cNvPr>
          <p:cNvSpPr txBox="1"/>
          <p:nvPr/>
        </p:nvSpPr>
        <p:spPr>
          <a:xfrm>
            <a:off x="103394" y="1708187"/>
            <a:ext cx="3227915" cy="461665"/>
          </a:xfrm>
          <a:prstGeom prst="rect">
            <a:avLst/>
          </a:prstGeom>
          <a:noFill/>
        </p:spPr>
        <p:txBody>
          <a:bodyPr wrap="square" rtlCol="0">
            <a:spAutoFit/>
          </a:bodyPr>
          <a:lstStyle/>
          <a:p>
            <a:r>
              <a:rPr lang="en-CA" sz="2400" b="1" dirty="0">
                <a:ea typeface="Avenir Heavy" charset="0"/>
                <a:cs typeface="Avenir Heavy" charset="0"/>
              </a:rPr>
              <a:t>Events and Products</a:t>
            </a:r>
          </a:p>
        </p:txBody>
      </p:sp>
      <p:sp>
        <p:nvSpPr>
          <p:cNvPr id="6" name="TextBox 5">
            <a:extLst>
              <a:ext uri="{FF2B5EF4-FFF2-40B4-BE49-F238E27FC236}">
                <a16:creationId xmlns:a16="http://schemas.microsoft.com/office/drawing/2014/main" id="{38C8B020-5103-41A1-95DC-87007B722DE8}"/>
              </a:ext>
            </a:extLst>
          </p:cNvPr>
          <p:cNvSpPr txBox="1"/>
          <p:nvPr/>
        </p:nvSpPr>
        <p:spPr>
          <a:xfrm>
            <a:off x="4061046" y="1708187"/>
            <a:ext cx="2514600" cy="461665"/>
          </a:xfrm>
          <a:prstGeom prst="rect">
            <a:avLst/>
          </a:prstGeom>
          <a:noFill/>
        </p:spPr>
        <p:txBody>
          <a:bodyPr wrap="square" rtlCol="0">
            <a:spAutoFit/>
          </a:bodyPr>
          <a:lstStyle/>
          <a:p>
            <a:r>
              <a:rPr lang="en-CA" sz="2400" b="1" dirty="0"/>
              <a:t>Website</a:t>
            </a:r>
          </a:p>
        </p:txBody>
      </p:sp>
      <p:sp>
        <p:nvSpPr>
          <p:cNvPr id="7" name="TextBox 6">
            <a:extLst>
              <a:ext uri="{FF2B5EF4-FFF2-40B4-BE49-F238E27FC236}">
                <a16:creationId xmlns:a16="http://schemas.microsoft.com/office/drawing/2014/main" id="{49E3D797-03AF-4853-B411-03310AA39618}"/>
              </a:ext>
            </a:extLst>
          </p:cNvPr>
          <p:cNvSpPr txBox="1"/>
          <p:nvPr/>
        </p:nvSpPr>
        <p:spPr>
          <a:xfrm>
            <a:off x="7019119" y="1708187"/>
            <a:ext cx="2187649" cy="461665"/>
          </a:xfrm>
          <a:prstGeom prst="rect">
            <a:avLst/>
          </a:prstGeom>
          <a:noFill/>
        </p:spPr>
        <p:txBody>
          <a:bodyPr wrap="square" rtlCol="0">
            <a:spAutoFit/>
          </a:bodyPr>
          <a:lstStyle/>
          <a:p>
            <a:r>
              <a:rPr lang="en-CA" sz="2400" b="1" dirty="0"/>
              <a:t>Earth-Eval</a:t>
            </a:r>
          </a:p>
        </p:txBody>
      </p:sp>
      <p:pic>
        <p:nvPicPr>
          <p:cNvPr id="8" name="Picture 7">
            <a:hlinkClick r:id="rId2"/>
            <a:extLst>
              <a:ext uri="{FF2B5EF4-FFF2-40B4-BE49-F238E27FC236}">
                <a16:creationId xmlns:a16="http://schemas.microsoft.com/office/drawing/2014/main" id="{1F28D024-932B-41F2-B953-8294E0441407}"/>
              </a:ext>
            </a:extLst>
          </p:cNvPr>
          <p:cNvPicPr>
            <a:picLocks noChangeAspect="1"/>
          </p:cNvPicPr>
          <p:nvPr/>
        </p:nvPicPr>
        <p:blipFill>
          <a:blip r:embed="rId3"/>
          <a:stretch>
            <a:fillRect/>
          </a:stretch>
        </p:blipFill>
        <p:spPr>
          <a:xfrm>
            <a:off x="7105804" y="2678789"/>
            <a:ext cx="1536700" cy="1524000"/>
          </a:xfrm>
          <a:prstGeom prst="rect">
            <a:avLst/>
          </a:prstGeom>
        </p:spPr>
      </p:pic>
      <p:sp>
        <p:nvSpPr>
          <p:cNvPr id="9" name="TextBox 8">
            <a:extLst>
              <a:ext uri="{FF2B5EF4-FFF2-40B4-BE49-F238E27FC236}">
                <a16:creationId xmlns:a16="http://schemas.microsoft.com/office/drawing/2014/main" id="{F40E19A6-1785-4B92-A6F9-38B482616B5C}"/>
              </a:ext>
            </a:extLst>
          </p:cNvPr>
          <p:cNvSpPr txBox="1"/>
          <p:nvPr/>
        </p:nvSpPr>
        <p:spPr>
          <a:xfrm>
            <a:off x="9587315" y="1708187"/>
            <a:ext cx="2030007" cy="461665"/>
          </a:xfrm>
          <a:prstGeom prst="rect">
            <a:avLst/>
          </a:prstGeom>
          <a:noFill/>
        </p:spPr>
        <p:txBody>
          <a:bodyPr wrap="square" rtlCol="0">
            <a:spAutoFit/>
          </a:bodyPr>
          <a:lstStyle/>
          <a:p>
            <a:r>
              <a:rPr lang="en-CA" sz="2400" b="1" dirty="0">
                <a:ea typeface="Avenir Heavy" charset="0"/>
                <a:cs typeface="Avenir Heavy" charset="0"/>
              </a:rPr>
              <a:t>Partnerships</a:t>
            </a:r>
          </a:p>
        </p:txBody>
      </p:sp>
      <p:grpSp>
        <p:nvGrpSpPr>
          <p:cNvPr id="10" name="Group 9">
            <a:extLst>
              <a:ext uri="{FF2B5EF4-FFF2-40B4-BE49-F238E27FC236}">
                <a16:creationId xmlns:a16="http://schemas.microsoft.com/office/drawing/2014/main" id="{B86B29AE-27E5-4669-9832-29B94D4399C5}"/>
              </a:ext>
            </a:extLst>
          </p:cNvPr>
          <p:cNvGrpSpPr/>
          <p:nvPr/>
        </p:nvGrpSpPr>
        <p:grpSpPr>
          <a:xfrm>
            <a:off x="9290432" y="2487226"/>
            <a:ext cx="2623771" cy="3442352"/>
            <a:chOff x="9114410" y="2714467"/>
            <a:chExt cx="2623771" cy="3442352"/>
          </a:xfrm>
        </p:grpSpPr>
        <p:pic>
          <p:nvPicPr>
            <p:cNvPr id="11" name="Picture 10">
              <a:extLst>
                <a:ext uri="{FF2B5EF4-FFF2-40B4-BE49-F238E27FC236}">
                  <a16:creationId xmlns:a16="http://schemas.microsoft.com/office/drawing/2014/main" id="{EED22206-3803-415B-9D73-4653B2F5B1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2181" y="2714467"/>
              <a:ext cx="2506000" cy="493245"/>
            </a:xfrm>
            <a:prstGeom prst="rect">
              <a:avLst/>
            </a:prstGeom>
          </p:spPr>
        </p:pic>
        <p:pic>
          <p:nvPicPr>
            <p:cNvPr id="12" name="Picture 11">
              <a:extLst>
                <a:ext uri="{FF2B5EF4-FFF2-40B4-BE49-F238E27FC236}">
                  <a16:creationId xmlns:a16="http://schemas.microsoft.com/office/drawing/2014/main" id="{62F2D6F6-ED91-4AEB-AAB0-E3D8881FF4D9}"/>
                </a:ext>
              </a:extLst>
            </p:cNvPr>
            <p:cNvPicPr>
              <a:picLocks noChangeAspect="1"/>
            </p:cNvPicPr>
            <p:nvPr/>
          </p:nvPicPr>
          <p:blipFill>
            <a:blip r:embed="rId5"/>
            <a:stretch>
              <a:fillRect/>
            </a:stretch>
          </p:blipFill>
          <p:spPr>
            <a:xfrm>
              <a:off x="10333744" y="3405492"/>
              <a:ext cx="1386662" cy="672788"/>
            </a:xfrm>
            <a:prstGeom prst="rect">
              <a:avLst/>
            </a:prstGeom>
          </p:spPr>
        </p:pic>
        <p:pic>
          <p:nvPicPr>
            <p:cNvPr id="13" name="Picture 12">
              <a:extLst>
                <a:ext uri="{FF2B5EF4-FFF2-40B4-BE49-F238E27FC236}">
                  <a16:creationId xmlns:a16="http://schemas.microsoft.com/office/drawing/2014/main" id="{0245464E-0DC4-45CD-B557-284C5816D606}"/>
                </a:ext>
              </a:extLst>
            </p:cNvPr>
            <p:cNvPicPr>
              <a:picLocks noChangeAspect="1"/>
            </p:cNvPicPr>
            <p:nvPr/>
          </p:nvPicPr>
          <p:blipFill>
            <a:blip r:embed="rId6"/>
            <a:stretch>
              <a:fillRect/>
            </a:stretch>
          </p:blipFill>
          <p:spPr>
            <a:xfrm>
              <a:off x="9114410" y="3662963"/>
              <a:ext cx="999266" cy="1136202"/>
            </a:xfrm>
            <a:prstGeom prst="rect">
              <a:avLst/>
            </a:prstGeom>
          </p:spPr>
        </p:pic>
        <p:pic>
          <p:nvPicPr>
            <p:cNvPr id="14" name="Picture 13">
              <a:extLst>
                <a:ext uri="{FF2B5EF4-FFF2-40B4-BE49-F238E27FC236}">
                  <a16:creationId xmlns:a16="http://schemas.microsoft.com/office/drawing/2014/main" id="{7189F378-DE8C-4E0E-961A-7D5676197194}"/>
                </a:ext>
              </a:extLst>
            </p:cNvPr>
            <p:cNvPicPr>
              <a:picLocks noChangeAspect="1"/>
            </p:cNvPicPr>
            <p:nvPr/>
          </p:nvPicPr>
          <p:blipFill>
            <a:blip r:embed="rId7"/>
            <a:stretch>
              <a:fillRect/>
            </a:stretch>
          </p:blipFill>
          <p:spPr>
            <a:xfrm>
              <a:off x="9477032" y="5254416"/>
              <a:ext cx="1713423" cy="902403"/>
            </a:xfrm>
            <a:prstGeom prst="rect">
              <a:avLst/>
            </a:prstGeom>
          </p:spPr>
        </p:pic>
      </p:grpSp>
      <p:pic>
        <p:nvPicPr>
          <p:cNvPr id="15" name="Picture 14">
            <a:extLst>
              <a:ext uri="{FF2B5EF4-FFF2-40B4-BE49-F238E27FC236}">
                <a16:creationId xmlns:a16="http://schemas.microsoft.com/office/drawing/2014/main" id="{2DCD121C-9630-4001-A432-B4460D37A00F}"/>
              </a:ext>
            </a:extLst>
          </p:cNvPr>
          <p:cNvPicPr>
            <a:picLocks noChangeAspect="1"/>
          </p:cNvPicPr>
          <p:nvPr/>
        </p:nvPicPr>
        <p:blipFill>
          <a:blip r:embed="rId8"/>
          <a:stretch>
            <a:fillRect/>
          </a:stretch>
        </p:blipFill>
        <p:spPr>
          <a:xfrm>
            <a:off x="156527" y="4790934"/>
            <a:ext cx="2038539" cy="1359026"/>
          </a:xfrm>
          <a:prstGeom prst="rect">
            <a:avLst/>
          </a:prstGeom>
        </p:spPr>
      </p:pic>
      <p:pic>
        <p:nvPicPr>
          <p:cNvPr id="16" name="Picture 15">
            <a:extLst>
              <a:ext uri="{FF2B5EF4-FFF2-40B4-BE49-F238E27FC236}">
                <a16:creationId xmlns:a16="http://schemas.microsoft.com/office/drawing/2014/main" id="{D63DC1E1-627D-4C84-A144-06637757EB16}"/>
              </a:ext>
            </a:extLst>
          </p:cNvPr>
          <p:cNvPicPr>
            <a:picLocks noChangeAspect="1"/>
          </p:cNvPicPr>
          <p:nvPr/>
        </p:nvPicPr>
        <p:blipFill>
          <a:blip r:embed="rId9"/>
          <a:stretch>
            <a:fillRect/>
          </a:stretch>
        </p:blipFill>
        <p:spPr>
          <a:xfrm>
            <a:off x="209223" y="2519868"/>
            <a:ext cx="1981200" cy="1114425"/>
          </a:xfrm>
          <a:prstGeom prst="rect">
            <a:avLst/>
          </a:prstGeom>
        </p:spPr>
      </p:pic>
      <p:pic>
        <p:nvPicPr>
          <p:cNvPr id="17" name="Picture 16">
            <a:extLst>
              <a:ext uri="{FF2B5EF4-FFF2-40B4-BE49-F238E27FC236}">
                <a16:creationId xmlns:a16="http://schemas.microsoft.com/office/drawing/2014/main" id="{4051B09F-EB31-42A1-8E2E-155E024386E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86983" y="3507539"/>
            <a:ext cx="1327404" cy="1719499"/>
          </a:xfrm>
          <a:prstGeom prst="rect">
            <a:avLst/>
          </a:prstGeom>
          <a:ln>
            <a:solidFill>
              <a:schemeClr val="accent3"/>
            </a:solid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4EEEEC10-BD82-4B8D-9726-05A4BD25118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5778" y="3228913"/>
            <a:ext cx="1168969" cy="1168969"/>
          </a:xfrm>
          <a:prstGeom prst="rect">
            <a:avLst/>
          </a:prstGeom>
          <a:ln>
            <a:solidFill>
              <a:schemeClr val="accent3"/>
            </a:solidFill>
          </a:ln>
          <a:effectLst>
            <a:outerShdw blurRad="50800" dist="38100" dir="2700000" algn="tl" rotWithShape="0">
              <a:prstClr val="black">
                <a:alpha val="40000"/>
              </a:prstClr>
            </a:outerShdw>
          </a:effectLst>
        </p:spPr>
      </p:pic>
      <p:pic>
        <p:nvPicPr>
          <p:cNvPr id="19" name="Picture 18">
            <a:hlinkClick r:id="rId12"/>
            <a:extLst>
              <a:ext uri="{FF2B5EF4-FFF2-40B4-BE49-F238E27FC236}">
                <a16:creationId xmlns:a16="http://schemas.microsoft.com/office/drawing/2014/main" id="{435DC8EC-2071-4B7D-ACA1-6039F005F572}"/>
              </a:ext>
            </a:extLst>
          </p:cNvPr>
          <p:cNvPicPr>
            <a:picLocks noChangeAspect="1"/>
          </p:cNvPicPr>
          <p:nvPr/>
        </p:nvPicPr>
        <p:blipFill>
          <a:blip r:embed="rId13"/>
          <a:stretch>
            <a:fillRect/>
          </a:stretch>
        </p:blipFill>
        <p:spPr>
          <a:xfrm>
            <a:off x="3151314" y="2606796"/>
            <a:ext cx="3519253" cy="2667001"/>
          </a:xfrm>
          <a:prstGeom prst="rect">
            <a:avLst/>
          </a:prstGeom>
        </p:spPr>
      </p:pic>
      <p:sp>
        <p:nvSpPr>
          <p:cNvPr id="20" name="Rectangle 19">
            <a:extLst>
              <a:ext uri="{FF2B5EF4-FFF2-40B4-BE49-F238E27FC236}">
                <a16:creationId xmlns:a16="http://schemas.microsoft.com/office/drawing/2014/main" id="{276A5746-2917-4C3D-BCFD-C20A71F7C663}"/>
              </a:ext>
            </a:extLst>
          </p:cNvPr>
          <p:cNvSpPr/>
          <p:nvPr/>
        </p:nvSpPr>
        <p:spPr>
          <a:xfrm>
            <a:off x="132551" y="5940966"/>
            <a:ext cx="6348164" cy="461665"/>
          </a:xfrm>
          <a:prstGeom prst="rect">
            <a:avLst/>
          </a:prstGeom>
        </p:spPr>
        <p:txBody>
          <a:bodyPr wrap="square">
            <a:spAutoFit/>
          </a:bodyPr>
          <a:lstStyle/>
          <a:p>
            <a:r>
              <a:rPr lang="en-US" sz="2400" b="1" dirty="0">
                <a:ea typeface="Avenir Heavy" charset="0"/>
                <a:cs typeface="Avenir Heavy" charset="0"/>
              </a:rPr>
              <a:t>Expanded Constituency Workshops</a:t>
            </a:r>
            <a:endParaRPr lang="en-CA" sz="2400" b="1" dirty="0">
              <a:ea typeface="Avenir Heavy" charset="0"/>
              <a:cs typeface="Avenir Heavy" charset="0"/>
            </a:endParaRPr>
          </a:p>
        </p:txBody>
      </p:sp>
    </p:spTree>
    <p:extLst>
      <p:ext uri="{BB962C8B-B14F-4D97-AF65-F5344CB8AC3E}">
        <p14:creationId xmlns:p14="http://schemas.microsoft.com/office/powerpoint/2010/main" val="1270568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C29BC7-A8DE-4BF6-A34C-94BE1FC948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497"/>
            <a:ext cx="12192002" cy="6890497"/>
          </a:xfrm>
          <a:prstGeom prst="rect">
            <a:avLst/>
          </a:prstGeom>
        </p:spPr>
      </p:pic>
      <p:pic>
        <p:nvPicPr>
          <p:cNvPr id="3" name="Picture 2">
            <a:extLst>
              <a:ext uri="{FF2B5EF4-FFF2-40B4-BE49-F238E27FC236}">
                <a16:creationId xmlns:a16="http://schemas.microsoft.com/office/drawing/2014/main" id="{3D003F51-37ED-45CD-8309-76F18C5ED27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1BB754EB-7B1D-4E64-A3D5-4B915D7473AB}"/>
              </a:ext>
            </a:extLst>
          </p:cNvPr>
          <p:cNvSpPr/>
          <p:nvPr/>
        </p:nvSpPr>
        <p:spPr>
          <a:xfrm>
            <a:off x="914400" y="1377691"/>
            <a:ext cx="8249951" cy="646331"/>
          </a:xfrm>
          <a:prstGeom prst="rect">
            <a:avLst/>
          </a:prstGeom>
        </p:spPr>
        <p:txBody>
          <a:bodyPr wrap="none">
            <a:spAutoFit/>
          </a:bodyPr>
          <a:lstStyle/>
          <a:p>
            <a:pPr lvl="0">
              <a:spcAft>
                <a:spcPts val="600"/>
              </a:spcAft>
              <a:defRPr/>
            </a:pPr>
            <a:r>
              <a:rPr lang="fr-CA" sz="3600" b="1" spc="300" dirty="0">
                <a:solidFill>
                  <a:srgbClr val="C2D12F"/>
                </a:solidFill>
                <a:latin typeface="+mj-lt"/>
              </a:rPr>
              <a:t>EVALUATION WORK IN PROGRESS</a:t>
            </a:r>
            <a:endParaRPr lang="fr-CA" sz="3600" dirty="0">
              <a:solidFill>
                <a:srgbClr val="C2D12F"/>
              </a:solidFill>
              <a:latin typeface="+mj-lt"/>
            </a:endParaRPr>
          </a:p>
        </p:txBody>
      </p:sp>
    </p:spTree>
    <p:extLst>
      <p:ext uri="{BB962C8B-B14F-4D97-AF65-F5344CB8AC3E}">
        <p14:creationId xmlns:p14="http://schemas.microsoft.com/office/powerpoint/2010/main" val="2258009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263AD-C838-40D5-92E7-4C69BB541F02}"/>
              </a:ext>
            </a:extLst>
          </p:cNvPr>
          <p:cNvSpPr>
            <a:spLocks noGrp="1"/>
          </p:cNvSpPr>
          <p:nvPr>
            <p:ph type="title"/>
          </p:nvPr>
        </p:nvSpPr>
        <p:spPr/>
        <p:txBody>
          <a:bodyPr/>
          <a:lstStyle/>
          <a:p>
            <a:r>
              <a:rPr lang="en-US" sz="2800" b="1" dirty="0">
                <a:solidFill>
                  <a:srgbClr val="C2D12F"/>
                </a:solidFill>
              </a:rPr>
              <a:t>EVALUATION WORK IN PROGRESS</a:t>
            </a:r>
            <a:br>
              <a:rPr lang="en-US" dirty="0"/>
            </a:br>
            <a:r>
              <a:rPr lang="en-US" dirty="0"/>
              <a:t>Evaluations Underway</a:t>
            </a:r>
          </a:p>
        </p:txBody>
      </p:sp>
      <p:sp>
        <p:nvSpPr>
          <p:cNvPr id="3" name="Content Placeholder 2">
            <a:extLst>
              <a:ext uri="{FF2B5EF4-FFF2-40B4-BE49-F238E27FC236}">
                <a16:creationId xmlns:a16="http://schemas.microsoft.com/office/drawing/2014/main" id="{E1BDE652-B71B-4BBA-BD81-AF5718FFCF9B}"/>
              </a:ext>
            </a:extLst>
          </p:cNvPr>
          <p:cNvSpPr>
            <a:spLocks noGrp="1"/>
          </p:cNvSpPr>
          <p:nvPr>
            <p:ph idx="1"/>
          </p:nvPr>
        </p:nvSpPr>
        <p:spPr>
          <a:xfrm>
            <a:off x="677334" y="2209800"/>
            <a:ext cx="8771466" cy="2057400"/>
          </a:xfrm>
        </p:spPr>
        <p:txBody>
          <a:bodyPr>
            <a:normAutofit/>
          </a:bodyPr>
          <a:lstStyle/>
          <a:p>
            <a:pPr marL="0" indent="0">
              <a:buNone/>
              <a:defRPr/>
            </a:pPr>
            <a:r>
              <a:rPr lang="en-US" b="1" dirty="0">
                <a:solidFill>
                  <a:srgbClr val="A9AE00"/>
                </a:solidFill>
              </a:rPr>
              <a:t>June 2019</a:t>
            </a:r>
          </a:p>
          <a:p>
            <a:pPr marL="0" lvl="0" indent="0" defTabSz="914400">
              <a:spcBef>
                <a:spcPts val="0"/>
              </a:spcBef>
              <a:spcAft>
                <a:spcPts val="600"/>
              </a:spcAft>
              <a:buClrTx/>
              <a:buSzTx/>
              <a:buNone/>
              <a:defRPr/>
            </a:pPr>
            <a:r>
              <a:rPr lang="en-US" dirty="0">
                <a:solidFill>
                  <a:prstClr val="black"/>
                </a:solidFill>
              </a:rPr>
              <a:t>Annual Performance Report with a focus on Transportation</a:t>
            </a:r>
          </a:p>
          <a:p>
            <a:pPr marL="0" lvl="0" indent="0" defTabSz="914400">
              <a:spcBef>
                <a:spcPts val="0"/>
              </a:spcBef>
              <a:spcAft>
                <a:spcPts val="600"/>
              </a:spcAft>
              <a:buClrTx/>
              <a:buSzTx/>
              <a:buNone/>
              <a:defRPr/>
            </a:pPr>
            <a:r>
              <a:rPr lang="en-US" dirty="0">
                <a:solidFill>
                  <a:prstClr val="black"/>
                </a:solidFill>
                <a:ea typeface="Calibri" panose="020F0502020204030204" pitchFamily="34" charset="0"/>
                <a:cs typeface="Times New Roman" panose="02020603050405020304" pitchFamily="18" charset="0"/>
              </a:rPr>
              <a:t>Evaluation of GEF Support to Scaling Up Impacts</a:t>
            </a:r>
          </a:p>
          <a:p>
            <a:pPr marL="0" lvl="0" indent="0" defTabSz="914400">
              <a:spcBef>
                <a:spcPts val="0"/>
              </a:spcBef>
              <a:spcAft>
                <a:spcPts val="600"/>
              </a:spcAft>
              <a:buClrTx/>
              <a:buSzTx/>
              <a:buNone/>
              <a:defRPr/>
            </a:pPr>
            <a:r>
              <a:rPr lang="en-US" dirty="0">
                <a:solidFill>
                  <a:prstClr val="black"/>
                </a:solidFill>
                <a:ea typeface="Calibri" panose="020F0502020204030204" pitchFamily="34" charset="0"/>
                <a:cs typeface="Times New Roman" panose="02020603050405020304" pitchFamily="18" charset="0"/>
              </a:rPr>
              <a:t>Value for Money Analysis of GEF Support to Sustainable Forest Management and REDD+ projects</a:t>
            </a:r>
            <a:endParaRPr lang="en-CA" dirty="0">
              <a:solidFill>
                <a:prstClr val="black"/>
              </a:solidFill>
              <a:ea typeface="Calibri" panose="020F0502020204030204" pitchFamily="34" charset="0"/>
              <a:cs typeface="Times New Roman" panose="02020603050405020304" pitchFamily="18" charset="0"/>
            </a:endParaRPr>
          </a:p>
          <a:p>
            <a:pPr marL="0" lvl="0" indent="0" defTabSz="914400">
              <a:spcBef>
                <a:spcPts val="0"/>
              </a:spcBef>
              <a:spcAft>
                <a:spcPts val="600"/>
              </a:spcAft>
              <a:buClrTx/>
              <a:buSzTx/>
              <a:buNone/>
              <a:defRPr/>
            </a:pPr>
            <a:r>
              <a:rPr lang="en-US" dirty="0">
                <a:solidFill>
                  <a:prstClr val="black"/>
                </a:solidFill>
              </a:rPr>
              <a:t>The GEF Evaluation Policy</a:t>
            </a:r>
          </a:p>
          <a:p>
            <a:pPr marL="0" lvl="0" indent="0" defTabSz="914400">
              <a:spcBef>
                <a:spcPts val="0"/>
              </a:spcBef>
              <a:spcAft>
                <a:spcPts val="600"/>
              </a:spcAft>
              <a:buClrTx/>
              <a:buSzTx/>
              <a:buNone/>
              <a:defRPr/>
            </a:pPr>
            <a:endParaRPr lang="en-US" b="1" dirty="0">
              <a:solidFill>
                <a:prstClr val="black"/>
              </a:solidFill>
              <a:latin typeface="Gill Sans MT" panose="020B0502020104020203" pitchFamily="34" charset="0"/>
            </a:endParaRPr>
          </a:p>
          <a:p>
            <a:pPr marL="0" indent="0">
              <a:buNone/>
            </a:pPr>
            <a:endParaRPr lang="en-US" dirty="0"/>
          </a:p>
        </p:txBody>
      </p:sp>
      <p:sp>
        <p:nvSpPr>
          <p:cNvPr id="4" name="TextBox 3">
            <a:extLst>
              <a:ext uri="{FF2B5EF4-FFF2-40B4-BE49-F238E27FC236}">
                <a16:creationId xmlns:a16="http://schemas.microsoft.com/office/drawing/2014/main" id="{8504341D-90FE-4D04-AE87-67B843E55608}"/>
              </a:ext>
            </a:extLst>
          </p:cNvPr>
          <p:cNvSpPr txBox="1"/>
          <p:nvPr/>
        </p:nvSpPr>
        <p:spPr>
          <a:xfrm>
            <a:off x="4702002" y="4263887"/>
            <a:ext cx="5280198" cy="2139047"/>
          </a:xfrm>
          <a:prstGeom prst="rect">
            <a:avLst/>
          </a:prstGeom>
          <a:noFill/>
        </p:spPr>
        <p:txBody>
          <a:bodyPr wrap="square" rtlCol="0">
            <a:spAutoFit/>
          </a:bodyPr>
          <a:lstStyle/>
          <a:p>
            <a:pPr lvl="0">
              <a:spcAft>
                <a:spcPts val="600"/>
              </a:spcAft>
              <a:defRPr/>
            </a:pPr>
            <a:r>
              <a:rPr lang="en-US" b="1" dirty="0">
                <a:solidFill>
                  <a:srgbClr val="A9AE00"/>
                </a:solidFill>
              </a:rPr>
              <a:t>Fall 2019</a:t>
            </a:r>
          </a:p>
          <a:p>
            <a:pPr lvl="0">
              <a:spcAft>
                <a:spcPts val="600"/>
              </a:spcAft>
              <a:defRPr/>
            </a:pPr>
            <a:r>
              <a:rPr lang="en-US" dirty="0">
                <a:solidFill>
                  <a:prstClr val="black"/>
                </a:solidFill>
              </a:rPr>
              <a:t>Strategic Country Cluster Evaluations: </a:t>
            </a:r>
          </a:p>
          <a:p>
            <a:pPr marL="285750" lvl="0" indent="-285750">
              <a:spcAft>
                <a:spcPts val="600"/>
              </a:spcAft>
              <a:buClr>
                <a:srgbClr val="AEA900"/>
              </a:buClr>
              <a:buFont typeface="Wingdings" panose="05000000000000000000" pitchFamily="2" charset="2"/>
              <a:buChar char="Ø"/>
              <a:defRPr/>
            </a:pPr>
            <a:r>
              <a:rPr lang="en-US" dirty="0">
                <a:solidFill>
                  <a:prstClr val="black"/>
                </a:solidFill>
              </a:rPr>
              <a:t>African Biomes</a:t>
            </a:r>
          </a:p>
          <a:p>
            <a:pPr marL="285750" lvl="0" indent="-285750">
              <a:spcAft>
                <a:spcPts val="600"/>
              </a:spcAft>
              <a:buClr>
                <a:srgbClr val="A9AE00"/>
              </a:buClr>
              <a:buFont typeface="Wingdings" panose="05000000000000000000" pitchFamily="2" charset="2"/>
              <a:buChar char="Ø"/>
              <a:defRPr/>
            </a:pPr>
            <a:r>
              <a:rPr lang="en-US" dirty="0">
                <a:solidFill>
                  <a:prstClr val="black"/>
                </a:solidFill>
              </a:rPr>
              <a:t>LDCs</a:t>
            </a:r>
          </a:p>
          <a:p>
            <a:pPr marL="285750" lvl="0" indent="-285750">
              <a:spcAft>
                <a:spcPts val="600"/>
              </a:spcAft>
              <a:buClr>
                <a:srgbClr val="A9AE00"/>
              </a:buClr>
              <a:buFont typeface="Wingdings" panose="05000000000000000000" pitchFamily="2" charset="2"/>
              <a:buChar char="Ø"/>
              <a:defRPr/>
            </a:pPr>
            <a:r>
              <a:rPr lang="en-US" dirty="0">
                <a:solidFill>
                  <a:prstClr val="black"/>
                </a:solidFill>
              </a:rPr>
              <a:t>SIDS</a:t>
            </a:r>
            <a:endParaRPr lang="en-CA" dirty="0">
              <a:solidFill>
                <a:prstClr val="black"/>
              </a:solidFill>
            </a:endParaRPr>
          </a:p>
          <a:p>
            <a:endParaRPr lang="en-US" dirty="0"/>
          </a:p>
        </p:txBody>
      </p:sp>
    </p:spTree>
    <p:extLst>
      <p:ext uri="{BB962C8B-B14F-4D97-AF65-F5344CB8AC3E}">
        <p14:creationId xmlns:p14="http://schemas.microsoft.com/office/powerpoint/2010/main" val="2998659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reen leafed tree during daytime">
            <a:extLst>
              <a:ext uri="{FF2B5EF4-FFF2-40B4-BE49-F238E27FC236}">
                <a16:creationId xmlns:a16="http://schemas.microsoft.com/office/drawing/2014/main" id="{2BF5D0B5-D8B0-47E9-9E22-E1AD28AD85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4382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459424A-19E3-4504-BED0-2B72370461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Rectangle 3">
            <a:extLst>
              <a:ext uri="{FF2B5EF4-FFF2-40B4-BE49-F238E27FC236}">
                <a16:creationId xmlns:a16="http://schemas.microsoft.com/office/drawing/2014/main" id="{2601A5CE-F295-4F72-823F-DD0CBF245D3F}"/>
              </a:ext>
            </a:extLst>
          </p:cNvPr>
          <p:cNvSpPr/>
          <p:nvPr/>
        </p:nvSpPr>
        <p:spPr>
          <a:xfrm>
            <a:off x="914400" y="1377691"/>
            <a:ext cx="4116383" cy="646331"/>
          </a:xfrm>
          <a:prstGeom prst="rect">
            <a:avLst/>
          </a:prstGeom>
        </p:spPr>
        <p:txBody>
          <a:bodyPr wrap="none">
            <a:spAutoFit/>
          </a:bodyPr>
          <a:lstStyle/>
          <a:p>
            <a:pPr lvl="0">
              <a:spcAft>
                <a:spcPts val="600"/>
              </a:spcAft>
              <a:defRPr/>
            </a:pPr>
            <a:r>
              <a:rPr lang="fr-CA" sz="3600" b="1" spc="300" dirty="0">
                <a:solidFill>
                  <a:schemeClr val="bg1"/>
                </a:solidFill>
                <a:latin typeface="+mj-lt"/>
              </a:rPr>
              <a:t>SUSTAINABILITY</a:t>
            </a:r>
            <a:endParaRPr lang="fr-CA" sz="3600" dirty="0">
              <a:solidFill>
                <a:schemeClr val="bg1"/>
              </a:solidFill>
              <a:latin typeface="+mj-lt"/>
            </a:endParaRPr>
          </a:p>
        </p:txBody>
      </p:sp>
    </p:spTree>
    <p:extLst>
      <p:ext uri="{BB962C8B-B14F-4D97-AF65-F5344CB8AC3E}">
        <p14:creationId xmlns:p14="http://schemas.microsoft.com/office/powerpoint/2010/main" val="34382243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20A30-7264-439A-A400-5ACB4B472F47}"/>
              </a:ext>
            </a:extLst>
          </p:cNvPr>
          <p:cNvSpPr>
            <a:spLocks noGrp="1"/>
          </p:cNvSpPr>
          <p:nvPr>
            <p:ph type="title"/>
          </p:nvPr>
        </p:nvSpPr>
        <p:spPr/>
        <p:txBody>
          <a:bodyPr/>
          <a:lstStyle/>
          <a:p>
            <a:r>
              <a:rPr lang="en-US" dirty="0"/>
              <a:t>Sustainability at Project Completion</a:t>
            </a:r>
          </a:p>
        </p:txBody>
      </p:sp>
      <p:sp>
        <p:nvSpPr>
          <p:cNvPr id="3" name="Content Placeholder 2">
            <a:extLst>
              <a:ext uri="{FF2B5EF4-FFF2-40B4-BE49-F238E27FC236}">
                <a16:creationId xmlns:a16="http://schemas.microsoft.com/office/drawing/2014/main" id="{1F32089D-11E5-4C69-9B60-923BDAF5FF08}"/>
              </a:ext>
            </a:extLst>
          </p:cNvPr>
          <p:cNvSpPr>
            <a:spLocks noGrp="1"/>
          </p:cNvSpPr>
          <p:nvPr>
            <p:ph idx="1"/>
          </p:nvPr>
        </p:nvSpPr>
        <p:spPr>
          <a:xfrm>
            <a:off x="5410200" y="2286000"/>
            <a:ext cx="4092402" cy="3880773"/>
          </a:xfrm>
        </p:spPr>
        <p:txBody>
          <a:bodyPr/>
          <a:lstStyle/>
          <a:p>
            <a:pPr marL="0" indent="0" algn="ctr">
              <a:buNone/>
            </a:pPr>
            <a:r>
              <a:rPr lang="en-CA" b="1" dirty="0">
                <a:ea typeface="Avenir Book" charset="0"/>
                <a:cs typeface="Avenir Book" charset="0"/>
              </a:rPr>
              <a:t>of projects have outcomes </a:t>
            </a:r>
          </a:p>
          <a:p>
            <a:pPr marL="0" indent="0" algn="ctr">
              <a:buNone/>
            </a:pPr>
            <a:r>
              <a:rPr lang="en-CA" b="1" dirty="0">
                <a:ea typeface="Avenir Book" charset="0"/>
                <a:cs typeface="Avenir Book" charset="0"/>
              </a:rPr>
              <a:t>that are likely to be sustained</a:t>
            </a:r>
          </a:p>
          <a:p>
            <a:pPr marL="0" indent="0">
              <a:buNone/>
            </a:pPr>
            <a:endParaRPr lang="en-US" dirty="0"/>
          </a:p>
        </p:txBody>
      </p:sp>
      <p:sp>
        <p:nvSpPr>
          <p:cNvPr id="4" name="TextBox 3">
            <a:extLst>
              <a:ext uri="{FF2B5EF4-FFF2-40B4-BE49-F238E27FC236}">
                <a16:creationId xmlns:a16="http://schemas.microsoft.com/office/drawing/2014/main" id="{0ECB18B4-F5F9-4E4A-978E-763B96C68292}"/>
              </a:ext>
            </a:extLst>
          </p:cNvPr>
          <p:cNvSpPr txBox="1"/>
          <p:nvPr/>
        </p:nvSpPr>
        <p:spPr>
          <a:xfrm>
            <a:off x="3290022" y="1991944"/>
            <a:ext cx="2577378" cy="1323440"/>
          </a:xfrm>
          <a:prstGeom prst="rect">
            <a:avLst/>
          </a:prstGeom>
          <a:noFill/>
        </p:spPr>
        <p:txBody>
          <a:bodyPr wrap="square" rtlCol="0">
            <a:spAutoFit/>
          </a:bodyPr>
          <a:lstStyle/>
          <a:p>
            <a:r>
              <a:rPr lang="en-CA" sz="8000" b="1" dirty="0">
                <a:solidFill>
                  <a:srgbClr val="C2D12F"/>
                </a:solidFill>
                <a:latin typeface="Avenir Heavy" charset="0"/>
                <a:ea typeface="Avenir Heavy" charset="0"/>
                <a:cs typeface="Avenir Heavy" charset="0"/>
              </a:rPr>
              <a:t>62%</a:t>
            </a:r>
          </a:p>
        </p:txBody>
      </p:sp>
      <p:graphicFrame>
        <p:nvGraphicFramePr>
          <p:cNvPr id="5" name="Chart 4">
            <a:extLst>
              <a:ext uri="{FF2B5EF4-FFF2-40B4-BE49-F238E27FC236}">
                <a16:creationId xmlns:a16="http://schemas.microsoft.com/office/drawing/2014/main" id="{899439F9-B77B-4339-B93D-F95BB9B1C2A1}"/>
              </a:ext>
            </a:extLst>
          </p:cNvPr>
          <p:cNvGraphicFramePr/>
          <p:nvPr>
            <p:extLst>
              <p:ext uri="{D42A27DB-BD31-4B8C-83A1-F6EECF244321}">
                <p14:modId xmlns:p14="http://schemas.microsoft.com/office/powerpoint/2010/main" val="2027308908"/>
              </p:ext>
            </p:extLst>
          </p:nvPr>
        </p:nvGraphicFramePr>
        <p:xfrm>
          <a:off x="948789" y="1600200"/>
          <a:ext cx="1978965" cy="2719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41991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8A6E1-D2D3-4468-8681-79883469FBB4}"/>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90131086-1C5A-462E-BFB5-D88FBFE10EFB}"/>
              </a:ext>
            </a:extLst>
          </p:cNvPr>
          <p:cNvSpPr>
            <a:spLocks noGrp="1"/>
          </p:cNvSpPr>
          <p:nvPr>
            <p:ph idx="1"/>
          </p:nvPr>
        </p:nvSpPr>
        <p:spPr/>
        <p:txBody>
          <a:bodyPr/>
          <a:lstStyle/>
          <a:p>
            <a:pPr marL="0" indent="0">
              <a:buNone/>
            </a:pPr>
            <a:r>
              <a:rPr lang="en-CA" b="1" dirty="0">
                <a:ea typeface="Avenir Book" charset="0"/>
                <a:cs typeface="Avenir Book" charset="0"/>
              </a:rPr>
              <a:t>Based on your experience, discuss</a:t>
            </a:r>
          </a:p>
          <a:p>
            <a:endParaRPr lang="en-CA" b="1" dirty="0">
              <a:ea typeface="Avenir Book" charset="0"/>
              <a:cs typeface="Avenir Book" charset="0"/>
            </a:endParaRPr>
          </a:p>
          <a:p>
            <a:endParaRPr lang="en-CA" b="1" dirty="0">
              <a:ea typeface="Avenir Book" charset="0"/>
              <a:cs typeface="Avenir Book" charset="0"/>
            </a:endParaRPr>
          </a:p>
          <a:p>
            <a:endParaRPr lang="en-CA" b="1" dirty="0">
              <a:ea typeface="Avenir Book" charset="0"/>
              <a:cs typeface="Avenir Book" charset="0"/>
            </a:endParaRPr>
          </a:p>
          <a:p>
            <a:r>
              <a:rPr lang="en-CA" b="1" dirty="0">
                <a:ea typeface="Avenir Book" charset="0"/>
                <a:cs typeface="Avenir Book" charset="0"/>
              </a:rPr>
              <a:t> What are the factors that affect sustainability of project outcomes?</a:t>
            </a:r>
          </a:p>
          <a:p>
            <a:endParaRPr lang="en-CA" b="1" dirty="0">
              <a:ea typeface="Avenir Book" charset="0"/>
              <a:cs typeface="Avenir Book" charset="0"/>
            </a:endParaRPr>
          </a:p>
          <a:p>
            <a:endParaRPr lang="en-CA" b="1" dirty="0">
              <a:ea typeface="Avenir Book" charset="0"/>
              <a:cs typeface="Avenir Book" charset="0"/>
            </a:endParaRPr>
          </a:p>
          <a:p>
            <a:endParaRPr lang="en-US" dirty="0"/>
          </a:p>
        </p:txBody>
      </p:sp>
    </p:spTree>
    <p:extLst>
      <p:ext uri="{BB962C8B-B14F-4D97-AF65-F5344CB8AC3E}">
        <p14:creationId xmlns:p14="http://schemas.microsoft.com/office/powerpoint/2010/main" val="128839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5355B-3E6F-4638-A0C6-00F2E3AE29DA}"/>
              </a:ext>
            </a:extLst>
          </p:cNvPr>
          <p:cNvSpPr>
            <a:spLocks noGrp="1"/>
          </p:cNvSpPr>
          <p:nvPr>
            <p:ph type="title"/>
          </p:nvPr>
        </p:nvSpPr>
        <p:spPr/>
        <p:txBody>
          <a:bodyPr/>
          <a:lstStyle/>
          <a:p>
            <a:r>
              <a:rPr lang="en-US" dirty="0"/>
              <a:t>Discussion - continued</a:t>
            </a:r>
          </a:p>
        </p:txBody>
      </p:sp>
      <p:sp>
        <p:nvSpPr>
          <p:cNvPr id="3" name="Content Placeholder 2">
            <a:extLst>
              <a:ext uri="{FF2B5EF4-FFF2-40B4-BE49-F238E27FC236}">
                <a16:creationId xmlns:a16="http://schemas.microsoft.com/office/drawing/2014/main" id="{DF882568-B403-4C78-930A-C404401FF362}"/>
              </a:ext>
            </a:extLst>
          </p:cNvPr>
          <p:cNvSpPr>
            <a:spLocks noGrp="1"/>
          </p:cNvSpPr>
          <p:nvPr>
            <p:ph idx="1"/>
          </p:nvPr>
        </p:nvSpPr>
        <p:spPr/>
        <p:txBody>
          <a:bodyPr/>
          <a:lstStyle/>
          <a:p>
            <a:r>
              <a:rPr lang="en-CA" b="1" dirty="0">
                <a:ea typeface="Avenir Book" charset="0"/>
                <a:cs typeface="Avenir Book" charset="0"/>
              </a:rPr>
              <a:t> What factors affect sustainability after the project completion?</a:t>
            </a:r>
          </a:p>
          <a:p>
            <a:endParaRPr lang="en-CA" b="1" dirty="0">
              <a:ea typeface="Avenir Book" charset="0"/>
              <a:cs typeface="Avenir Book" charset="0"/>
            </a:endParaRPr>
          </a:p>
          <a:p>
            <a:endParaRPr lang="en-CA" b="1" dirty="0">
              <a:ea typeface="Avenir Book" charset="0"/>
              <a:cs typeface="Avenir Book" charset="0"/>
            </a:endParaRPr>
          </a:p>
          <a:p>
            <a:endParaRPr lang="en-US" dirty="0"/>
          </a:p>
        </p:txBody>
      </p:sp>
    </p:spTree>
    <p:extLst>
      <p:ext uri="{BB962C8B-B14F-4D97-AF65-F5344CB8AC3E}">
        <p14:creationId xmlns:p14="http://schemas.microsoft.com/office/powerpoint/2010/main" val="697054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FEBE22-49C7-4709-A237-4265837F9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7"/>
            <a:ext cx="12192000" cy="6857825"/>
          </a:xfrm>
          <a:prstGeom prst="rect">
            <a:avLst/>
          </a:prstGeom>
        </p:spPr>
      </p:pic>
      <p:pic>
        <p:nvPicPr>
          <p:cNvPr id="3" name="Picture 2">
            <a:extLst>
              <a:ext uri="{FF2B5EF4-FFF2-40B4-BE49-F238E27FC236}">
                <a16:creationId xmlns:a16="http://schemas.microsoft.com/office/drawing/2014/main" id="{6F0EA268-B633-4ED0-AB99-15ABD21761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932" y="365964"/>
            <a:ext cx="2512404" cy="1041544"/>
          </a:xfrm>
          <a:prstGeom prst="rect">
            <a:avLst/>
          </a:prstGeom>
        </p:spPr>
      </p:pic>
      <p:sp>
        <p:nvSpPr>
          <p:cNvPr id="4" name="TextBox 3">
            <a:extLst>
              <a:ext uri="{FF2B5EF4-FFF2-40B4-BE49-F238E27FC236}">
                <a16:creationId xmlns:a16="http://schemas.microsoft.com/office/drawing/2014/main" id="{3C562064-053E-4C99-91D4-AFE33BD51BC4}"/>
              </a:ext>
            </a:extLst>
          </p:cNvPr>
          <p:cNvSpPr txBox="1"/>
          <p:nvPr/>
        </p:nvSpPr>
        <p:spPr>
          <a:xfrm>
            <a:off x="2590800" y="2057400"/>
            <a:ext cx="7467600" cy="1200329"/>
          </a:xfrm>
          <a:prstGeom prst="rect">
            <a:avLst/>
          </a:prstGeom>
          <a:noFill/>
        </p:spPr>
        <p:txBody>
          <a:bodyPr wrap="square" rtlCol="0">
            <a:spAutoFit/>
          </a:bodyPr>
          <a:lstStyle/>
          <a:p>
            <a:r>
              <a:rPr lang="en-US" sz="3600" b="1" dirty="0">
                <a:solidFill>
                  <a:schemeClr val="bg1"/>
                </a:solidFill>
              </a:rPr>
              <a:t>FOR MORE </a:t>
            </a:r>
          </a:p>
          <a:p>
            <a:r>
              <a:rPr lang="en-US" sz="3600" b="1" dirty="0">
                <a:solidFill>
                  <a:schemeClr val="bg1"/>
                </a:solidFill>
              </a:rPr>
              <a:t>VISIT US AT www.gefieo.org</a:t>
            </a:r>
          </a:p>
        </p:txBody>
      </p:sp>
    </p:spTree>
    <p:extLst>
      <p:ext uri="{BB962C8B-B14F-4D97-AF65-F5344CB8AC3E}">
        <p14:creationId xmlns:p14="http://schemas.microsoft.com/office/powerpoint/2010/main" val="1167600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8383-D7DC-4767-88B4-37F01C1715B8}"/>
              </a:ext>
            </a:extLst>
          </p:cNvPr>
          <p:cNvSpPr>
            <a:spLocks noGrp="1"/>
          </p:cNvSpPr>
          <p:nvPr>
            <p:ph type="title"/>
          </p:nvPr>
        </p:nvSpPr>
        <p:spPr/>
        <p:txBody>
          <a:bodyPr/>
          <a:lstStyle/>
          <a:p>
            <a:r>
              <a:rPr lang="en-US" dirty="0"/>
              <a:t>Monitoring</a:t>
            </a:r>
          </a:p>
        </p:txBody>
      </p:sp>
      <p:sp>
        <p:nvSpPr>
          <p:cNvPr id="3" name="Content Placeholder 2">
            <a:extLst>
              <a:ext uri="{FF2B5EF4-FFF2-40B4-BE49-F238E27FC236}">
                <a16:creationId xmlns:a16="http://schemas.microsoft.com/office/drawing/2014/main" id="{B655103C-49B9-4616-A04D-CBC7623BF1FC}"/>
              </a:ext>
            </a:extLst>
          </p:cNvPr>
          <p:cNvSpPr>
            <a:spLocks noGrp="1"/>
          </p:cNvSpPr>
          <p:nvPr>
            <p:ph idx="1"/>
          </p:nvPr>
        </p:nvSpPr>
        <p:spPr>
          <a:xfrm>
            <a:off x="457200" y="3935833"/>
            <a:ext cx="8596668" cy="2612362"/>
          </a:xfrm>
        </p:spPr>
        <p:txBody>
          <a:bodyPr/>
          <a:lstStyle/>
          <a:p>
            <a:pPr marL="0" indent="0">
              <a:buClr>
                <a:srgbClr val="1CADE4"/>
              </a:buClr>
              <a:buFont typeface="Wingdings 3" charset="2"/>
              <a:buNone/>
            </a:pPr>
            <a:r>
              <a:rPr lang="en-US" b="1" dirty="0">
                <a:solidFill>
                  <a:schemeClr val="tx1"/>
                </a:solidFill>
              </a:rPr>
              <a:t>Forms of monitoring:</a:t>
            </a:r>
          </a:p>
          <a:p>
            <a:pPr marL="0" indent="0">
              <a:buClr>
                <a:srgbClr val="1CADE4"/>
              </a:buClr>
              <a:buFont typeface="Wingdings 3" charset="2"/>
              <a:buNone/>
            </a:pPr>
            <a:r>
              <a:rPr lang="en-US" b="1" dirty="0">
                <a:solidFill>
                  <a:schemeClr val="tx1"/>
                </a:solidFill>
              </a:rPr>
              <a:t>	Monitoring of </a:t>
            </a:r>
            <a:r>
              <a:rPr lang="en-US" b="1" dirty="0">
                <a:solidFill>
                  <a:schemeClr val="accent2"/>
                </a:solidFill>
              </a:rPr>
              <a:t>environmental conditions and stressors</a:t>
            </a:r>
          </a:p>
          <a:p>
            <a:pPr marL="0" indent="0">
              <a:buClr>
                <a:srgbClr val="1CADE4"/>
              </a:buClr>
              <a:buFont typeface="Wingdings 3" charset="2"/>
              <a:buNone/>
            </a:pPr>
            <a:r>
              <a:rPr lang="en-US" b="1" dirty="0">
                <a:solidFill>
                  <a:schemeClr val="tx1"/>
                </a:solidFill>
              </a:rPr>
              <a:t>	Monitoring of </a:t>
            </a:r>
            <a:r>
              <a:rPr lang="en-US" b="1" dirty="0">
                <a:solidFill>
                  <a:schemeClr val="accent2"/>
                </a:solidFill>
              </a:rPr>
              <a:t>progress toward project/program outcomes</a:t>
            </a:r>
          </a:p>
          <a:p>
            <a:pPr marL="0" indent="0">
              <a:buClr>
                <a:srgbClr val="1CADE4"/>
              </a:buClr>
              <a:buNone/>
            </a:pPr>
            <a:r>
              <a:rPr lang="en-US" b="1" dirty="0">
                <a:solidFill>
                  <a:schemeClr val="tx1"/>
                </a:solidFill>
              </a:rPr>
              <a:t>	Monitoring of </a:t>
            </a:r>
            <a:r>
              <a:rPr lang="en-US" b="1" dirty="0">
                <a:solidFill>
                  <a:schemeClr val="accent2"/>
                </a:solidFill>
              </a:rPr>
              <a:t>project/program performance </a:t>
            </a:r>
          </a:p>
          <a:p>
            <a:endParaRPr lang="en-US" dirty="0"/>
          </a:p>
        </p:txBody>
      </p:sp>
      <p:sp>
        <p:nvSpPr>
          <p:cNvPr id="4" name="Cloud 3">
            <a:extLst>
              <a:ext uri="{FF2B5EF4-FFF2-40B4-BE49-F238E27FC236}">
                <a16:creationId xmlns:a16="http://schemas.microsoft.com/office/drawing/2014/main" id="{38070950-03A4-4C2F-9D3F-8D162DBDC8D4}"/>
              </a:ext>
            </a:extLst>
          </p:cNvPr>
          <p:cNvSpPr/>
          <p:nvPr/>
        </p:nvSpPr>
        <p:spPr>
          <a:xfrm>
            <a:off x="130629" y="1385209"/>
            <a:ext cx="6539666" cy="255062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C2D12F"/>
              </a:solidFill>
            </a:endParaRPr>
          </a:p>
          <a:p>
            <a:pPr algn="ctr"/>
            <a:r>
              <a:rPr lang="en-US" sz="2800" b="1" dirty="0">
                <a:solidFill>
                  <a:srgbClr val="C2D12F"/>
                </a:solidFill>
              </a:rPr>
              <a:t>Is our activity on track?</a:t>
            </a:r>
          </a:p>
          <a:p>
            <a:pPr algn="ctr"/>
            <a:endParaRPr lang="en-US" sz="2800" b="1" dirty="0">
              <a:solidFill>
                <a:srgbClr val="C2D12F"/>
              </a:solidFill>
            </a:endParaRPr>
          </a:p>
          <a:p>
            <a:pPr algn="ctr"/>
            <a:endParaRPr lang="en-US" sz="2800" b="1" dirty="0">
              <a:solidFill>
                <a:srgbClr val="C2D12F"/>
              </a:solidFill>
            </a:endParaRPr>
          </a:p>
        </p:txBody>
      </p:sp>
      <p:sp>
        <p:nvSpPr>
          <p:cNvPr id="5" name="Oval Callout 14">
            <a:extLst>
              <a:ext uri="{FF2B5EF4-FFF2-40B4-BE49-F238E27FC236}">
                <a16:creationId xmlns:a16="http://schemas.microsoft.com/office/drawing/2014/main" id="{21CED404-2EBE-454E-9F2F-73836F3DAAEA}"/>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Monitoring uses systematic collection of data to keep activities on track. </a:t>
            </a:r>
          </a:p>
          <a:p>
            <a:pPr algn="ctr"/>
            <a:endParaRPr lang="en-US" dirty="0">
              <a:solidFill>
                <a:schemeClr val="tx1"/>
              </a:solidFill>
            </a:endParaRPr>
          </a:p>
        </p:txBody>
      </p:sp>
    </p:spTree>
    <p:extLst>
      <p:ext uri="{BB962C8B-B14F-4D97-AF65-F5344CB8AC3E}">
        <p14:creationId xmlns:p14="http://schemas.microsoft.com/office/powerpoint/2010/main" val="4199898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875B8-D302-4845-AED1-EA6921AEF423}"/>
              </a:ext>
            </a:extLst>
          </p:cNvPr>
          <p:cNvSpPr>
            <a:spLocks noGrp="1"/>
          </p:cNvSpPr>
          <p:nvPr>
            <p:ph type="title"/>
          </p:nvPr>
        </p:nvSpPr>
        <p:spPr/>
        <p:txBody>
          <a:bodyPr/>
          <a:lstStyle/>
          <a:p>
            <a:r>
              <a:rPr lang="en-US" dirty="0"/>
              <a:t>Evaluation</a:t>
            </a:r>
          </a:p>
        </p:txBody>
      </p:sp>
      <p:sp>
        <p:nvSpPr>
          <p:cNvPr id="3" name="Content Placeholder 2">
            <a:extLst>
              <a:ext uri="{FF2B5EF4-FFF2-40B4-BE49-F238E27FC236}">
                <a16:creationId xmlns:a16="http://schemas.microsoft.com/office/drawing/2014/main" id="{7B00C552-2CE1-4C13-9093-6827DBB69754}"/>
              </a:ext>
            </a:extLst>
          </p:cNvPr>
          <p:cNvSpPr>
            <a:spLocks noGrp="1"/>
          </p:cNvSpPr>
          <p:nvPr>
            <p:ph idx="1"/>
          </p:nvPr>
        </p:nvSpPr>
        <p:spPr>
          <a:xfrm>
            <a:off x="677334" y="3733800"/>
            <a:ext cx="8596668" cy="2307562"/>
          </a:xfrm>
        </p:spPr>
        <p:txBody>
          <a:bodyPr/>
          <a:lstStyle/>
          <a:p>
            <a:pPr marL="0" indent="0">
              <a:spcAft>
                <a:spcPts val="1200"/>
              </a:spcAft>
              <a:buClr>
                <a:srgbClr val="1CADE4"/>
              </a:buClr>
              <a:buFont typeface="Wingdings 3" charset="2"/>
              <a:buNone/>
            </a:pPr>
            <a:r>
              <a:rPr lang="en-US" b="1" dirty="0">
                <a:solidFill>
                  <a:schemeClr val="tx1"/>
                </a:solidFill>
              </a:rPr>
              <a:t>Project/Program Evaluations:</a:t>
            </a:r>
          </a:p>
          <a:p>
            <a:pPr marL="0" indent="0">
              <a:spcBef>
                <a:spcPts val="0"/>
              </a:spcBef>
              <a:buClr>
                <a:srgbClr val="1CADE4"/>
              </a:buClr>
              <a:buFont typeface="Wingdings 3" charset="2"/>
              <a:buNone/>
            </a:pPr>
            <a:r>
              <a:rPr lang="en-US" b="1" dirty="0">
                <a:solidFill>
                  <a:schemeClr val="accent2"/>
                </a:solidFill>
              </a:rPr>
              <a:t>Mid-term</a:t>
            </a:r>
          </a:p>
          <a:p>
            <a:pPr marL="0" indent="0">
              <a:spcBef>
                <a:spcPts val="0"/>
              </a:spcBef>
              <a:buClr>
                <a:srgbClr val="1CADE4"/>
              </a:buClr>
              <a:buFont typeface="Wingdings 3" charset="2"/>
              <a:buNone/>
            </a:pPr>
            <a:r>
              <a:rPr lang="en-US" b="1" dirty="0">
                <a:solidFill>
                  <a:schemeClr val="accent2"/>
                </a:solidFill>
              </a:rPr>
              <a:t>Terminal</a:t>
            </a:r>
          </a:p>
          <a:p>
            <a:pPr>
              <a:spcBef>
                <a:spcPts val="0"/>
              </a:spcBef>
              <a:buClr>
                <a:srgbClr val="1CADE4"/>
              </a:buClr>
            </a:pPr>
            <a:endParaRPr lang="en-US" b="1" dirty="0">
              <a:solidFill>
                <a:prstClr val="white"/>
              </a:solidFill>
            </a:endParaRPr>
          </a:p>
          <a:p>
            <a:pPr marL="0" indent="0">
              <a:buClr>
                <a:srgbClr val="1CADE4"/>
              </a:buClr>
              <a:buFont typeface="Wingdings 3" charset="2"/>
              <a:buNone/>
            </a:pPr>
            <a:r>
              <a:rPr lang="en-US" b="1" dirty="0">
                <a:solidFill>
                  <a:schemeClr val="tx1"/>
                </a:solidFill>
              </a:rPr>
              <a:t>Other forms of evaluation:</a:t>
            </a:r>
            <a:r>
              <a:rPr lang="en-US" b="1" dirty="0">
                <a:solidFill>
                  <a:schemeClr val="accent2"/>
                </a:solidFill>
              </a:rPr>
              <a:t> impact, thematic, performance, country, corporate, comprehensive</a:t>
            </a:r>
          </a:p>
          <a:p>
            <a:endParaRPr lang="en-US" dirty="0"/>
          </a:p>
        </p:txBody>
      </p:sp>
      <p:sp>
        <p:nvSpPr>
          <p:cNvPr id="4" name="Cloud 3">
            <a:extLst>
              <a:ext uri="{FF2B5EF4-FFF2-40B4-BE49-F238E27FC236}">
                <a16:creationId xmlns:a16="http://schemas.microsoft.com/office/drawing/2014/main" id="{CF8BF185-FB86-44FB-BD8B-6C16534677D3}"/>
              </a:ext>
            </a:extLst>
          </p:cNvPr>
          <p:cNvSpPr/>
          <p:nvPr/>
        </p:nvSpPr>
        <p:spPr>
          <a:xfrm>
            <a:off x="1" y="1066800"/>
            <a:ext cx="7391400" cy="2634974"/>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0"/>
              </a:spcBef>
            </a:pPr>
            <a:endParaRPr lang="en-US" sz="2400" b="1" dirty="0">
              <a:solidFill>
                <a:srgbClr val="C2D12F"/>
              </a:solidFill>
            </a:endParaRPr>
          </a:p>
          <a:p>
            <a:pPr>
              <a:spcBef>
                <a:spcPts val="0"/>
              </a:spcBef>
            </a:pPr>
            <a:endParaRPr lang="en-US" sz="2400" b="1" dirty="0">
              <a:solidFill>
                <a:srgbClr val="C2D12F"/>
              </a:solidFill>
            </a:endParaRPr>
          </a:p>
          <a:p>
            <a:pPr marL="342900" indent="-342900">
              <a:spcBef>
                <a:spcPts val="0"/>
              </a:spcBef>
              <a:buFont typeface="Arial" panose="020B0604020202020204" pitchFamily="34" charset="0"/>
              <a:buChar char="•"/>
            </a:pPr>
            <a:r>
              <a:rPr lang="en-US" sz="2400" b="1" dirty="0">
                <a:solidFill>
                  <a:srgbClr val="C2D12F"/>
                </a:solidFill>
              </a:rPr>
              <a:t>Are we doing the right thing?</a:t>
            </a:r>
          </a:p>
          <a:p>
            <a:pPr marL="342900" indent="-342900">
              <a:spcBef>
                <a:spcPts val="0"/>
              </a:spcBef>
              <a:buFont typeface="Arial" panose="020B0604020202020204" pitchFamily="34" charset="0"/>
              <a:buChar char="•"/>
            </a:pPr>
            <a:r>
              <a:rPr lang="en-US" sz="2400" b="1" dirty="0">
                <a:solidFill>
                  <a:srgbClr val="C2D12F"/>
                </a:solidFill>
              </a:rPr>
              <a:t>Are we doing things right and efficiently?</a:t>
            </a:r>
          </a:p>
          <a:p>
            <a:pPr marL="342900" indent="-342900">
              <a:spcBef>
                <a:spcPts val="0"/>
              </a:spcBef>
              <a:buFont typeface="Arial" panose="020B0604020202020204" pitchFamily="34" charset="0"/>
              <a:buChar char="•"/>
            </a:pPr>
            <a:r>
              <a:rPr lang="en-US" sz="2400" b="1" dirty="0">
                <a:solidFill>
                  <a:srgbClr val="C2D12F"/>
                </a:solidFill>
              </a:rPr>
              <a:t>Are there better ways of doing it? </a:t>
            </a:r>
          </a:p>
          <a:p>
            <a:pPr>
              <a:spcBef>
                <a:spcPts val="0"/>
              </a:spcBef>
            </a:pPr>
            <a:endParaRPr lang="en-US" dirty="0">
              <a:solidFill>
                <a:schemeClr val="accent2"/>
              </a:solidFill>
            </a:endParaRPr>
          </a:p>
          <a:p>
            <a:pPr algn="ctr"/>
            <a:endParaRPr lang="en-US" dirty="0">
              <a:solidFill>
                <a:prstClr val="white"/>
              </a:solidFill>
            </a:endParaRPr>
          </a:p>
        </p:txBody>
      </p:sp>
      <p:sp>
        <p:nvSpPr>
          <p:cNvPr id="5" name="Oval Callout 5">
            <a:extLst>
              <a:ext uri="{FF2B5EF4-FFF2-40B4-BE49-F238E27FC236}">
                <a16:creationId xmlns:a16="http://schemas.microsoft.com/office/drawing/2014/main" id="{B951AF9A-F405-4AA9-8518-4065403F6213}"/>
              </a:ext>
            </a:extLst>
          </p:cNvPr>
          <p:cNvSpPr/>
          <p:nvPr/>
        </p:nvSpPr>
        <p:spPr>
          <a:xfrm>
            <a:off x="7013986" y="1385209"/>
            <a:ext cx="4802160" cy="3429000"/>
          </a:xfrm>
          <a:prstGeom prst="wedgeEllipseCallout">
            <a:avLst/>
          </a:prstGeom>
          <a:solidFill>
            <a:schemeClr val="accent2"/>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rPr>
              <a:t>Evaluation is a </a:t>
            </a:r>
            <a:r>
              <a:rPr lang="en-US" b="1" i="1" dirty="0">
                <a:solidFill>
                  <a:schemeClr val="bg2">
                    <a:lumMod val="25000"/>
                  </a:schemeClr>
                </a:solidFill>
              </a:rPr>
              <a:t>systematic</a:t>
            </a:r>
            <a:r>
              <a:rPr lang="en-US" b="1" dirty="0"/>
              <a:t> </a:t>
            </a:r>
            <a:r>
              <a:rPr lang="en-US" b="1" dirty="0">
                <a:solidFill>
                  <a:schemeClr val="bg1"/>
                </a:solidFill>
              </a:rPr>
              <a:t>assessment of an activity (program, strategy, etc.) that assesses </a:t>
            </a:r>
            <a:r>
              <a:rPr lang="en-US" b="1" i="1" dirty="0">
                <a:solidFill>
                  <a:schemeClr val="bg1"/>
                </a:solidFill>
              </a:rPr>
              <a:t>relevance</a:t>
            </a:r>
            <a:r>
              <a:rPr lang="en-US" b="1" dirty="0">
                <a:solidFill>
                  <a:schemeClr val="bg1"/>
                </a:solidFill>
              </a:rPr>
              <a:t>, </a:t>
            </a:r>
            <a:r>
              <a:rPr lang="en-US" b="1" i="1" dirty="0">
                <a:solidFill>
                  <a:schemeClr val="bg1"/>
                </a:solidFill>
              </a:rPr>
              <a:t>effectiveness</a:t>
            </a:r>
            <a:r>
              <a:rPr lang="en-US" b="1" dirty="0">
                <a:solidFill>
                  <a:schemeClr val="bg1"/>
                </a:solidFill>
              </a:rPr>
              <a:t>, </a:t>
            </a:r>
            <a:r>
              <a:rPr lang="en-US" b="1" i="1" dirty="0">
                <a:solidFill>
                  <a:schemeClr val="bg1"/>
                </a:solidFill>
              </a:rPr>
              <a:t>efficiency, results </a:t>
            </a:r>
            <a:r>
              <a:rPr lang="en-US" b="1" dirty="0">
                <a:solidFill>
                  <a:schemeClr val="bg1"/>
                </a:solidFill>
              </a:rPr>
              <a:t>and </a:t>
            </a:r>
            <a:r>
              <a:rPr lang="en-US" b="1" i="1" dirty="0">
                <a:solidFill>
                  <a:schemeClr val="bg1"/>
                </a:solidFill>
              </a:rPr>
              <a:t>sustainability</a:t>
            </a:r>
            <a:r>
              <a:rPr lang="en-US" b="1" dirty="0">
                <a:solidFill>
                  <a:schemeClr val="bg1"/>
                </a:solidFill>
              </a:rPr>
              <a:t>.</a:t>
            </a:r>
          </a:p>
          <a:p>
            <a:pPr algn="ctr"/>
            <a:endParaRPr lang="en-US" dirty="0">
              <a:solidFill>
                <a:schemeClr val="tx1"/>
              </a:solidFill>
            </a:endParaRPr>
          </a:p>
        </p:txBody>
      </p:sp>
    </p:spTree>
    <p:extLst>
      <p:ext uri="{BB962C8B-B14F-4D97-AF65-F5344CB8AC3E}">
        <p14:creationId xmlns:p14="http://schemas.microsoft.com/office/powerpoint/2010/main" val="364492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7D74C-2FC3-45DE-839E-0EAD319C68C2}"/>
              </a:ext>
            </a:extLst>
          </p:cNvPr>
          <p:cNvSpPr>
            <a:spLocks noGrp="1"/>
          </p:cNvSpPr>
          <p:nvPr>
            <p:ph type="title"/>
          </p:nvPr>
        </p:nvSpPr>
        <p:spPr/>
        <p:txBody>
          <a:bodyPr/>
          <a:lstStyle/>
          <a:p>
            <a:r>
              <a:rPr lang="en-US" dirty="0"/>
              <a:t>M&amp;E in the GEF</a:t>
            </a:r>
          </a:p>
        </p:txBody>
      </p:sp>
      <p:sp>
        <p:nvSpPr>
          <p:cNvPr id="3" name="Content Placeholder 2">
            <a:extLst>
              <a:ext uri="{FF2B5EF4-FFF2-40B4-BE49-F238E27FC236}">
                <a16:creationId xmlns:a16="http://schemas.microsoft.com/office/drawing/2014/main" id="{83DABB24-B4A3-4F7C-8CD5-DA5F2A24CA6A}"/>
              </a:ext>
            </a:extLst>
          </p:cNvPr>
          <p:cNvSpPr>
            <a:spLocks noGrp="1"/>
          </p:cNvSpPr>
          <p:nvPr>
            <p:ph idx="1"/>
          </p:nvPr>
        </p:nvSpPr>
        <p:spPr>
          <a:xfrm>
            <a:off x="677334" y="1930401"/>
            <a:ext cx="8596668" cy="4110962"/>
          </a:xfrm>
        </p:spPr>
        <p:txBody>
          <a:bodyPr/>
          <a:lstStyle/>
          <a:p>
            <a:pPr>
              <a:buNone/>
            </a:pPr>
            <a:r>
              <a:rPr lang="en-US" b="1" dirty="0">
                <a:solidFill>
                  <a:schemeClr val="accent2"/>
                </a:solidFill>
              </a:rPr>
              <a:t>Two overarching objectives</a:t>
            </a:r>
            <a:r>
              <a:rPr lang="en-US" dirty="0">
                <a:solidFill>
                  <a:schemeClr val="accent2"/>
                </a:solidFill>
              </a:rPr>
              <a:t>:</a:t>
            </a:r>
          </a:p>
          <a:p>
            <a:pPr>
              <a:buNone/>
            </a:pPr>
            <a:endParaRPr lang="en-US" dirty="0">
              <a:solidFill>
                <a:srgbClr val="C00000"/>
              </a:solidFill>
            </a:endParaRPr>
          </a:p>
          <a:p>
            <a:pPr fontAlgn="ctr">
              <a:buClr>
                <a:schemeClr val="accent2"/>
              </a:buClr>
            </a:pPr>
            <a:r>
              <a:rPr lang="en-US" dirty="0"/>
              <a:t>Promote </a:t>
            </a:r>
            <a:r>
              <a:rPr lang="en-US" b="1" dirty="0">
                <a:solidFill>
                  <a:srgbClr val="C2D12F"/>
                </a:solidFill>
              </a:rPr>
              <a:t>accountability</a:t>
            </a:r>
            <a:r>
              <a:rPr lang="en-US" dirty="0"/>
              <a:t> for the achievement of GEF objectives through the assessment of </a:t>
            </a:r>
            <a:r>
              <a:rPr lang="en-US" i="1" dirty="0"/>
              <a:t>results, effectiveness, processes</a:t>
            </a:r>
            <a:r>
              <a:rPr lang="en-US" dirty="0"/>
              <a:t>, and </a:t>
            </a:r>
            <a:r>
              <a:rPr lang="en-US" i="1" dirty="0"/>
              <a:t>performance</a:t>
            </a:r>
            <a:r>
              <a:rPr lang="en-US" dirty="0"/>
              <a:t> of the partners involved in GEF activities. </a:t>
            </a:r>
          </a:p>
          <a:p>
            <a:pPr fontAlgn="ctr">
              <a:buClr>
                <a:schemeClr val="accent2"/>
              </a:buClr>
            </a:pPr>
            <a:endParaRPr lang="en-US" dirty="0"/>
          </a:p>
          <a:p>
            <a:pPr fontAlgn="ctr">
              <a:buClr>
                <a:schemeClr val="accent2"/>
              </a:buClr>
            </a:pPr>
            <a:r>
              <a:rPr lang="en-US" dirty="0"/>
              <a:t>Promote </a:t>
            </a:r>
            <a:r>
              <a:rPr lang="en-US" b="1" dirty="0">
                <a:solidFill>
                  <a:srgbClr val="C2D12F"/>
                </a:solidFill>
              </a:rPr>
              <a:t>learning</a:t>
            </a:r>
            <a:r>
              <a:rPr lang="en-US" dirty="0"/>
              <a:t>, </a:t>
            </a:r>
            <a:r>
              <a:rPr lang="en-US" b="1" dirty="0">
                <a:solidFill>
                  <a:srgbClr val="C2D12F"/>
                </a:solidFill>
              </a:rPr>
              <a:t>feedback</a:t>
            </a:r>
            <a:r>
              <a:rPr lang="en-US" dirty="0"/>
              <a:t>, and </a:t>
            </a:r>
            <a:r>
              <a:rPr lang="en-US" b="1" dirty="0">
                <a:solidFill>
                  <a:srgbClr val="C2D12F"/>
                </a:solidFill>
              </a:rPr>
              <a:t>knowledge sharing </a:t>
            </a:r>
            <a:r>
              <a:rPr lang="en-US" dirty="0"/>
              <a:t>on results and lessons learned among the GEF and its partners as a basis for decision making on policies, strategies, program management, programs, and projects; and to improve </a:t>
            </a:r>
            <a:r>
              <a:rPr lang="en-US" b="1" dirty="0">
                <a:solidFill>
                  <a:srgbClr val="C2D12F"/>
                </a:solidFill>
              </a:rPr>
              <a:t>knowledge </a:t>
            </a:r>
            <a:r>
              <a:rPr lang="en-US" dirty="0"/>
              <a:t>and </a:t>
            </a:r>
            <a:r>
              <a:rPr lang="en-US" b="1" dirty="0">
                <a:solidFill>
                  <a:srgbClr val="C2D12F"/>
                </a:solidFill>
              </a:rPr>
              <a:t>performance</a:t>
            </a:r>
            <a:r>
              <a:rPr lang="en-US" b="1" dirty="0"/>
              <a:t>.</a:t>
            </a:r>
          </a:p>
          <a:p>
            <a:endParaRPr lang="en-US" dirty="0"/>
          </a:p>
        </p:txBody>
      </p:sp>
    </p:spTree>
    <p:extLst>
      <p:ext uri="{BB962C8B-B14F-4D97-AF65-F5344CB8AC3E}">
        <p14:creationId xmlns:p14="http://schemas.microsoft.com/office/powerpoint/2010/main" val="428508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E7407-4615-4208-8BBF-9EAC4BDEC23E}"/>
              </a:ext>
            </a:extLst>
          </p:cNvPr>
          <p:cNvSpPr>
            <a:spLocks noGrp="1"/>
          </p:cNvSpPr>
          <p:nvPr>
            <p:ph type="title"/>
          </p:nvPr>
        </p:nvSpPr>
        <p:spPr>
          <a:xfrm>
            <a:off x="677334" y="609600"/>
            <a:ext cx="9228666" cy="1320800"/>
          </a:xfrm>
        </p:spPr>
        <p:txBody>
          <a:bodyPr>
            <a:noAutofit/>
          </a:bodyPr>
          <a:lstStyle/>
          <a:p>
            <a:r>
              <a:rPr lang="en-US" sz="2500" dirty="0"/>
              <a:t>Separate reporting lines for </a:t>
            </a:r>
            <a:br>
              <a:rPr lang="en-US" sz="2500" dirty="0"/>
            </a:br>
            <a:r>
              <a:rPr lang="en-US" sz="2500" dirty="0"/>
              <a:t>Monitoring (through Secretariat) and Evaluation (through IEO) </a:t>
            </a:r>
          </a:p>
        </p:txBody>
      </p:sp>
      <p:sp>
        <p:nvSpPr>
          <p:cNvPr id="4" name="Rectangle 3">
            <a:extLst>
              <a:ext uri="{FF2B5EF4-FFF2-40B4-BE49-F238E27FC236}">
                <a16:creationId xmlns:a16="http://schemas.microsoft.com/office/drawing/2014/main" id="{B09A62D7-0A13-4E1A-B566-D2B8955EFC25}"/>
              </a:ext>
            </a:extLst>
          </p:cNvPr>
          <p:cNvSpPr/>
          <p:nvPr/>
        </p:nvSpPr>
        <p:spPr>
          <a:xfrm>
            <a:off x="4876800" y="1587500"/>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Council</a:t>
            </a:r>
          </a:p>
        </p:txBody>
      </p:sp>
      <p:sp>
        <p:nvSpPr>
          <p:cNvPr id="6" name="Rectangle 5">
            <a:extLst>
              <a:ext uri="{FF2B5EF4-FFF2-40B4-BE49-F238E27FC236}">
                <a16:creationId xmlns:a16="http://schemas.microsoft.com/office/drawing/2014/main" id="{D69ACFE5-0985-4628-83E7-DB8FC2DBB093}"/>
              </a:ext>
            </a:extLst>
          </p:cNvPr>
          <p:cNvSpPr/>
          <p:nvPr/>
        </p:nvSpPr>
        <p:spPr>
          <a:xfrm>
            <a:off x="6477000" y="3385678"/>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Secretariat</a:t>
            </a:r>
          </a:p>
        </p:txBody>
      </p:sp>
      <p:sp>
        <p:nvSpPr>
          <p:cNvPr id="8" name="TextBox 7">
            <a:extLst>
              <a:ext uri="{FF2B5EF4-FFF2-40B4-BE49-F238E27FC236}">
                <a16:creationId xmlns:a16="http://schemas.microsoft.com/office/drawing/2014/main" id="{D911282E-C3F4-4EA5-AFCC-147D7681DB3E}"/>
              </a:ext>
            </a:extLst>
          </p:cNvPr>
          <p:cNvSpPr txBox="1"/>
          <p:nvPr/>
        </p:nvSpPr>
        <p:spPr>
          <a:xfrm>
            <a:off x="2569849" y="2435614"/>
            <a:ext cx="2458645" cy="830997"/>
          </a:xfrm>
          <a:prstGeom prst="rect">
            <a:avLst/>
          </a:prstGeom>
          <a:noFill/>
        </p:spPr>
        <p:txBody>
          <a:bodyPr wrap="square" rtlCol="0">
            <a:spAutoFit/>
          </a:bodyPr>
          <a:lstStyle/>
          <a:p>
            <a:r>
              <a:rPr lang="en-US" sz="1200" dirty="0"/>
              <a:t>Annual evaluation reports</a:t>
            </a:r>
          </a:p>
          <a:p>
            <a:r>
              <a:rPr lang="en-US" sz="1200" dirty="0"/>
              <a:t>Overall Performance Study </a:t>
            </a:r>
          </a:p>
          <a:p>
            <a:r>
              <a:rPr lang="en-US" sz="1200" dirty="0"/>
              <a:t>(to Assembly)</a:t>
            </a:r>
          </a:p>
          <a:p>
            <a:r>
              <a:rPr lang="en-US" sz="1200" dirty="0"/>
              <a:t>Annual Work Program and Budget</a:t>
            </a:r>
          </a:p>
        </p:txBody>
      </p:sp>
      <p:sp>
        <p:nvSpPr>
          <p:cNvPr id="9" name="Rectangle 8">
            <a:extLst>
              <a:ext uri="{FF2B5EF4-FFF2-40B4-BE49-F238E27FC236}">
                <a16:creationId xmlns:a16="http://schemas.microsoft.com/office/drawing/2014/main" id="{E1562D12-F039-4740-89D4-51C5248C65FD}"/>
              </a:ext>
            </a:extLst>
          </p:cNvPr>
          <p:cNvSpPr/>
          <p:nvPr/>
        </p:nvSpPr>
        <p:spPr>
          <a:xfrm>
            <a:off x="191985" y="3415508"/>
            <a:ext cx="2444675"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Agency evaluation units</a:t>
            </a:r>
          </a:p>
        </p:txBody>
      </p:sp>
      <p:sp>
        <p:nvSpPr>
          <p:cNvPr id="10" name="Rectangle 9">
            <a:extLst>
              <a:ext uri="{FF2B5EF4-FFF2-40B4-BE49-F238E27FC236}">
                <a16:creationId xmlns:a16="http://schemas.microsoft.com/office/drawing/2014/main" id="{CEFCB8EF-4FDD-429C-8D2A-C45AFEEB82EA}"/>
              </a:ext>
            </a:extLst>
          </p:cNvPr>
          <p:cNvSpPr/>
          <p:nvPr/>
        </p:nvSpPr>
        <p:spPr>
          <a:xfrm>
            <a:off x="3932059" y="3379052"/>
            <a:ext cx="1981200"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Independent Evaluation Office</a:t>
            </a:r>
          </a:p>
        </p:txBody>
      </p:sp>
      <p:cxnSp>
        <p:nvCxnSpPr>
          <p:cNvPr id="11" name="Straight Arrow Connector 10">
            <a:extLst>
              <a:ext uri="{FF2B5EF4-FFF2-40B4-BE49-F238E27FC236}">
                <a16:creationId xmlns:a16="http://schemas.microsoft.com/office/drawing/2014/main" id="{22A3D7DE-9DA6-440A-BD7E-142C30FFD393}"/>
              </a:ext>
            </a:extLst>
          </p:cNvPr>
          <p:cNvCxnSpPr/>
          <p:nvPr/>
        </p:nvCxnSpPr>
        <p:spPr>
          <a:xfrm flipV="1">
            <a:off x="5010181" y="2329800"/>
            <a:ext cx="0" cy="1042626"/>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604A274-1136-4382-BA8C-3EDD78975F2D}"/>
              </a:ext>
            </a:extLst>
          </p:cNvPr>
          <p:cNvCxnSpPr/>
          <p:nvPr/>
        </p:nvCxnSpPr>
        <p:spPr>
          <a:xfrm flipV="1">
            <a:off x="6781800" y="2329800"/>
            <a:ext cx="0" cy="1042626"/>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C2A1798-9331-4E62-87C8-447118FB01E1}"/>
              </a:ext>
            </a:extLst>
          </p:cNvPr>
          <p:cNvCxnSpPr/>
          <p:nvPr/>
        </p:nvCxnSpPr>
        <p:spPr>
          <a:xfrm>
            <a:off x="2636660" y="3708982"/>
            <a:ext cx="1295399" cy="0"/>
          </a:xfrm>
          <a:prstGeom prst="straightConnector1">
            <a:avLst/>
          </a:prstGeom>
          <a:ln w="28575">
            <a:solidFill>
              <a:srgbClr val="0020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D4A36B6-F4B3-4BD4-A62F-06D82639B7E5}"/>
              </a:ext>
            </a:extLst>
          </p:cNvPr>
          <p:cNvSpPr txBox="1"/>
          <p:nvPr/>
        </p:nvSpPr>
        <p:spPr>
          <a:xfrm>
            <a:off x="2639973" y="4399168"/>
            <a:ext cx="1690784" cy="646331"/>
          </a:xfrm>
          <a:prstGeom prst="rect">
            <a:avLst/>
          </a:prstGeom>
          <a:noFill/>
        </p:spPr>
        <p:txBody>
          <a:bodyPr wrap="none" rtlCol="0">
            <a:spAutoFit/>
          </a:bodyPr>
          <a:lstStyle/>
          <a:p>
            <a:r>
              <a:rPr lang="en-US" sz="1200" dirty="0"/>
              <a:t>Corporate evaluations</a:t>
            </a:r>
          </a:p>
          <a:p>
            <a:r>
              <a:rPr lang="en-US" sz="1200" dirty="0"/>
              <a:t>Project and Program</a:t>
            </a:r>
          </a:p>
          <a:p>
            <a:r>
              <a:rPr lang="en-US" sz="1200" dirty="0"/>
              <a:t>Independent evaluations</a:t>
            </a:r>
          </a:p>
        </p:txBody>
      </p:sp>
      <p:sp>
        <p:nvSpPr>
          <p:cNvPr id="15" name="TextBox 14">
            <a:extLst>
              <a:ext uri="{FF2B5EF4-FFF2-40B4-BE49-F238E27FC236}">
                <a16:creationId xmlns:a16="http://schemas.microsoft.com/office/drawing/2014/main" id="{3E2433CF-0698-4D13-A796-13F0AE454760}"/>
              </a:ext>
            </a:extLst>
          </p:cNvPr>
          <p:cNvSpPr txBox="1"/>
          <p:nvPr/>
        </p:nvSpPr>
        <p:spPr>
          <a:xfrm>
            <a:off x="7127066" y="2413991"/>
            <a:ext cx="2662267" cy="830997"/>
          </a:xfrm>
          <a:prstGeom prst="rect">
            <a:avLst/>
          </a:prstGeom>
          <a:noFill/>
        </p:spPr>
        <p:txBody>
          <a:bodyPr wrap="none" rtlCol="0">
            <a:spAutoFit/>
          </a:bodyPr>
          <a:lstStyle/>
          <a:p>
            <a:r>
              <a:rPr lang="en-US" sz="1200" dirty="0"/>
              <a:t>Annual Monitoring Report</a:t>
            </a:r>
          </a:p>
          <a:p>
            <a:r>
              <a:rPr lang="en-US" sz="1200" dirty="0"/>
              <a:t>Evaluation Management Response </a:t>
            </a:r>
          </a:p>
          <a:p>
            <a:r>
              <a:rPr lang="en-US" sz="1200" dirty="0"/>
              <a:t>Programming documents and indicators</a:t>
            </a:r>
          </a:p>
          <a:p>
            <a:r>
              <a:rPr lang="en-US" sz="1200" dirty="0"/>
              <a:t>Results Based Management</a:t>
            </a:r>
          </a:p>
        </p:txBody>
      </p:sp>
      <p:sp>
        <p:nvSpPr>
          <p:cNvPr id="16" name="Rectangle 15">
            <a:extLst>
              <a:ext uri="{FF2B5EF4-FFF2-40B4-BE49-F238E27FC236}">
                <a16:creationId xmlns:a16="http://schemas.microsoft.com/office/drawing/2014/main" id="{E6D830DE-37FF-4AA6-A363-11106F517B1C}"/>
              </a:ext>
            </a:extLst>
          </p:cNvPr>
          <p:cNvSpPr/>
          <p:nvPr/>
        </p:nvSpPr>
        <p:spPr>
          <a:xfrm>
            <a:off x="4750398" y="4827704"/>
            <a:ext cx="3453204"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Agency GEF coordination units</a:t>
            </a:r>
          </a:p>
        </p:txBody>
      </p:sp>
      <p:sp>
        <p:nvSpPr>
          <p:cNvPr id="18" name="TextBox 17">
            <a:extLst>
              <a:ext uri="{FF2B5EF4-FFF2-40B4-BE49-F238E27FC236}">
                <a16:creationId xmlns:a16="http://schemas.microsoft.com/office/drawing/2014/main" id="{BF03B0D6-5FB4-44CE-AE99-1C5C62274961}"/>
              </a:ext>
            </a:extLst>
          </p:cNvPr>
          <p:cNvSpPr txBox="1"/>
          <p:nvPr/>
        </p:nvSpPr>
        <p:spPr>
          <a:xfrm>
            <a:off x="8203602" y="5456630"/>
            <a:ext cx="3185809" cy="646331"/>
          </a:xfrm>
          <a:prstGeom prst="rect">
            <a:avLst/>
          </a:prstGeom>
          <a:noFill/>
        </p:spPr>
        <p:txBody>
          <a:bodyPr wrap="none" rtlCol="0">
            <a:spAutoFit/>
          </a:bodyPr>
          <a:lstStyle/>
          <a:p>
            <a:r>
              <a:rPr lang="en-US" sz="1200" dirty="0"/>
              <a:t>Project and Program Implementation Reports</a:t>
            </a:r>
          </a:p>
          <a:p>
            <a:r>
              <a:rPr lang="en-US" sz="1200" dirty="0"/>
              <a:t>Project and Program monitoring documentation</a:t>
            </a:r>
          </a:p>
          <a:p>
            <a:r>
              <a:rPr lang="en-US" sz="1200" dirty="0"/>
              <a:t>Terminal evaluations</a:t>
            </a:r>
          </a:p>
        </p:txBody>
      </p:sp>
      <p:sp>
        <p:nvSpPr>
          <p:cNvPr id="19" name="TextBox 18">
            <a:extLst>
              <a:ext uri="{FF2B5EF4-FFF2-40B4-BE49-F238E27FC236}">
                <a16:creationId xmlns:a16="http://schemas.microsoft.com/office/drawing/2014/main" id="{E405C3A4-C56B-4FD8-B325-9CDE02BE32E5}"/>
              </a:ext>
            </a:extLst>
          </p:cNvPr>
          <p:cNvSpPr txBox="1"/>
          <p:nvPr/>
        </p:nvSpPr>
        <p:spPr>
          <a:xfrm>
            <a:off x="8222114" y="4146748"/>
            <a:ext cx="3034998" cy="646331"/>
          </a:xfrm>
          <a:prstGeom prst="rect">
            <a:avLst/>
          </a:prstGeom>
          <a:noFill/>
        </p:spPr>
        <p:txBody>
          <a:bodyPr wrap="none" rtlCol="0">
            <a:spAutoFit/>
          </a:bodyPr>
          <a:lstStyle/>
          <a:p>
            <a:r>
              <a:rPr lang="en-US" sz="1200" dirty="0"/>
              <a:t>Project and Program Implementation Reports</a:t>
            </a:r>
          </a:p>
          <a:p>
            <a:r>
              <a:rPr lang="en-US" sz="1200" dirty="0"/>
              <a:t>Agency Portfolio Reports</a:t>
            </a:r>
          </a:p>
          <a:p>
            <a:r>
              <a:rPr lang="en-US" sz="1200" dirty="0"/>
              <a:t>Project documents with M&amp;E plans</a:t>
            </a:r>
          </a:p>
        </p:txBody>
      </p:sp>
      <p:sp>
        <p:nvSpPr>
          <p:cNvPr id="20" name="TextBox 19">
            <a:extLst>
              <a:ext uri="{FF2B5EF4-FFF2-40B4-BE49-F238E27FC236}">
                <a16:creationId xmlns:a16="http://schemas.microsoft.com/office/drawing/2014/main" id="{99A2C49B-4016-4809-B0EA-81239E6D6AEE}"/>
              </a:ext>
            </a:extLst>
          </p:cNvPr>
          <p:cNvSpPr txBox="1"/>
          <p:nvPr/>
        </p:nvSpPr>
        <p:spPr>
          <a:xfrm>
            <a:off x="4651654" y="4296133"/>
            <a:ext cx="1690783" cy="461665"/>
          </a:xfrm>
          <a:prstGeom prst="rect">
            <a:avLst/>
          </a:prstGeom>
          <a:noFill/>
        </p:spPr>
        <p:txBody>
          <a:bodyPr wrap="square" rtlCol="0">
            <a:spAutoFit/>
          </a:bodyPr>
          <a:lstStyle/>
          <a:p>
            <a:r>
              <a:rPr lang="en-US" sz="1200" dirty="0"/>
              <a:t>Project and   Program</a:t>
            </a:r>
          </a:p>
          <a:p>
            <a:r>
              <a:rPr lang="en-US" sz="1200" dirty="0"/>
              <a:t>evaluations</a:t>
            </a:r>
          </a:p>
        </p:txBody>
      </p:sp>
      <p:cxnSp>
        <p:nvCxnSpPr>
          <p:cNvPr id="21" name="Straight Arrow Connector 20">
            <a:extLst>
              <a:ext uri="{FF2B5EF4-FFF2-40B4-BE49-F238E27FC236}">
                <a16:creationId xmlns:a16="http://schemas.microsoft.com/office/drawing/2014/main" id="{B210C7D0-69F0-45B1-83F2-439C86632631}"/>
              </a:ext>
            </a:extLst>
          </p:cNvPr>
          <p:cNvCxnSpPr/>
          <p:nvPr/>
        </p:nvCxnSpPr>
        <p:spPr>
          <a:xfrm flipV="1">
            <a:off x="7315200" y="4101308"/>
            <a:ext cx="0" cy="706424"/>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46131D9-2314-445C-8964-97419CA08DCA}"/>
              </a:ext>
            </a:extLst>
          </p:cNvPr>
          <p:cNvCxnSpPr/>
          <p:nvPr/>
        </p:nvCxnSpPr>
        <p:spPr>
          <a:xfrm flipV="1">
            <a:off x="5638800" y="4101308"/>
            <a:ext cx="0" cy="706424"/>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A0780BC-A073-435B-8983-D84C013FBB30}"/>
              </a:ext>
            </a:extLst>
          </p:cNvPr>
          <p:cNvCxnSpPr>
            <a:cxnSpLocks/>
          </p:cNvCxnSpPr>
          <p:nvPr/>
        </p:nvCxnSpPr>
        <p:spPr>
          <a:xfrm flipV="1">
            <a:off x="6463748" y="5513504"/>
            <a:ext cx="0" cy="589457"/>
          </a:xfrm>
          <a:prstGeom prst="straightConnector1">
            <a:avLst/>
          </a:prstGeom>
          <a:ln w="28575">
            <a:solidFill>
              <a:srgbClr val="00206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AC739FC-45DC-4582-ADA3-21C441DFBA93}"/>
              </a:ext>
            </a:extLst>
          </p:cNvPr>
          <p:cNvSpPr/>
          <p:nvPr/>
        </p:nvSpPr>
        <p:spPr>
          <a:xfrm>
            <a:off x="4808669" y="6019800"/>
            <a:ext cx="3453203" cy="685800"/>
          </a:xfrm>
          <a:prstGeom prst="rect">
            <a:avLst/>
          </a:prstGeom>
          <a:solidFill>
            <a:schemeClr val="accent2"/>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chemeClr val="bg1"/>
                </a:solidFill>
              </a:rPr>
              <a:t>GEF projects and programs</a:t>
            </a:r>
          </a:p>
        </p:txBody>
      </p:sp>
    </p:spTree>
    <p:extLst>
      <p:ext uri="{BB962C8B-B14F-4D97-AF65-F5344CB8AC3E}">
        <p14:creationId xmlns:p14="http://schemas.microsoft.com/office/powerpoint/2010/main" val="3680080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409F91-AF8D-49C4-A22C-FBEA29E3B75B}"/>
              </a:ext>
            </a:extLst>
          </p:cNvPr>
          <p:cNvSpPr>
            <a:spLocks noGrp="1"/>
          </p:cNvSpPr>
          <p:nvPr>
            <p:ph type="title"/>
          </p:nvPr>
        </p:nvSpPr>
        <p:spPr/>
        <p:txBody>
          <a:bodyPr/>
          <a:lstStyle/>
          <a:p>
            <a:r>
              <a:rPr lang="en-US" dirty="0"/>
              <a:t>GEF Independent Evaluation Office</a:t>
            </a:r>
          </a:p>
        </p:txBody>
      </p:sp>
      <p:sp>
        <p:nvSpPr>
          <p:cNvPr id="3" name="Content Placeholder 2">
            <a:extLst>
              <a:ext uri="{FF2B5EF4-FFF2-40B4-BE49-F238E27FC236}">
                <a16:creationId xmlns:a16="http://schemas.microsoft.com/office/drawing/2014/main" id="{AABC2D56-F343-4AC4-90EB-D21AA4A1EA30}"/>
              </a:ext>
            </a:extLst>
          </p:cNvPr>
          <p:cNvSpPr>
            <a:spLocks noGrp="1"/>
          </p:cNvSpPr>
          <p:nvPr>
            <p:ph idx="1"/>
          </p:nvPr>
        </p:nvSpPr>
        <p:spPr>
          <a:xfrm>
            <a:off x="677334" y="1930400"/>
            <a:ext cx="8596668" cy="3880773"/>
          </a:xfrm>
        </p:spPr>
        <p:txBody>
          <a:bodyPr>
            <a:normAutofit fontScale="92500" lnSpcReduction="20000"/>
          </a:bodyPr>
          <a:lstStyle/>
          <a:p>
            <a:pPr marL="0" indent="0">
              <a:lnSpc>
                <a:spcPct val="110000"/>
              </a:lnSpc>
              <a:spcBef>
                <a:spcPts val="600"/>
              </a:spcBef>
              <a:buNone/>
            </a:pPr>
            <a:r>
              <a:rPr lang="en-US" b="1" dirty="0"/>
              <a:t>Mission: </a:t>
            </a:r>
          </a:p>
          <a:p>
            <a:pPr marL="0" indent="0">
              <a:lnSpc>
                <a:spcPct val="110000"/>
              </a:lnSpc>
              <a:spcBef>
                <a:spcPts val="600"/>
              </a:spcBef>
              <a:buNone/>
            </a:pPr>
            <a:r>
              <a:rPr lang="en-US" dirty="0"/>
              <a:t>Enhance global environmental benefits through excellence, independence, and partnership in monitoring and evaluation.</a:t>
            </a:r>
          </a:p>
          <a:p>
            <a:pPr marL="0" indent="0">
              <a:lnSpc>
                <a:spcPct val="110000"/>
              </a:lnSpc>
              <a:spcBef>
                <a:spcPts val="2400"/>
              </a:spcBef>
              <a:buNone/>
            </a:pPr>
            <a:r>
              <a:rPr lang="en-US" b="1" dirty="0"/>
              <a:t>Functions</a:t>
            </a:r>
            <a:r>
              <a:rPr lang="en-US" dirty="0"/>
              <a:t>:</a:t>
            </a:r>
          </a:p>
          <a:p>
            <a:pPr marL="0" indent="0">
              <a:lnSpc>
                <a:spcPct val="110000"/>
              </a:lnSpc>
              <a:spcBef>
                <a:spcPts val="600"/>
              </a:spcBef>
              <a:buNone/>
            </a:pPr>
            <a:r>
              <a:rPr lang="en-US" dirty="0"/>
              <a:t>Accountability </a:t>
            </a:r>
          </a:p>
          <a:p>
            <a:pPr marL="0" indent="0">
              <a:lnSpc>
                <a:spcPct val="110000"/>
              </a:lnSpc>
              <a:spcBef>
                <a:spcPts val="600"/>
              </a:spcBef>
              <a:buNone/>
            </a:pPr>
            <a:r>
              <a:rPr lang="en-US" dirty="0"/>
              <a:t>Promote knowledge sharing and Learning</a:t>
            </a:r>
          </a:p>
          <a:p>
            <a:pPr marL="0" indent="0">
              <a:lnSpc>
                <a:spcPct val="110000"/>
              </a:lnSpc>
              <a:spcBef>
                <a:spcPts val="2400"/>
              </a:spcBef>
              <a:buNone/>
            </a:pPr>
            <a:r>
              <a:rPr lang="en-US" b="1" dirty="0"/>
              <a:t>Brief history</a:t>
            </a:r>
            <a:r>
              <a:rPr lang="en-US" dirty="0"/>
              <a:t>:</a:t>
            </a:r>
          </a:p>
          <a:p>
            <a:pPr marL="0" indent="0">
              <a:lnSpc>
                <a:spcPct val="110000"/>
              </a:lnSpc>
              <a:spcBef>
                <a:spcPts val="600"/>
              </a:spcBef>
              <a:buNone/>
            </a:pPr>
            <a:r>
              <a:rPr lang="en-US" dirty="0">
                <a:solidFill>
                  <a:schemeClr val="accent2"/>
                </a:solidFill>
              </a:rPr>
              <a:t>1996</a:t>
            </a:r>
            <a:r>
              <a:rPr lang="en-US" dirty="0"/>
              <a:t> — Initially established as an M&amp;E unit within the GEF Secretariat</a:t>
            </a:r>
          </a:p>
          <a:p>
            <a:pPr marL="0" indent="0">
              <a:lnSpc>
                <a:spcPct val="110000"/>
              </a:lnSpc>
              <a:spcBef>
                <a:spcPts val="600"/>
              </a:spcBef>
              <a:buNone/>
            </a:pPr>
            <a:r>
              <a:rPr lang="en-US" dirty="0">
                <a:solidFill>
                  <a:schemeClr val="accent2"/>
                </a:solidFill>
              </a:rPr>
              <a:t>2003</a:t>
            </a:r>
            <a:r>
              <a:rPr lang="en-US" dirty="0"/>
              <a:t> — The M&amp;E unit was made autonomous of the GEF Secretariat </a:t>
            </a:r>
          </a:p>
          <a:p>
            <a:pPr marL="0" indent="0">
              <a:lnSpc>
                <a:spcPct val="110000"/>
              </a:lnSpc>
              <a:spcBef>
                <a:spcPts val="600"/>
              </a:spcBef>
              <a:buNone/>
            </a:pPr>
            <a:r>
              <a:rPr lang="en-US" dirty="0">
                <a:solidFill>
                  <a:schemeClr val="accent2"/>
                </a:solidFill>
              </a:rPr>
              <a:t>2005</a:t>
            </a:r>
            <a:r>
              <a:rPr lang="en-US" dirty="0"/>
              <a:t> — The unit was renamed as GEF Evaluation Office</a:t>
            </a:r>
          </a:p>
          <a:p>
            <a:pPr marL="0" indent="0">
              <a:lnSpc>
                <a:spcPct val="110000"/>
              </a:lnSpc>
              <a:spcBef>
                <a:spcPts val="600"/>
              </a:spcBef>
              <a:buNone/>
            </a:pPr>
            <a:r>
              <a:rPr lang="en-US" dirty="0">
                <a:solidFill>
                  <a:schemeClr val="accent2"/>
                </a:solidFill>
              </a:rPr>
              <a:t>2013</a:t>
            </a:r>
            <a:r>
              <a:rPr lang="en-US" dirty="0"/>
              <a:t> — The office was renamed as GEF Independent Evaluation Office</a:t>
            </a:r>
          </a:p>
          <a:p>
            <a:pPr marL="0" indent="0">
              <a:lnSpc>
                <a:spcPct val="110000"/>
              </a:lnSpc>
              <a:spcBef>
                <a:spcPts val="600"/>
              </a:spcBef>
              <a:buNone/>
            </a:pPr>
            <a:endParaRPr lang="en-US" sz="800" dirty="0"/>
          </a:p>
          <a:p>
            <a:endParaRPr lang="en-US" dirty="0"/>
          </a:p>
        </p:txBody>
      </p:sp>
    </p:spTree>
    <p:extLst>
      <p:ext uri="{BB962C8B-B14F-4D97-AF65-F5344CB8AC3E}">
        <p14:creationId xmlns:p14="http://schemas.microsoft.com/office/powerpoint/2010/main" val="3592663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E2DDE-FB2F-41D0-9B21-D0C6AC7287B8}"/>
              </a:ext>
            </a:extLst>
          </p:cNvPr>
          <p:cNvSpPr>
            <a:spLocks noGrp="1"/>
          </p:cNvSpPr>
          <p:nvPr>
            <p:ph type="title"/>
          </p:nvPr>
        </p:nvSpPr>
        <p:spPr/>
        <p:txBody>
          <a:bodyPr/>
          <a:lstStyle/>
          <a:p>
            <a:r>
              <a:rPr lang="en-US" dirty="0"/>
              <a:t>GEF IEO Stakeholders</a:t>
            </a:r>
          </a:p>
        </p:txBody>
      </p:sp>
      <p:sp>
        <p:nvSpPr>
          <p:cNvPr id="3" name="Content Placeholder 2">
            <a:extLst>
              <a:ext uri="{FF2B5EF4-FFF2-40B4-BE49-F238E27FC236}">
                <a16:creationId xmlns:a16="http://schemas.microsoft.com/office/drawing/2014/main" id="{BA0C5EEA-8669-4E1C-AF56-3D872E26A610}"/>
              </a:ext>
            </a:extLst>
          </p:cNvPr>
          <p:cNvSpPr>
            <a:spLocks noGrp="1"/>
          </p:cNvSpPr>
          <p:nvPr>
            <p:ph idx="1"/>
          </p:nvPr>
        </p:nvSpPr>
        <p:spPr>
          <a:xfrm>
            <a:off x="677334" y="1447800"/>
            <a:ext cx="10295466" cy="4869089"/>
          </a:xfrm>
        </p:spPr>
        <p:txBody>
          <a:bodyPr>
            <a:normAutofit/>
          </a:bodyPr>
          <a:lstStyle/>
          <a:p>
            <a:pPr marL="0" indent="0">
              <a:buNone/>
            </a:pPr>
            <a:r>
              <a:rPr lang="en-US" b="1" dirty="0"/>
              <a:t>Clients with governance role:</a:t>
            </a:r>
          </a:p>
          <a:p>
            <a:r>
              <a:rPr lang="en-US" dirty="0"/>
              <a:t>GEF Council</a:t>
            </a:r>
          </a:p>
          <a:p>
            <a:r>
              <a:rPr lang="en-US" dirty="0"/>
              <a:t>GEF Assembly</a:t>
            </a:r>
          </a:p>
          <a:p>
            <a:r>
              <a:rPr lang="en-US" dirty="0"/>
              <a:t>The replenishment group</a:t>
            </a:r>
          </a:p>
          <a:p>
            <a:pPr marL="0" indent="0">
              <a:buNone/>
            </a:pPr>
            <a:r>
              <a:rPr lang="en-US" b="1" dirty="0"/>
              <a:t>Clients that carry out decisions of the governing bodies</a:t>
            </a:r>
          </a:p>
          <a:p>
            <a:r>
              <a:rPr lang="en-US" dirty="0"/>
              <a:t>GEF Secretariat</a:t>
            </a:r>
          </a:p>
          <a:p>
            <a:r>
              <a:rPr lang="en-US" dirty="0"/>
              <a:t>GEF Agencies</a:t>
            </a:r>
          </a:p>
          <a:p>
            <a:r>
              <a:rPr lang="en-US" dirty="0"/>
              <a:t>Executing agencies at the country or regional level</a:t>
            </a:r>
          </a:p>
          <a:p>
            <a:pPr marL="0" indent="0">
              <a:buNone/>
            </a:pPr>
            <a:r>
              <a:rPr lang="en-US" b="1" dirty="0"/>
              <a:t>Country Clients</a:t>
            </a:r>
          </a:p>
          <a:p>
            <a:pPr marL="0" indent="0">
              <a:buNone/>
            </a:pPr>
            <a:r>
              <a:rPr lang="en-US" b="1" dirty="0"/>
              <a:t>Clients involved in monitoring and evaluation</a:t>
            </a:r>
          </a:p>
          <a:p>
            <a:pPr marL="0" indent="0">
              <a:buNone/>
            </a:pPr>
            <a:r>
              <a:rPr lang="en-US" b="1" dirty="0"/>
              <a:t>Wider audience: </a:t>
            </a:r>
            <a:r>
              <a:rPr lang="en-US" dirty="0"/>
              <a:t>environmental entities, academia, research institutions, civil society, general public</a:t>
            </a:r>
          </a:p>
        </p:txBody>
      </p:sp>
      <p:pic>
        <p:nvPicPr>
          <p:cNvPr id="4" name="Picture 3">
            <a:extLst>
              <a:ext uri="{FF2B5EF4-FFF2-40B4-BE49-F238E27FC236}">
                <a16:creationId xmlns:a16="http://schemas.microsoft.com/office/drawing/2014/main" id="{2A31AA69-A36B-44D8-9992-C46D44DD2C52}"/>
              </a:ext>
            </a:extLst>
          </p:cNvPr>
          <p:cNvPicPr>
            <a:picLocks noChangeAspect="1"/>
          </p:cNvPicPr>
          <p:nvPr/>
        </p:nvPicPr>
        <p:blipFill>
          <a:blip r:embed="rId2"/>
          <a:stretch>
            <a:fillRect/>
          </a:stretch>
        </p:blipFill>
        <p:spPr>
          <a:xfrm>
            <a:off x="107372" y="1435093"/>
            <a:ext cx="502228" cy="551056"/>
          </a:xfrm>
          <a:prstGeom prst="rect">
            <a:avLst/>
          </a:prstGeom>
        </p:spPr>
      </p:pic>
      <p:pic>
        <p:nvPicPr>
          <p:cNvPr id="5" name="Picture 4">
            <a:extLst>
              <a:ext uri="{FF2B5EF4-FFF2-40B4-BE49-F238E27FC236}">
                <a16:creationId xmlns:a16="http://schemas.microsoft.com/office/drawing/2014/main" id="{B6F227B9-6D8F-4EEF-975F-D8888984A5E1}"/>
              </a:ext>
            </a:extLst>
          </p:cNvPr>
          <p:cNvPicPr>
            <a:picLocks noChangeAspect="1"/>
          </p:cNvPicPr>
          <p:nvPr/>
        </p:nvPicPr>
        <p:blipFill>
          <a:blip r:embed="rId3"/>
          <a:stretch>
            <a:fillRect/>
          </a:stretch>
        </p:blipFill>
        <p:spPr>
          <a:xfrm>
            <a:off x="71966" y="2970697"/>
            <a:ext cx="613834" cy="606859"/>
          </a:xfrm>
          <a:prstGeom prst="rect">
            <a:avLst/>
          </a:prstGeom>
        </p:spPr>
      </p:pic>
      <p:pic>
        <p:nvPicPr>
          <p:cNvPr id="6" name="Picture 5">
            <a:extLst>
              <a:ext uri="{FF2B5EF4-FFF2-40B4-BE49-F238E27FC236}">
                <a16:creationId xmlns:a16="http://schemas.microsoft.com/office/drawing/2014/main" id="{F576B7B5-1729-4454-A69E-D53220DFBF78}"/>
              </a:ext>
            </a:extLst>
          </p:cNvPr>
          <p:cNvPicPr>
            <a:picLocks noChangeAspect="1"/>
          </p:cNvPicPr>
          <p:nvPr/>
        </p:nvPicPr>
        <p:blipFill rotWithShape="1">
          <a:blip r:embed="rId4"/>
          <a:srcRect l="12711" t="3999"/>
          <a:stretch/>
        </p:blipFill>
        <p:spPr>
          <a:xfrm>
            <a:off x="76200" y="4607914"/>
            <a:ext cx="578428" cy="502228"/>
          </a:xfrm>
          <a:prstGeom prst="rect">
            <a:avLst/>
          </a:prstGeom>
        </p:spPr>
      </p:pic>
      <p:pic>
        <p:nvPicPr>
          <p:cNvPr id="7" name="Picture 6">
            <a:extLst>
              <a:ext uri="{FF2B5EF4-FFF2-40B4-BE49-F238E27FC236}">
                <a16:creationId xmlns:a16="http://schemas.microsoft.com/office/drawing/2014/main" id="{425027E3-BF17-44CD-BEE2-94159A66D605}"/>
              </a:ext>
            </a:extLst>
          </p:cNvPr>
          <p:cNvPicPr>
            <a:picLocks noChangeAspect="1"/>
          </p:cNvPicPr>
          <p:nvPr/>
        </p:nvPicPr>
        <p:blipFill>
          <a:blip r:embed="rId5"/>
          <a:stretch>
            <a:fillRect/>
          </a:stretch>
        </p:blipFill>
        <p:spPr>
          <a:xfrm>
            <a:off x="85917" y="5110142"/>
            <a:ext cx="599883" cy="502228"/>
          </a:xfrm>
          <a:prstGeom prst="rect">
            <a:avLst/>
          </a:prstGeom>
        </p:spPr>
      </p:pic>
      <p:pic>
        <p:nvPicPr>
          <p:cNvPr id="8" name="Picture 7">
            <a:extLst>
              <a:ext uri="{FF2B5EF4-FFF2-40B4-BE49-F238E27FC236}">
                <a16:creationId xmlns:a16="http://schemas.microsoft.com/office/drawing/2014/main" id="{893320EA-0F9F-4D14-9588-A24D135EBE1A}"/>
              </a:ext>
            </a:extLst>
          </p:cNvPr>
          <p:cNvPicPr>
            <a:picLocks noChangeAspect="1"/>
          </p:cNvPicPr>
          <p:nvPr/>
        </p:nvPicPr>
        <p:blipFill rotWithShape="1">
          <a:blip r:embed="rId6"/>
          <a:srcRect l="13131" t="8861"/>
          <a:stretch/>
        </p:blipFill>
        <p:spPr>
          <a:xfrm>
            <a:off x="162117" y="5593772"/>
            <a:ext cx="599883" cy="502228"/>
          </a:xfrm>
          <a:prstGeom prst="rect">
            <a:avLst/>
          </a:prstGeom>
        </p:spPr>
      </p:pic>
    </p:spTree>
    <p:extLst>
      <p:ext uri="{BB962C8B-B14F-4D97-AF65-F5344CB8AC3E}">
        <p14:creationId xmlns:p14="http://schemas.microsoft.com/office/powerpoint/2010/main" val="4292844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4211-0199-4128-90AF-2FA2DF12A407}"/>
              </a:ext>
            </a:extLst>
          </p:cNvPr>
          <p:cNvSpPr>
            <a:spLocks noGrp="1"/>
          </p:cNvSpPr>
          <p:nvPr>
            <p:ph type="title"/>
          </p:nvPr>
        </p:nvSpPr>
        <p:spPr/>
        <p:txBody>
          <a:bodyPr/>
          <a:lstStyle/>
          <a:p>
            <a:r>
              <a:rPr lang="en-US" dirty="0"/>
              <a:t>The GEF M&amp;E Policy</a:t>
            </a:r>
          </a:p>
        </p:txBody>
      </p:sp>
      <p:sp>
        <p:nvSpPr>
          <p:cNvPr id="3" name="Content Placeholder 2">
            <a:extLst>
              <a:ext uri="{FF2B5EF4-FFF2-40B4-BE49-F238E27FC236}">
                <a16:creationId xmlns:a16="http://schemas.microsoft.com/office/drawing/2014/main" id="{D02AE134-9C83-40D8-B89B-1010B5F3C822}"/>
              </a:ext>
            </a:extLst>
          </p:cNvPr>
          <p:cNvSpPr>
            <a:spLocks noGrp="1"/>
          </p:cNvSpPr>
          <p:nvPr>
            <p:ph idx="1"/>
          </p:nvPr>
        </p:nvSpPr>
        <p:spPr/>
        <p:txBody>
          <a:bodyPr/>
          <a:lstStyle/>
          <a:p>
            <a:pPr>
              <a:buClr>
                <a:schemeClr val="accent2"/>
              </a:buClr>
            </a:pPr>
            <a:r>
              <a:rPr lang="en-US" sz="2400" dirty="0"/>
              <a:t>Defines the concepts, role, and use of monitoring and evaluation within the GEF </a:t>
            </a:r>
          </a:p>
          <a:p>
            <a:pPr>
              <a:buClr>
                <a:schemeClr val="accent2"/>
              </a:buClr>
            </a:pPr>
            <a:r>
              <a:rPr lang="en-US" sz="2400" dirty="0"/>
              <a:t>Defines the institutional framework and responsibilities</a:t>
            </a:r>
          </a:p>
          <a:p>
            <a:pPr>
              <a:spcAft>
                <a:spcPts val="2400"/>
              </a:spcAft>
              <a:buClr>
                <a:schemeClr val="accent2"/>
              </a:buClr>
            </a:pPr>
            <a:r>
              <a:rPr lang="en-US" sz="2400" dirty="0"/>
              <a:t>Indicates the GEF minimum M&amp;E requirements covering:</a:t>
            </a:r>
          </a:p>
          <a:p>
            <a:pPr lvl="1">
              <a:lnSpc>
                <a:spcPct val="100000"/>
              </a:lnSpc>
              <a:spcBef>
                <a:spcPts val="0"/>
              </a:spcBef>
              <a:buClr>
                <a:schemeClr val="accent2"/>
              </a:buClr>
            </a:pPr>
            <a:r>
              <a:rPr lang="en-US" sz="2000" dirty="0"/>
              <a:t>project design</a:t>
            </a:r>
          </a:p>
          <a:p>
            <a:pPr lvl="1">
              <a:lnSpc>
                <a:spcPct val="100000"/>
              </a:lnSpc>
              <a:spcBef>
                <a:spcPts val="1200"/>
              </a:spcBef>
              <a:buClr>
                <a:schemeClr val="accent2"/>
              </a:buClr>
            </a:pPr>
            <a:r>
              <a:rPr lang="en-US" sz="2000" dirty="0"/>
              <a:t>application of M&amp;E at the project level</a:t>
            </a:r>
          </a:p>
          <a:p>
            <a:pPr lvl="1">
              <a:lnSpc>
                <a:spcPct val="100000"/>
              </a:lnSpc>
              <a:spcBef>
                <a:spcPts val="1200"/>
              </a:spcBef>
              <a:buClr>
                <a:schemeClr val="accent2"/>
              </a:buClr>
            </a:pPr>
            <a:r>
              <a:rPr lang="en-US" sz="2000" dirty="0"/>
              <a:t>project evaluation</a:t>
            </a:r>
          </a:p>
          <a:p>
            <a:pPr lvl="1">
              <a:lnSpc>
                <a:spcPct val="100000"/>
              </a:lnSpc>
              <a:spcBef>
                <a:spcPts val="1200"/>
              </a:spcBef>
              <a:buClr>
                <a:schemeClr val="accent2"/>
              </a:buClr>
            </a:pPr>
            <a:r>
              <a:rPr lang="en-US" sz="2000" dirty="0"/>
              <a:t>engagement of Operational Focal Points in M&amp;E </a:t>
            </a:r>
          </a:p>
          <a:p>
            <a:endParaRPr lang="en-US" dirty="0"/>
          </a:p>
        </p:txBody>
      </p:sp>
    </p:spTree>
    <p:extLst>
      <p:ext uri="{BB962C8B-B14F-4D97-AF65-F5344CB8AC3E}">
        <p14:creationId xmlns:p14="http://schemas.microsoft.com/office/powerpoint/2010/main" val="2676870535"/>
      </p:ext>
    </p:extLst>
  </p:cSld>
  <p:clrMapOvr>
    <a:masterClrMapping/>
  </p:clrMapOvr>
</p:sld>
</file>

<file path=ppt/theme/theme1.xml><?xml version="1.0" encoding="utf-8"?>
<a:theme xmlns:a="http://schemas.openxmlformats.org/drawingml/2006/main" name="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7777BC90375BD459FC3C2DBEDDD9CF5" ma:contentTypeVersion="4" ma:contentTypeDescription="Create a new document." ma:contentTypeScope="" ma:versionID="076b035295b0d8eee64beaf215069465">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2FA5C04-2E6B-471D-9956-B7765E252F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D0B31B-0345-49EE-A430-4807F2DAE226}">
  <ds:schemaRefs>
    <ds:schemaRef ds:uri="http://schemas.microsoft.com/sharepoint/v3/contenttype/forms"/>
  </ds:schemaRefs>
</ds:datastoreItem>
</file>

<file path=customXml/itemProps3.xml><?xml version="1.0" encoding="utf-8"?>
<ds:datastoreItem xmlns:ds="http://schemas.openxmlformats.org/officeDocument/2006/customXml" ds:itemID="{04868D82-A9FD-4362-99B6-378695146D6C}">
  <ds:schemaRefs>
    <ds:schemaRef ds:uri="http://www.w3.org/XML/1998/namespace"/>
    <ds:schemaRef ds:uri="http://purl.org/dc/terms/"/>
    <ds:schemaRef ds:uri="http://schemas.openxmlformats.org/package/2006/metadata/core-properties"/>
    <ds:schemaRef ds:uri="http://schemas.microsoft.com/office/2006/documentManagement/types"/>
    <ds:schemaRef ds:uri="http://schemas.microsoft.com/sharepoint/v3"/>
    <ds:schemaRef ds:uri="http://purl.org/dc/dcmitype/"/>
    <ds:schemaRef ds:uri="http://schemas.microsoft.com/office/infopath/2007/PartnerControl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Facet</Template>
  <TotalTime>1559</TotalTime>
  <Words>2569</Words>
  <Application>Microsoft Office PowerPoint</Application>
  <PresentationFormat>Widescreen</PresentationFormat>
  <Paragraphs>394</Paragraphs>
  <Slides>27</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Avenir Book</vt:lpstr>
      <vt:lpstr>Avenir Heavy</vt:lpstr>
      <vt:lpstr>Avenir Roman</vt:lpstr>
      <vt:lpstr>Calibri</vt:lpstr>
      <vt:lpstr>Gill Sans MT</vt:lpstr>
      <vt:lpstr>Times New Roman</vt:lpstr>
      <vt:lpstr>Trebuchet MS</vt:lpstr>
      <vt:lpstr>Wingdings</vt:lpstr>
      <vt:lpstr>Wingdings 3</vt:lpstr>
      <vt:lpstr>Facet</vt:lpstr>
      <vt:lpstr>PowerPoint Presentation</vt:lpstr>
      <vt:lpstr>Overview</vt:lpstr>
      <vt:lpstr>Monitoring</vt:lpstr>
      <vt:lpstr>Evaluation</vt:lpstr>
      <vt:lpstr>M&amp;E in the GEF</vt:lpstr>
      <vt:lpstr>Separate reporting lines for  Monitoring (through Secretariat) and Evaluation (through IEO) </vt:lpstr>
      <vt:lpstr>GEF Independent Evaluation Office</vt:lpstr>
      <vt:lpstr>GEF IEO Stakeholders</vt:lpstr>
      <vt:lpstr>The GEF M&amp;E Policy</vt:lpstr>
      <vt:lpstr>The GEF M&amp;E Policy: 4 Minimum Requirements</vt:lpstr>
      <vt:lpstr>Forthcoming Updates to the M&amp;E Policy</vt:lpstr>
      <vt:lpstr>Underpinning IEO Work: Terminal Evaluations</vt:lpstr>
      <vt:lpstr>Characteristics of a good terminal evaluation</vt:lpstr>
      <vt:lpstr>Independent Evaluations and Methods</vt:lpstr>
      <vt:lpstr>PowerPoint Presentation</vt:lpstr>
      <vt:lpstr>Performance and Impact</vt:lpstr>
      <vt:lpstr>Broader adoption and transformational change</vt:lpstr>
      <vt:lpstr>GEF interventions yield positive returns on investment</vt:lpstr>
      <vt:lpstr>GEF’s Comparative advantage: OPS6</vt:lpstr>
      <vt:lpstr>Sharing Evaluative Knowledge</vt:lpstr>
      <vt:lpstr>PowerPoint Presentation</vt:lpstr>
      <vt:lpstr>EVALUATION WORK IN PROGRESS Evaluations Underway</vt:lpstr>
      <vt:lpstr>PowerPoint Presentation</vt:lpstr>
      <vt:lpstr>Sustainability at Project Completion</vt:lpstr>
      <vt:lpstr>Discussion</vt:lpstr>
      <vt:lpstr>Discussion - continued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Malac L. Kabir</dc:creator>
  <cp:lastModifiedBy>Juan Jose Portillo</cp:lastModifiedBy>
  <cp:revision>124</cp:revision>
  <dcterms:created xsi:type="dcterms:W3CDTF">2006-08-16T00:00:00Z</dcterms:created>
  <dcterms:modified xsi:type="dcterms:W3CDTF">2019-02-06T20:59:10Z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0x010100D7777BC90375BD459FC3C2DBEDDD9CF5</vt:lpwstr>
  </property>
</Properties>
</file>