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57" r:id="rId3"/>
    <p:sldId id="282" r:id="rId4"/>
    <p:sldId id="290" r:id="rId5"/>
    <p:sldId id="260" r:id="rId6"/>
    <p:sldId id="262" r:id="rId7"/>
    <p:sldId id="263" r:id="rId8"/>
    <p:sldId id="264" r:id="rId9"/>
    <p:sldId id="283" r:id="rId10"/>
    <p:sldId id="284" r:id="rId11"/>
    <p:sldId id="285" r:id="rId12"/>
    <p:sldId id="286" r:id="rId13"/>
    <p:sldId id="288" r:id="rId14"/>
    <p:sldId id="295" r:id="rId15"/>
    <p:sldId id="291" r:id="rId16"/>
    <p:sldId id="292" r:id="rId17"/>
    <p:sldId id="293" r:id="rId18"/>
    <p:sldId id="294" r:id="rId19"/>
    <p:sldId id="289" r:id="rId20"/>
  </p:sldIdLst>
  <p:sldSz cx="12192000" cy="6858000"/>
  <p:notesSz cx="6858000" cy="9144000"/>
  <p:embeddedFontLst>
    <p:embeddedFont>
      <p:font typeface="Lato" panose="020B0604020202020204" charset="0"/>
      <p:regular r:id="rId22"/>
      <p:bold r:id="rId23"/>
      <p:italic r:id="rId24"/>
      <p:boldItalic r:id="rId25"/>
    </p:embeddedFont>
    <p:embeddedFont>
      <p:font typeface="Lato Black" panose="020B0604020202020204" charset="0"/>
      <p:bold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CF00"/>
    <a:srgbClr val="7CF927"/>
    <a:srgbClr val="56ED33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3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58442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3446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Shape 4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5468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Shape 4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5903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Shape 4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7634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Shape 46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4740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9790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04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27637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8687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1939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Shape 1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6759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3131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Shape 3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Shape 3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8552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A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pn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Shape 8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Shape 89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Shape 90" descr="C:\Users\USUARIO\Desktop\PP Unicipio\UNICIP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7093" y="205773"/>
            <a:ext cx="2772229" cy="31001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CuadroTexto"/>
          <p:cNvSpPr txBox="1"/>
          <p:nvPr/>
        </p:nvSpPr>
        <p:spPr>
          <a:xfrm>
            <a:off x="4289284" y="3508577"/>
            <a:ext cx="38186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6000" b="1" dirty="0" smtClean="0">
                <a:solidFill>
                  <a:srgbClr val="BCCF00"/>
                </a:solidFill>
              </a:rPr>
              <a:t>RESULTA</a:t>
            </a:r>
            <a:endParaRPr lang="es-AR" sz="6000" b="1" dirty="0">
              <a:solidFill>
                <a:srgbClr val="BCCF00"/>
              </a:solidFill>
            </a:endParaRPr>
          </a:p>
        </p:txBody>
      </p:sp>
      <p:pic>
        <p:nvPicPr>
          <p:cNvPr id="11" name="image1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11329" y="4838130"/>
            <a:ext cx="3861460" cy="1051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50" name="Picture 2" descr="C:\Users\USUARIO\Desktop\PP Unicipio\LogoGobiernoVertic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0384" y="277587"/>
            <a:ext cx="554579" cy="1049168"/>
          </a:xfrm>
          <a:prstGeom prst="rect">
            <a:avLst/>
          </a:prstGeom>
          <a:noFill/>
        </p:spPr>
      </p:pic>
      <p:sp>
        <p:nvSpPr>
          <p:cNvPr id="12" name="11 CuadroTexto"/>
          <p:cNvSpPr txBox="1"/>
          <p:nvPr/>
        </p:nvSpPr>
        <p:spPr>
          <a:xfrm>
            <a:off x="1460861" y="1413890"/>
            <a:ext cx="5961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latin typeface="Lato Black" pitchFamily="34" charset="0"/>
              </a:rPr>
              <a:t>Estudios de Eficiencia Energética</a:t>
            </a:r>
            <a:endParaRPr lang="es-ES" sz="2800" dirty="0">
              <a:latin typeface="Lato Black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907381" y="2122634"/>
            <a:ext cx="37207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s-ES_tradnl" sz="2400" dirty="0" smtClean="0">
                <a:latin typeface="Lato" pitchFamily="34" charset="0"/>
              </a:rPr>
              <a:t>7 informe municipales con estrategias eficiencia energética </a:t>
            </a:r>
            <a:r>
              <a:rPr lang="es-ES_tradnl" sz="2400" dirty="0" smtClean="0">
                <a:latin typeface="Lato" pitchFamily="34" charset="0"/>
              </a:rPr>
              <a:t>concretas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_tradnl" sz="2400" dirty="0" smtClean="0">
                <a:latin typeface="Lato" pitchFamily="34" charset="0"/>
              </a:rPr>
              <a:t>Inventario de EI a disposición</a:t>
            </a:r>
            <a:endParaRPr lang="es-ES_tradnl" sz="2400" dirty="0" smtClean="0">
              <a:latin typeface="Lato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s-ES_tradnl" sz="2400" dirty="0" smtClean="0">
                <a:solidFill>
                  <a:schemeClr val="tx1"/>
                </a:solidFill>
                <a:latin typeface="Lato" pitchFamily="34" charset="0"/>
              </a:rPr>
              <a:t>Consultoría BID</a:t>
            </a:r>
            <a:endParaRPr lang="es-ES_tradnl" sz="2400" dirty="0">
              <a:solidFill>
                <a:schemeClr val="tx1"/>
              </a:solidFill>
              <a:latin typeface="Lato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s-ES_tradnl" sz="2400" dirty="0" smtClean="0">
              <a:latin typeface="Lato" pitchFamily="34" charset="0"/>
            </a:endParaRPr>
          </a:p>
          <a:p>
            <a:pPr>
              <a:buFont typeface="Arial" pitchFamily="34" charset="0"/>
              <a:buChar char="•"/>
            </a:pPr>
            <a:endParaRPr lang="es-ES_tradnl" sz="2400" dirty="0" smtClean="0">
              <a:latin typeface="Lato" pitchFamily="34" charset="0"/>
            </a:endParaRPr>
          </a:p>
          <a:p>
            <a:endParaRPr lang="es-ES" sz="2400" dirty="0" smtClean="0">
              <a:latin typeface="Lato" pitchFamily="34" charset="0"/>
            </a:endParaRPr>
          </a:p>
        </p:txBody>
      </p:sp>
      <p:pic>
        <p:nvPicPr>
          <p:cNvPr id="13" name="Picture 2" descr="C:\Users\USUARIO\Desktop\PP Unicipio\UNICIPI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7" y="346151"/>
            <a:ext cx="689317" cy="912040"/>
          </a:xfrm>
          <a:prstGeom prst="rect">
            <a:avLst/>
          </a:prstGeom>
          <a:noFill/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55" y="1982831"/>
            <a:ext cx="1194586" cy="1552668"/>
          </a:xfrm>
          <a:prstGeom prst="rect">
            <a:avLst/>
          </a:prstGeom>
        </p:spPr>
      </p:pic>
      <p:sp>
        <p:nvSpPr>
          <p:cNvPr id="14" name="13 CuadroTexto"/>
          <p:cNvSpPr txBox="1"/>
          <p:nvPr/>
        </p:nvSpPr>
        <p:spPr>
          <a:xfrm>
            <a:off x="2849879" y="670560"/>
            <a:ext cx="609041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latin typeface="Lato" pitchFamily="34" charset="0"/>
              </a:rPr>
              <a:t>Programa CES </a:t>
            </a:r>
          </a:p>
          <a:p>
            <a:pPr algn="ctr"/>
            <a:r>
              <a:rPr lang="es-AR" sz="1400" dirty="0" smtClean="0">
                <a:latin typeface="Lato" pitchFamily="34" charset="0"/>
              </a:rPr>
              <a:t>(Ciudades Emergentes y Sostenibles) </a:t>
            </a:r>
            <a:endParaRPr lang="es-AR" sz="1400" dirty="0">
              <a:latin typeface="Lato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290" y="3739909"/>
            <a:ext cx="1223951" cy="1570240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363" y="1982832"/>
            <a:ext cx="1204713" cy="1552668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862" y="1979295"/>
            <a:ext cx="1202521" cy="1556204"/>
          </a:xfrm>
          <a:prstGeom prst="rect">
            <a:avLst/>
          </a:prstGeom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782" y="3739909"/>
            <a:ext cx="1197758" cy="1547872"/>
          </a:xfrm>
          <a:prstGeom prst="rect">
            <a:avLst/>
          </a:prstGeom>
        </p:spPr>
      </p:pic>
      <p:pic>
        <p:nvPicPr>
          <p:cNvPr id="16" name="15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862" y="3739909"/>
            <a:ext cx="1202521" cy="1559420"/>
          </a:xfrm>
          <a:prstGeom prst="rect">
            <a:avLst/>
          </a:prstGeom>
        </p:spPr>
      </p:pic>
      <p:pic>
        <p:nvPicPr>
          <p:cNvPr id="18" name="17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579" y="2717891"/>
            <a:ext cx="1270333" cy="163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0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8" grpId="0" animBg="1"/>
      <p:bldP spid="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50" name="Picture 2" descr="C:\Users\USUARIO\Desktop\PP Unicipio\LogoGobiernoVertic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0384" y="277587"/>
            <a:ext cx="554579" cy="1049168"/>
          </a:xfrm>
          <a:prstGeom prst="rect">
            <a:avLst/>
          </a:prstGeom>
          <a:noFill/>
        </p:spPr>
      </p:pic>
      <p:sp>
        <p:nvSpPr>
          <p:cNvPr id="12" name="11 CuadroTexto"/>
          <p:cNvSpPr txBox="1"/>
          <p:nvPr/>
        </p:nvSpPr>
        <p:spPr>
          <a:xfrm>
            <a:off x="1582781" y="1369150"/>
            <a:ext cx="4818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latin typeface="Lato Black" pitchFamily="34" charset="0"/>
              </a:rPr>
              <a:t>Estudio de </a:t>
            </a:r>
            <a:r>
              <a:rPr lang="es-ES_tradnl" sz="2800" dirty="0" err="1" smtClean="0">
                <a:latin typeface="Lato Black" pitchFamily="34" charset="0"/>
              </a:rPr>
              <a:t>Urban</a:t>
            </a:r>
            <a:r>
              <a:rPr lang="es-ES_tradnl" sz="2800" dirty="0" smtClean="0">
                <a:latin typeface="Lato Black" pitchFamily="34" charset="0"/>
              </a:rPr>
              <a:t> </a:t>
            </a:r>
            <a:r>
              <a:rPr lang="es-ES_tradnl" sz="2800" dirty="0" err="1" smtClean="0">
                <a:latin typeface="Lato Black" pitchFamily="34" charset="0"/>
              </a:rPr>
              <a:t>Design</a:t>
            </a:r>
            <a:r>
              <a:rPr lang="es-ES_tradnl" sz="2800" dirty="0" smtClean="0">
                <a:latin typeface="Lato Black" pitchFamily="34" charset="0"/>
              </a:rPr>
              <a:t> </a:t>
            </a:r>
            <a:r>
              <a:rPr lang="es-ES_tradnl" sz="2800" dirty="0" err="1" smtClean="0">
                <a:latin typeface="Lato Black" pitchFamily="34" charset="0"/>
              </a:rPr>
              <a:t>Lab</a:t>
            </a:r>
            <a:endParaRPr lang="es-ES" sz="2800" dirty="0">
              <a:latin typeface="Lato Black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6675120" y="1785547"/>
            <a:ext cx="512984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s-ES_tradnl" sz="2400" dirty="0">
                <a:latin typeface="Lato" pitchFamily="34" charset="0"/>
              </a:rPr>
              <a:t> Renovación urbana </a:t>
            </a:r>
            <a:r>
              <a:rPr lang="es-ES_tradnl" sz="2400" b="1" dirty="0">
                <a:latin typeface="Lato" pitchFamily="34" charset="0"/>
              </a:rPr>
              <a:t>Barrio Infanta</a:t>
            </a:r>
            <a:r>
              <a:rPr lang="es-ES_tradnl" sz="2400" dirty="0">
                <a:latin typeface="Lato" pitchFamily="34" charset="0"/>
              </a:rPr>
              <a:t>, Las </a:t>
            </a:r>
            <a:r>
              <a:rPr lang="es-ES_tradnl" sz="2400" dirty="0" smtClean="0">
                <a:latin typeface="Lato" pitchFamily="34" charset="0"/>
              </a:rPr>
              <a:t>Heras</a:t>
            </a:r>
          </a:p>
          <a:p>
            <a:pPr lvl="0">
              <a:buFont typeface="Arial" pitchFamily="34" charset="0"/>
              <a:buChar char="•"/>
            </a:pPr>
            <a:endParaRPr lang="es-ES_tradnl" sz="2400" dirty="0" smtClean="0">
              <a:latin typeface="Lato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s-ES_tradnl" sz="2400" dirty="0">
                <a:latin typeface="Lato" pitchFamily="34" charset="0"/>
              </a:rPr>
              <a:t> </a:t>
            </a:r>
            <a:r>
              <a:rPr lang="es-ES_tradnl" sz="2400" dirty="0" smtClean="0">
                <a:latin typeface="Lato" pitchFamily="34" charset="0"/>
              </a:rPr>
              <a:t>Universidad de Austria</a:t>
            </a:r>
          </a:p>
          <a:p>
            <a:pPr lvl="0">
              <a:buFont typeface="Arial" pitchFamily="34" charset="0"/>
              <a:buChar char="•"/>
            </a:pPr>
            <a:endParaRPr lang="es-ES_tradnl" sz="2400" dirty="0">
              <a:latin typeface="Lato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_tradnl" sz="2400" dirty="0">
                <a:latin typeface="Lato" pitchFamily="34" charset="0"/>
              </a:rPr>
              <a:t>Trabajo barrial con la </a:t>
            </a:r>
            <a:r>
              <a:rPr lang="es-ES_tradnl" sz="2400" dirty="0" smtClean="0">
                <a:latin typeface="Lato" pitchFamily="34" charset="0"/>
              </a:rPr>
              <a:t>comunidad</a:t>
            </a:r>
          </a:p>
          <a:p>
            <a:pPr lvl="0">
              <a:buFont typeface="Arial" pitchFamily="34" charset="0"/>
              <a:buChar char="•"/>
            </a:pPr>
            <a:endParaRPr lang="es-ES_tradnl" sz="2400" dirty="0" smtClean="0">
              <a:latin typeface="Lato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_tradnl" sz="2400" dirty="0" smtClean="0">
                <a:latin typeface="Lato" pitchFamily="34" charset="0"/>
              </a:rPr>
              <a:t> Pre-proyecto finalizado y   presupuestado.</a:t>
            </a:r>
          </a:p>
          <a:p>
            <a:pPr>
              <a:buFont typeface="Arial" pitchFamily="34" charset="0"/>
              <a:buChar char="•"/>
            </a:pPr>
            <a:endParaRPr lang="es-ES_tradnl" sz="2400" dirty="0" smtClean="0">
              <a:latin typeface="Lato" pitchFamily="34" charset="0"/>
            </a:endParaRPr>
          </a:p>
        </p:txBody>
      </p:sp>
      <p:pic>
        <p:nvPicPr>
          <p:cNvPr id="13" name="Picture 2" descr="C:\Users\USUARIO\Desktop\PP Unicipio\UNICIPI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7" y="346151"/>
            <a:ext cx="689317" cy="912040"/>
          </a:xfrm>
          <a:prstGeom prst="rect">
            <a:avLst/>
          </a:prstGeom>
          <a:noFill/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977390"/>
            <a:ext cx="4724400" cy="30861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13 CuadroTexto"/>
          <p:cNvSpPr txBox="1"/>
          <p:nvPr/>
        </p:nvSpPr>
        <p:spPr>
          <a:xfrm>
            <a:off x="2849879" y="670560"/>
            <a:ext cx="609041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latin typeface="Lato" pitchFamily="34" charset="0"/>
              </a:rPr>
              <a:t>Programa CES </a:t>
            </a:r>
          </a:p>
          <a:p>
            <a:pPr algn="ctr"/>
            <a:r>
              <a:rPr lang="es-AR" sz="1400" dirty="0" smtClean="0">
                <a:latin typeface="Lato" pitchFamily="34" charset="0"/>
              </a:rPr>
              <a:t>(Ciudades Emergentes y Sostenibles) </a:t>
            </a:r>
            <a:endParaRPr lang="es-AR" sz="1400" dirty="0">
              <a:latin typeface="Lat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55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8" grpId="0" animBg="1"/>
      <p:bldP spid="9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50" name="Picture 2" descr="C:\Users\USUARIO\Desktop\PP Unicipio\LogoGobiernoVertic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0384" y="277587"/>
            <a:ext cx="554579" cy="1049168"/>
          </a:xfrm>
          <a:prstGeom prst="rect">
            <a:avLst/>
          </a:prstGeom>
          <a:noFill/>
        </p:spPr>
      </p:pic>
      <p:sp>
        <p:nvSpPr>
          <p:cNvPr id="12" name="11 CuadroTexto"/>
          <p:cNvSpPr txBox="1"/>
          <p:nvPr/>
        </p:nvSpPr>
        <p:spPr>
          <a:xfrm>
            <a:off x="1476101" y="1453244"/>
            <a:ext cx="8612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latin typeface="Lato Black" pitchFamily="34" charset="0"/>
              </a:rPr>
              <a:t>Concurso estudiantil  BID </a:t>
            </a:r>
            <a:r>
              <a:rPr lang="es-ES_tradnl" sz="2800" dirty="0" err="1" smtClean="0">
                <a:latin typeface="Lato Black" pitchFamily="34" charset="0"/>
              </a:rPr>
              <a:t>Urban</a:t>
            </a:r>
            <a:r>
              <a:rPr lang="es-ES_tradnl" sz="2800" dirty="0" smtClean="0">
                <a:latin typeface="Lato Black" pitchFamily="34" charset="0"/>
              </a:rPr>
              <a:t> </a:t>
            </a:r>
            <a:r>
              <a:rPr lang="es-ES_tradnl" sz="2800" dirty="0" err="1" smtClean="0">
                <a:latin typeface="Lato Black" pitchFamily="34" charset="0"/>
              </a:rPr>
              <a:t>Lab</a:t>
            </a:r>
            <a:r>
              <a:rPr lang="es-ES_tradnl" sz="2800" dirty="0" smtClean="0">
                <a:latin typeface="Lato Black" pitchFamily="34" charset="0"/>
              </a:rPr>
              <a:t> – Parque Quino </a:t>
            </a:r>
            <a:endParaRPr lang="es-ES" sz="2800" dirty="0">
              <a:latin typeface="Lato Black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072015" y="4661368"/>
            <a:ext cx="67817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_tradnl" dirty="0" smtClean="0">
                <a:latin typeface="Lato" pitchFamily="34" charset="0"/>
              </a:rPr>
              <a:t> </a:t>
            </a:r>
            <a:r>
              <a:rPr lang="es-ES_tradnl" sz="1600" dirty="0" smtClean="0">
                <a:latin typeface="Lato" pitchFamily="34" charset="0"/>
              </a:rPr>
              <a:t>Guaymallén</a:t>
            </a:r>
          </a:p>
          <a:p>
            <a:pPr>
              <a:buFont typeface="Arial" pitchFamily="34" charset="0"/>
              <a:buChar char="•"/>
            </a:pPr>
            <a:r>
              <a:rPr lang="es-ES_tradnl" sz="1600" dirty="0" smtClean="0">
                <a:latin typeface="Lato" pitchFamily="34" charset="0"/>
              </a:rPr>
              <a:t> Selección ganador Asamblea Anual BID, Marzo 2018</a:t>
            </a:r>
          </a:p>
          <a:p>
            <a:pPr>
              <a:buFont typeface="Arial" pitchFamily="34" charset="0"/>
              <a:buChar char="•"/>
            </a:pPr>
            <a:r>
              <a:rPr lang="es-ES_tradnl" sz="1600" dirty="0" smtClean="0">
                <a:latin typeface="Lato" pitchFamily="34" charset="0"/>
              </a:rPr>
              <a:t> Ganador: </a:t>
            </a:r>
            <a:r>
              <a:rPr lang="es-ES_tradnl" sz="1600" b="1" dirty="0" smtClean="0">
                <a:latin typeface="Lato" pitchFamily="34" charset="0"/>
              </a:rPr>
              <a:t>Barquisimeto, Venezuela</a:t>
            </a:r>
          </a:p>
          <a:p>
            <a:pPr>
              <a:buFont typeface="Arial" pitchFamily="34" charset="0"/>
              <a:buChar char="•"/>
            </a:pPr>
            <a:r>
              <a:rPr lang="es-ES_tradnl" sz="1600" b="1" dirty="0" smtClean="0">
                <a:latin typeface="Lato" pitchFamily="34" charset="0"/>
              </a:rPr>
              <a:t> </a:t>
            </a:r>
            <a:r>
              <a:rPr lang="es-ES_tradnl" sz="1600" dirty="0" smtClean="0">
                <a:latin typeface="Lato" pitchFamily="34" charset="0"/>
              </a:rPr>
              <a:t>Estado: </a:t>
            </a:r>
            <a:r>
              <a:rPr lang="es-ES_tradnl" sz="1600" b="1" dirty="0" smtClean="0">
                <a:latin typeface="Lato" pitchFamily="34" charset="0"/>
              </a:rPr>
              <a:t>comienzo de intervención lúdica en la zona</a:t>
            </a:r>
          </a:p>
        </p:txBody>
      </p:sp>
      <p:pic>
        <p:nvPicPr>
          <p:cNvPr id="13" name="Picture 2" descr="C:\Users\USUARIO\Desktop\PP Unicipio\UNICIPI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7" y="346151"/>
            <a:ext cx="689317" cy="912040"/>
          </a:xfrm>
          <a:prstGeom prst="rect">
            <a:avLst/>
          </a:prstGeom>
          <a:noFill/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2018347"/>
            <a:ext cx="7124700" cy="2671763"/>
          </a:xfrm>
          <a:prstGeom prst="rect">
            <a:avLst/>
          </a:prstGeom>
        </p:spPr>
      </p:pic>
      <p:sp>
        <p:nvSpPr>
          <p:cNvPr id="14" name="13 CuadroTexto"/>
          <p:cNvSpPr txBox="1"/>
          <p:nvPr/>
        </p:nvSpPr>
        <p:spPr>
          <a:xfrm>
            <a:off x="2849879" y="731520"/>
            <a:ext cx="609041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latin typeface="Lato" pitchFamily="34" charset="0"/>
              </a:rPr>
              <a:t>Programa CES </a:t>
            </a:r>
          </a:p>
          <a:p>
            <a:pPr algn="ctr"/>
            <a:r>
              <a:rPr lang="es-AR" sz="1400" dirty="0" smtClean="0">
                <a:latin typeface="Lato" pitchFamily="34" charset="0"/>
              </a:rPr>
              <a:t>(Ciudades Emergentes y Sostenibles) </a:t>
            </a:r>
            <a:endParaRPr lang="es-AR" sz="1400" dirty="0">
              <a:latin typeface="Lat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22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8" grpId="0" animBg="1"/>
      <p:bldP spid="9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50" name="Picture 2" descr="C:\Users\USUARIO\Desktop\PP Unicipio\LogoGobiernoVertic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0384" y="277587"/>
            <a:ext cx="554579" cy="1049168"/>
          </a:xfrm>
          <a:prstGeom prst="rect">
            <a:avLst/>
          </a:prstGeom>
          <a:noFill/>
        </p:spPr>
      </p:pic>
      <p:sp>
        <p:nvSpPr>
          <p:cNvPr id="12" name="11 CuadroTexto"/>
          <p:cNvSpPr txBox="1"/>
          <p:nvPr/>
        </p:nvSpPr>
        <p:spPr>
          <a:xfrm>
            <a:off x="1796141" y="1483724"/>
            <a:ext cx="5016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 smtClean="0">
                <a:latin typeface="Lato Black" pitchFamily="34" charset="0"/>
              </a:rPr>
              <a:t>Proyecto Harvard</a:t>
            </a:r>
            <a:endParaRPr lang="es-ES" sz="2800" dirty="0">
              <a:latin typeface="Lato Black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6202680" y="1951522"/>
            <a:ext cx="5047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_tradnl" sz="2400" dirty="0" smtClean="0">
                <a:latin typeface="Lato Black" pitchFamily="34" charset="0"/>
              </a:rPr>
              <a:t> </a:t>
            </a:r>
            <a:r>
              <a:rPr lang="es-ES_tradnl" sz="2400" dirty="0">
                <a:latin typeface="Lato" pitchFamily="34" charset="0"/>
              </a:rPr>
              <a:t> </a:t>
            </a:r>
            <a:r>
              <a:rPr lang="es-ES_tradnl" sz="2400" dirty="0" smtClean="0">
                <a:latin typeface="Lato" pitchFamily="34" charset="0"/>
              </a:rPr>
              <a:t>Propuesta </a:t>
            </a:r>
            <a:r>
              <a:rPr lang="es-ES_tradnl" sz="2400" dirty="0">
                <a:latin typeface="Lato" pitchFamily="34" charset="0"/>
              </a:rPr>
              <a:t>de u</a:t>
            </a:r>
            <a:r>
              <a:rPr lang="es-ES_tradnl" sz="2400" dirty="0" smtClean="0">
                <a:latin typeface="Lato" pitchFamily="34" charset="0"/>
              </a:rPr>
              <a:t>rbanización y refuncionalización </a:t>
            </a:r>
            <a:r>
              <a:rPr lang="es-ES_tradnl" sz="2400" dirty="0">
                <a:latin typeface="Lato" pitchFamily="34" charset="0"/>
              </a:rPr>
              <a:t>para zona del </a:t>
            </a:r>
            <a:r>
              <a:rPr lang="es-ES_tradnl" sz="2400" b="1" dirty="0">
                <a:latin typeface="Lato" pitchFamily="34" charset="0"/>
              </a:rPr>
              <a:t>Antiguo </a:t>
            </a:r>
            <a:r>
              <a:rPr lang="es-ES_tradnl" sz="2400" b="1" dirty="0" smtClean="0">
                <a:latin typeface="Lato" pitchFamily="34" charset="0"/>
              </a:rPr>
              <a:t>Aeródromo</a:t>
            </a:r>
          </a:p>
          <a:p>
            <a:pPr>
              <a:buFont typeface="Arial" pitchFamily="34" charset="0"/>
              <a:buChar char="•"/>
            </a:pPr>
            <a:endParaRPr lang="es-ES_tradnl" sz="2400" b="1" dirty="0">
              <a:latin typeface="Lato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_tradnl" sz="2400" dirty="0" smtClean="0">
                <a:latin typeface="Lato" pitchFamily="34" charset="0"/>
              </a:rPr>
              <a:t> Municipios de Las Heras y Capital</a:t>
            </a:r>
          </a:p>
          <a:p>
            <a:pPr>
              <a:buFont typeface="Arial" pitchFamily="34" charset="0"/>
              <a:buChar char="•"/>
            </a:pPr>
            <a:endParaRPr lang="es-ES_tradnl" sz="2400" dirty="0" smtClean="0">
              <a:latin typeface="Lato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_tradnl" sz="2400" dirty="0" smtClean="0">
                <a:latin typeface="Lato" pitchFamily="34" charset="0"/>
              </a:rPr>
              <a:t> Universidad de Harvard</a:t>
            </a:r>
            <a:r>
              <a:rPr lang="es-ES_tradnl" sz="2400" dirty="0">
                <a:latin typeface="Lato" pitchFamily="34" charset="0"/>
              </a:rPr>
              <a:t> </a:t>
            </a:r>
            <a:r>
              <a:rPr lang="es-ES_tradnl" sz="2400" dirty="0" smtClean="0">
                <a:latin typeface="Lato" pitchFamily="34" charset="0"/>
              </a:rPr>
              <a:t>+ </a:t>
            </a:r>
            <a:r>
              <a:rPr lang="es-ES_tradnl" sz="2400" dirty="0" err="1" smtClean="0">
                <a:latin typeface="Lato" pitchFamily="34" charset="0"/>
              </a:rPr>
              <a:t>UNCuyo</a:t>
            </a:r>
            <a:r>
              <a:rPr lang="es-ES_tradnl" sz="2400" dirty="0">
                <a:latin typeface="Lato" pitchFamily="34" charset="0"/>
              </a:rPr>
              <a:t> </a:t>
            </a:r>
            <a:r>
              <a:rPr lang="es-ES_tradnl" sz="2400" dirty="0" smtClean="0">
                <a:latin typeface="Lato" pitchFamily="34" charset="0"/>
              </a:rPr>
              <a:t>+ Univ. Mendoza + Univ. Congreso</a:t>
            </a:r>
          </a:p>
        </p:txBody>
      </p:sp>
      <p:pic>
        <p:nvPicPr>
          <p:cNvPr id="13" name="Picture 2" descr="C:\Users\USUARIO\Desktop\PP Unicipio\UNICIPI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7" y="346151"/>
            <a:ext cx="689317" cy="912040"/>
          </a:xfrm>
          <a:prstGeom prst="rect">
            <a:avLst/>
          </a:prstGeom>
          <a:noFill/>
        </p:spPr>
      </p:pic>
      <p:sp>
        <p:nvSpPr>
          <p:cNvPr id="14" name="13 CuadroTexto"/>
          <p:cNvSpPr txBox="1"/>
          <p:nvPr/>
        </p:nvSpPr>
        <p:spPr>
          <a:xfrm>
            <a:off x="2849879" y="731520"/>
            <a:ext cx="609041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latin typeface="Lato" pitchFamily="34" charset="0"/>
              </a:rPr>
              <a:t>Programa CES </a:t>
            </a:r>
          </a:p>
          <a:p>
            <a:pPr algn="ctr"/>
            <a:r>
              <a:rPr lang="es-AR" sz="1400" dirty="0" smtClean="0">
                <a:latin typeface="Lato" pitchFamily="34" charset="0"/>
              </a:rPr>
              <a:t>(Ciudades Emergentes y Sostenibles) </a:t>
            </a:r>
            <a:endParaRPr lang="es-AR" sz="1400" dirty="0">
              <a:latin typeface="Lato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88" y="2146565"/>
            <a:ext cx="2511552" cy="347333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4385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8" grpId="0" animBg="1"/>
      <p:bldP spid="9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50" name="Picture 2" descr="C:\Users\USUARIO\Desktop\PP Unicipio\LogoGobiernoVertic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0384" y="277587"/>
            <a:ext cx="554579" cy="1049168"/>
          </a:xfrm>
          <a:prstGeom prst="rect">
            <a:avLst/>
          </a:prstGeom>
          <a:noFill/>
        </p:spPr>
      </p:pic>
      <p:pic>
        <p:nvPicPr>
          <p:cNvPr id="13" name="Picture 2" descr="C:\Users\USUARIO\Desktop\PP Unicipio\UNICIPI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7" y="346151"/>
            <a:ext cx="689317" cy="912040"/>
          </a:xfrm>
          <a:prstGeom prst="rect">
            <a:avLst/>
          </a:prstGeom>
          <a:noFill/>
        </p:spPr>
      </p:pic>
      <p:sp>
        <p:nvSpPr>
          <p:cNvPr id="3" name="CuadroTexto 2"/>
          <p:cNvSpPr txBox="1"/>
          <p:nvPr/>
        </p:nvSpPr>
        <p:spPr>
          <a:xfrm>
            <a:off x="2215660" y="832346"/>
            <a:ext cx="6566221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dirty="0" smtClean="0"/>
              <a:t>Temas en agenda para el  próximo año:</a:t>
            </a:r>
          </a:p>
          <a:p>
            <a:endParaRPr lang="es-A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800" dirty="0" smtClean="0"/>
              <a:t>Turismo Sustentable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A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800" dirty="0" smtClean="0"/>
              <a:t>GIRSU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A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800" dirty="0" smtClean="0"/>
              <a:t>Gestión de Riesgos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A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800" dirty="0" smtClean="0"/>
              <a:t>Seguridad Vial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A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sz="2800" dirty="0" smtClean="0"/>
              <a:t>Ciudades Educadoras</a:t>
            </a:r>
          </a:p>
        </p:txBody>
      </p:sp>
    </p:spTree>
    <p:extLst>
      <p:ext uri="{BB962C8B-B14F-4D97-AF65-F5344CB8AC3E}">
        <p14:creationId xmlns:p14="http://schemas.microsoft.com/office/powerpoint/2010/main" val="97721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8" grpId="0" animBg="1"/>
      <p:bldP spid="9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Shape 393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Shape 395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Shape 396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Shape 397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8" name="Shape 398" descr="C:\Users\USUARIO\Desktop\PP Unicipio\LogoGobiernoVertica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Shape 399" descr="C:\Users\USUARIO\Desktop\PP Unicipio\UNICIPI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Shape 400"/>
          <p:cNvSpPr txBox="1"/>
          <p:nvPr/>
        </p:nvSpPr>
        <p:spPr>
          <a:xfrm>
            <a:off x="1223493" y="1312989"/>
            <a:ext cx="899445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  espíritu del UNICIPIO</a:t>
            </a:r>
            <a:r>
              <a:rPr lang="es-AR" sz="18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el diálogo, el acuerdo, el consenso, la decisión conjunta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01" name="Shape 40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0519" y="1964658"/>
            <a:ext cx="3746327" cy="2109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Shape 40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02367" y="1995074"/>
            <a:ext cx="3694243" cy="2078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Shape 40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12369" y="1995074"/>
            <a:ext cx="3402359" cy="2078628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Shape 404"/>
          <p:cNvSpPr txBox="1"/>
          <p:nvPr/>
        </p:nvSpPr>
        <p:spPr>
          <a:xfrm>
            <a:off x="365757" y="4536834"/>
            <a:ext cx="11161915" cy="486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Representación política: </a:t>
            </a:r>
            <a:r>
              <a:rPr lang="es-AR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Gobernador 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la Provincia de Mendoza, Presidente del Unicipio, Intendentes </a:t>
            </a:r>
            <a:r>
              <a:rPr lang="es-AR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del Unicipio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622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Shape 41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Shape 411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Shape 412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Shape 413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Shape 414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5" name="Shape 415" descr="C:\Users\USUARIO\Desktop\PP Unicipio\LogoGobiernoVertica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Shape 416" descr="C:\Users\USUARIO\Desktop\PP Unicipio\UNICIPI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Shape 4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98746" y="1965292"/>
            <a:ext cx="4141769" cy="3106327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Shape 418"/>
          <p:cNvSpPr txBox="1"/>
          <p:nvPr/>
        </p:nvSpPr>
        <p:spPr>
          <a:xfrm>
            <a:off x="864296" y="5322278"/>
            <a:ext cx="1038608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Representación técnica: </a:t>
            </a:r>
            <a:r>
              <a:rPr lang="es-AR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Coordinadora Provincial de Unicipio y los siete coordinadores municipales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Shape 419"/>
          <p:cNvSpPr txBox="1"/>
          <p:nvPr/>
        </p:nvSpPr>
        <p:spPr>
          <a:xfrm>
            <a:off x="1390389" y="1312989"/>
            <a:ext cx="882756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  espíritu del UNICIPIO</a:t>
            </a:r>
            <a:r>
              <a:rPr lang="es-AR" sz="18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el diálogo, el acuerdo, el consenso, la decisión conjunta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" name="12 Imagen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455" y="2455101"/>
            <a:ext cx="4609578" cy="20041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72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Shape 425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Shape 426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Shape 42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Shape 42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Shape 429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0" name="Shape 430" descr="C:\Users\USUARIO\Desktop\PP Unicipio\LogoGobiernoVertica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Shape 431" descr="C:\Users\USUARIO\Desktop\PP Unicipio\UNICIPI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Shape 4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9548" y="1982113"/>
            <a:ext cx="3302183" cy="1953467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Shape 435"/>
          <p:cNvSpPr txBox="1"/>
          <p:nvPr/>
        </p:nvSpPr>
        <p:spPr>
          <a:xfrm>
            <a:off x="1236548" y="4068550"/>
            <a:ext cx="17297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Reunión Ciclovía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Shape 436"/>
          <p:cNvSpPr txBox="1"/>
          <p:nvPr/>
        </p:nvSpPr>
        <p:spPr>
          <a:xfrm>
            <a:off x="4497649" y="4814492"/>
            <a:ext cx="262613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Taller Gestión de Riesgos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Shape 437"/>
          <p:cNvSpPr txBox="1"/>
          <p:nvPr/>
        </p:nvSpPr>
        <p:spPr>
          <a:xfrm>
            <a:off x="8023734" y="4096976"/>
            <a:ext cx="337233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Reunión </a:t>
            </a:r>
            <a:r>
              <a:rPr lang="es-AR" sz="18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ODS</a:t>
            </a:r>
            <a:r>
              <a:rPr lang="es-AR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Turismo sustentable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Shape 438"/>
          <p:cNvSpPr txBox="1"/>
          <p:nvPr/>
        </p:nvSpPr>
        <p:spPr>
          <a:xfrm>
            <a:off x="1453019" y="1312989"/>
            <a:ext cx="876493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  espíritu del UNICIPIO</a:t>
            </a:r>
            <a:r>
              <a:rPr lang="es-AR" sz="18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el diálogo, el acuerdo, el consenso, la decisión conjunta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336" y="1982113"/>
            <a:ext cx="3703734" cy="2086437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373" y="1982113"/>
            <a:ext cx="3467284" cy="260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6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Shape 444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Shape 445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Shape 446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Shape 447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Shape 448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9" name="Shape 449" descr="C:\Users\USUARIO\Desktop\PP Unicipio\LogoGobiernoVertica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Shape 450" descr="C:\Users\USUARIO\Desktop\PP Unicipio\UNICIPI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Shape 4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2446" y="2043643"/>
            <a:ext cx="3336891" cy="2250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Shape 45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35112" y="2029510"/>
            <a:ext cx="3387794" cy="2257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Shape 45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694839" y="1992735"/>
            <a:ext cx="4501132" cy="2531887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Shape 454"/>
          <p:cNvSpPr txBox="1"/>
          <p:nvPr/>
        </p:nvSpPr>
        <p:spPr>
          <a:xfrm>
            <a:off x="844060" y="4350387"/>
            <a:ext cx="22118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Reunión Defensa Civil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Shape 455"/>
          <p:cNvSpPr txBox="1"/>
          <p:nvPr/>
        </p:nvSpPr>
        <p:spPr>
          <a:xfrm>
            <a:off x="4157362" y="4586936"/>
            <a:ext cx="378808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Capacitación </a:t>
            </a:r>
            <a:r>
              <a:rPr lang="es-AR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Corea: 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Smart </a:t>
            </a:r>
            <a:r>
              <a:rPr lang="es-AR" sz="18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Cities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Shape 456"/>
          <p:cNvSpPr txBox="1"/>
          <p:nvPr/>
        </p:nvSpPr>
        <p:spPr>
          <a:xfrm>
            <a:off x="9108806" y="4366609"/>
            <a:ext cx="195354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Reunión Seguridad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Shape 457"/>
          <p:cNvSpPr txBox="1"/>
          <p:nvPr/>
        </p:nvSpPr>
        <p:spPr>
          <a:xfrm>
            <a:off x="1223493" y="1312989"/>
            <a:ext cx="899445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  espíritu del UNICIPIO</a:t>
            </a:r>
            <a:r>
              <a:rPr lang="es-AR" sz="18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</a:t>
            </a: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 el diálogo, el acuerdo, el consenso, la decisión conjunta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71934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Shape 463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Shape 46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Shape 465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Shape 466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Shape 467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8" name="Shape 468" descr="C:\Users\USUARIO\Desktop\PP Unicipio\LogoGobiernoVertica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Shape 469"/>
          <p:cNvSpPr txBox="1"/>
          <p:nvPr/>
        </p:nvSpPr>
        <p:spPr>
          <a:xfrm>
            <a:off x="1802574" y="2334987"/>
            <a:ext cx="8513399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72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rPr>
              <a:t>¡Muchas Gracias!</a:t>
            </a:r>
            <a:endParaRPr sz="7200">
              <a:solidFill>
                <a:schemeClr val="dk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470" name="Shape 470" descr="C:\Users\USUARIO\Desktop\PP Unicipio\UNICIPI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925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 descr="C:\Users\USUARIO\Desktop\PP Unicipio\UNICIP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 descr="C:\Users\USUARIO\Desktop\PP Unicipio\LogoGobiernoVertical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Shape 99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100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/>
          <p:nvPr/>
        </p:nvSpPr>
        <p:spPr>
          <a:xfrm>
            <a:off x="1260564" y="1319595"/>
            <a:ext cx="9806021" cy="442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i="0" u="none" strike="noStrike" cap="none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Misión y funciones</a:t>
            </a:r>
            <a:endParaRPr sz="1800" dirty="0" smtClean="0">
              <a:latin typeface="Lato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 smtClean="0">
              <a:solidFill>
                <a:schemeClr val="dk1"/>
              </a:solidFill>
              <a:latin typeface="Lato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Creado por el </a:t>
            </a:r>
            <a:r>
              <a:rPr lang="es-AR" sz="1800" b="1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Decreto Provincial Nº 177 - Ley 8051</a:t>
            </a: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endParaRPr sz="1800" dirty="0" smtClean="0">
              <a:solidFill>
                <a:schemeClr val="dk1"/>
              </a:solidFill>
              <a:latin typeface="Lato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AR" sz="1800" b="1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7 Municipios: </a:t>
            </a: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Capital, Las Heras, Godoy Cruz, Guaymallén,  Luján de Cuyo, Maipú y Lavalle 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      (1.000.000 de habitantes)</a:t>
            </a:r>
            <a:endParaRPr sz="1800" dirty="0" smtClean="0">
              <a:solidFill>
                <a:schemeClr val="dk1"/>
              </a:solidFill>
              <a:latin typeface="Lato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endParaRPr lang="es-AR" sz="1800" dirty="0" smtClean="0">
              <a:solidFill>
                <a:schemeClr val="dk1"/>
              </a:solidFill>
              <a:latin typeface="Lato" pitchFamily="34" charset="0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Temáticas  de desarrollo  integral:</a:t>
            </a:r>
            <a:endParaRPr sz="1800" dirty="0" smtClean="0">
              <a:latin typeface="Lato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 	- Ambiente y Cambio Climático / Desarrollo urbano-socio-económico/ Gobernanza </a:t>
            </a:r>
            <a:endParaRPr sz="1800" dirty="0" smtClean="0">
              <a:latin typeface="Lato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 </a:t>
            </a: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Coordinar  </a:t>
            </a:r>
            <a:r>
              <a:rPr lang="es-AR" sz="1800" dirty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Políticas Públicas </a:t>
            </a:r>
            <a:r>
              <a:rPr lang="es-AR" sz="1800" dirty="0" err="1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interjurisdiccionales</a:t>
            </a:r>
            <a:r>
              <a:rPr lang="es-AR" sz="1800" dirty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 para el Área Metropolitana de </a:t>
            </a:r>
            <a:r>
              <a:rPr lang="es-AR" sz="1800" dirty="0" smtClean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rPr>
              <a:t>Mendoza</a:t>
            </a: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s-AR" sz="1800" dirty="0" smtClean="0">
              <a:solidFill>
                <a:schemeClr val="dk1"/>
              </a:solidFill>
              <a:latin typeface="Lato" pitchFamily="34" charset="0"/>
              <a:ea typeface="Calibri"/>
              <a:cs typeface="Calibri"/>
              <a:sym typeface="Calibri"/>
            </a:endParaRPr>
          </a:p>
          <a:p>
            <a:pPr marL="285750" lvl="0" indent="-285750" algn="just">
              <a:lnSpc>
                <a:spcPts val="1800"/>
              </a:lnSpc>
              <a:spcAft>
                <a:spcPts val="40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lang="es-AR" sz="1800" dirty="0" smtClean="0">
                <a:solidFill>
                  <a:srgbClr val="111111"/>
                </a:solidFill>
                <a:latin typeface="Lato" pitchFamily="34" charset="0"/>
                <a:ea typeface="Times New Roman"/>
                <a:cs typeface="Times New Roman"/>
              </a:rPr>
              <a:t>Coordinar </a:t>
            </a:r>
            <a:r>
              <a:rPr lang="es-AR" sz="1800" dirty="0">
                <a:solidFill>
                  <a:srgbClr val="111111"/>
                </a:solidFill>
                <a:latin typeface="Lato" pitchFamily="34" charset="0"/>
                <a:ea typeface="Times New Roman"/>
                <a:cs typeface="Times New Roman"/>
              </a:rPr>
              <a:t>las acciones destinadas al desarrollo de proyectos metropolitanos</a:t>
            </a:r>
            <a:r>
              <a:rPr lang="es-AR" sz="1800" dirty="0" smtClean="0">
                <a:solidFill>
                  <a:srgbClr val="111111"/>
                </a:solidFill>
                <a:latin typeface="Lato" pitchFamily="34" charset="0"/>
                <a:ea typeface="Times New Roman"/>
                <a:cs typeface="Times New Roman"/>
              </a:rPr>
              <a:t>.</a:t>
            </a:r>
          </a:p>
          <a:p>
            <a:pPr marL="285750" lvl="0" indent="-285750" algn="just">
              <a:lnSpc>
                <a:spcPts val="1800"/>
              </a:lnSpc>
              <a:spcAft>
                <a:spcPts val="400"/>
              </a:spcAft>
              <a:buFont typeface="Arial" pitchFamily="34" charset="0"/>
              <a:buChar char="•"/>
              <a:tabLst>
                <a:tab pos="457200" algn="l"/>
              </a:tabLst>
            </a:pPr>
            <a:endParaRPr lang="es-AR" sz="1800" dirty="0">
              <a:solidFill>
                <a:srgbClr val="111111"/>
              </a:solidFill>
              <a:latin typeface="Lato" pitchFamily="34" charset="0"/>
              <a:ea typeface="Times New Roman"/>
              <a:cs typeface="Times New Roman"/>
            </a:endParaRPr>
          </a:p>
          <a:p>
            <a:pPr marL="285750" lvl="0" indent="-285750" algn="just">
              <a:lnSpc>
                <a:spcPts val="1800"/>
              </a:lnSpc>
              <a:spcAft>
                <a:spcPts val="40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lang="es-AR" sz="1800" b="1" dirty="0">
                <a:solidFill>
                  <a:srgbClr val="111111"/>
                </a:solidFill>
                <a:latin typeface="Lato" pitchFamily="34" charset="0"/>
                <a:ea typeface="Times New Roman"/>
                <a:cs typeface="Times New Roman"/>
              </a:rPr>
              <a:t>Gestionar financiamiento y recursos para los proyectos elaborados con visión sustentable y metropolitana.</a:t>
            </a:r>
            <a:endParaRPr lang="es-AR" sz="1800" b="1" dirty="0">
              <a:solidFill>
                <a:srgbClr val="111111"/>
              </a:solidFill>
              <a:latin typeface="Lato" pitchFamily="34" charset="0"/>
              <a:ea typeface="Calibri"/>
              <a:cs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Lato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Shape 109" descr="C:\Users\USUARIO\Desktop\PP Unicipio\UNICIP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 descr="C:\Users\USUARIO\Desktop\PP Unicipio\LogoGobiernoVertical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Shape 112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Shape 113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Shape 115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Shape 116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129" y="483835"/>
            <a:ext cx="8486775" cy="5000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/>
          <p:nvPr/>
        </p:nvSpPr>
        <p:spPr>
          <a:xfrm>
            <a:off x="2229635" y="969073"/>
            <a:ext cx="145301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Estructura </a:t>
            </a:r>
            <a:endParaRPr sz="18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" name="Shape 119"/>
          <p:cNvSpPr txBox="1"/>
          <p:nvPr/>
        </p:nvSpPr>
        <p:spPr>
          <a:xfrm>
            <a:off x="6787992" y="1524002"/>
            <a:ext cx="486443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Presidencia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Secretario de Ambiente y Ordenamiento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Territorial / Gob. Provincial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" name="Shape 120"/>
          <p:cNvSpPr txBox="1"/>
          <p:nvPr/>
        </p:nvSpPr>
        <p:spPr>
          <a:xfrm>
            <a:off x="7039755" y="2677303"/>
            <a:ext cx="454315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Coordinadora </a:t>
            </a: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General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/ Gob. Provincial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" name="Shape 121"/>
          <p:cNvSpPr txBox="1"/>
          <p:nvPr/>
        </p:nvSpPr>
        <p:spPr>
          <a:xfrm>
            <a:off x="9971903" y="4114804"/>
            <a:ext cx="1940023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7     </a:t>
            </a: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Vocales: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Intendentes municipales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7 coordinadores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municipales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9749481" y="3719384"/>
            <a:ext cx="89977" cy="1408670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897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Shape 127" descr="C:\Users\USUARIO\Desktop\PP Unicipio\UNICIP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 descr="C:\Users\USUARIO\Desktop\PP Unicipio\LogoGobiernoVertical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Shape 12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Shape 13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Shape 132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Shape 134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Shape 1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01917" y="1691015"/>
            <a:ext cx="3474662" cy="3607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10582" y="1678489"/>
            <a:ext cx="3298546" cy="37327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CuadroTexto"/>
          <p:cNvSpPr txBox="1"/>
          <p:nvPr/>
        </p:nvSpPr>
        <p:spPr>
          <a:xfrm>
            <a:off x="4597049" y="1251599"/>
            <a:ext cx="11063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b="1" dirty="0" smtClean="0">
                <a:latin typeface="Lato" pitchFamily="34" charset="0"/>
              </a:rPr>
              <a:t>UNICIPIO</a:t>
            </a:r>
            <a:endParaRPr lang="es-AR" sz="1600" b="1" dirty="0">
              <a:latin typeface="Lato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8306833" y="1216109"/>
            <a:ext cx="14750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b="1" dirty="0" smtClean="0">
                <a:latin typeface="Lato" pitchFamily="34" charset="0"/>
              </a:rPr>
              <a:t>Huella urbana</a:t>
            </a:r>
            <a:endParaRPr lang="es-AR" sz="1600" b="1" dirty="0">
              <a:latin typeface="Lato" pitchFamily="34" charset="0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93" y="2517733"/>
            <a:ext cx="2335052" cy="174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41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/>
        </p:nvSpPr>
        <p:spPr>
          <a:xfrm>
            <a:off x="5035454" y="3503981"/>
            <a:ext cx="6526068" cy="955768"/>
          </a:xfrm>
          <a:prstGeom prst="rect">
            <a:avLst/>
          </a:prstGeom>
          <a:gradFill>
            <a:gsLst>
              <a:gs pos="0">
                <a:srgbClr val="FFDC9B"/>
              </a:gs>
              <a:gs pos="50000">
                <a:srgbClr val="FFD68D"/>
              </a:gs>
              <a:gs pos="100000">
                <a:srgbClr val="FFD478"/>
              </a:gs>
            </a:gsLst>
            <a:lin ang="5400012" scaled="0"/>
          </a:gradFill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/>
          <p:nvPr/>
        </p:nvSpPr>
        <p:spPr>
          <a:xfrm>
            <a:off x="5085558" y="3536991"/>
            <a:ext cx="6289680" cy="878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Programa</a:t>
            </a:r>
            <a:r>
              <a:rPr lang="es-AR" sz="32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AR" sz="24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DAMI</a:t>
            </a:r>
            <a:r>
              <a:rPr lang="es-AR" sz="32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/</a:t>
            </a:r>
            <a:r>
              <a:rPr lang="es-AR" sz="32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Desarrollo de Áreas Metropolitanas              del Interior</a:t>
            </a:r>
            <a:endParaRPr sz="18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5029200" y="4530994"/>
            <a:ext cx="6498473" cy="693452"/>
            <a:chOff x="5029200" y="4202750"/>
            <a:chExt cx="6498473" cy="693452"/>
          </a:xfrm>
        </p:grpSpPr>
        <p:sp>
          <p:nvSpPr>
            <p:cNvPr id="141" name="Shape 141"/>
            <p:cNvSpPr/>
            <p:nvPr/>
          </p:nvSpPr>
          <p:spPr>
            <a:xfrm>
              <a:off x="5029200" y="4202750"/>
              <a:ext cx="6498473" cy="633232"/>
            </a:xfrm>
            <a:prstGeom prst="rect">
              <a:avLst/>
            </a:prstGeom>
            <a:gradFill>
              <a:gsLst>
                <a:gs pos="0">
                  <a:srgbClr val="B4D4A5"/>
                </a:gs>
                <a:gs pos="50000">
                  <a:srgbClr val="A8CD97"/>
                </a:gs>
                <a:gs pos="100000">
                  <a:srgbClr val="9BC985"/>
                </a:gs>
              </a:gsLst>
              <a:lin ang="5400012" scaled="0"/>
            </a:gradFill>
            <a:ln w="9525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Shape 146"/>
            <p:cNvSpPr txBox="1"/>
            <p:nvPr/>
          </p:nvSpPr>
          <p:spPr>
            <a:xfrm>
              <a:off x="5087981" y="4329309"/>
              <a:ext cx="6310703" cy="566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AR" sz="2400" dirty="0" smtClean="0">
                  <a:solidFill>
                    <a:schemeClr val="dk1"/>
                  </a:solidFill>
                  <a:latin typeface="Lato" pitchFamily="34" charset="0"/>
                  <a:ea typeface="Calibri"/>
                  <a:cs typeface="Calibri"/>
                  <a:sym typeface="Calibri"/>
                </a:rPr>
                <a:t>Programa CES / </a:t>
              </a:r>
              <a:r>
                <a:rPr lang="es-AR" sz="2000" dirty="0" smtClean="0">
                  <a:solidFill>
                    <a:schemeClr val="dk1"/>
                  </a:solidFill>
                  <a:latin typeface="Lato" pitchFamily="34" charset="0"/>
                  <a:ea typeface="Calibri"/>
                  <a:cs typeface="Calibri"/>
                  <a:sym typeface="Calibri"/>
                </a:rPr>
                <a:t>Ciudades Emergentes y Sostenibles</a:t>
              </a:r>
              <a:endParaRPr sz="2000" dirty="0">
                <a:solidFill>
                  <a:schemeClr val="dk1"/>
                </a:solidFill>
                <a:latin typeface="Lato" pitchFamily="34" charset="0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47" name="Shape 147"/>
          <p:cNvCxnSpPr/>
          <p:nvPr/>
        </p:nvCxnSpPr>
        <p:spPr>
          <a:xfrm>
            <a:off x="4126921" y="3940653"/>
            <a:ext cx="720652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148" name="Shape 148"/>
          <p:cNvCxnSpPr/>
          <p:nvPr/>
        </p:nvCxnSpPr>
        <p:spPr>
          <a:xfrm>
            <a:off x="4146112" y="4701527"/>
            <a:ext cx="701461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pic>
        <p:nvPicPr>
          <p:cNvPr id="149" name="Shape 149" descr="C:\Users\USUARIO\Desktop\PP Unicipio\UNICIP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Shape 150" descr="C:\Users\USUARIO\Desktop\PP Unicipio\LogoGobiernoVertical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Shape 151"/>
          <p:cNvSpPr/>
          <p:nvPr/>
        </p:nvSpPr>
        <p:spPr>
          <a:xfrm>
            <a:off x="1223493" y="6321404"/>
            <a:ext cx="7611300" cy="422400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152"/>
          <p:cNvSpPr/>
          <p:nvPr/>
        </p:nvSpPr>
        <p:spPr>
          <a:xfrm>
            <a:off x="0" y="5948910"/>
            <a:ext cx="12192000" cy="372600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Shape 153"/>
          <p:cNvSpPr/>
          <p:nvPr/>
        </p:nvSpPr>
        <p:spPr>
          <a:xfrm>
            <a:off x="1223493" y="5948910"/>
            <a:ext cx="8616000" cy="171300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/>
          <p:nvPr/>
        </p:nvSpPr>
        <p:spPr>
          <a:xfrm>
            <a:off x="1223493" y="6305075"/>
            <a:ext cx="2541600" cy="186900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/>
          <p:nvPr/>
        </p:nvSpPr>
        <p:spPr>
          <a:xfrm>
            <a:off x="3765177" y="6305075"/>
            <a:ext cx="3421200" cy="186900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Shape 156"/>
          <p:cNvSpPr/>
          <p:nvPr/>
        </p:nvSpPr>
        <p:spPr>
          <a:xfrm>
            <a:off x="579548" y="6120145"/>
            <a:ext cx="6606900" cy="201300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405738" y="3667902"/>
            <a:ext cx="2222700" cy="1165200"/>
            <a:chOff x="1405738" y="3538949"/>
            <a:chExt cx="2222700" cy="1165200"/>
          </a:xfrm>
        </p:grpSpPr>
        <p:sp>
          <p:nvSpPr>
            <p:cNvPr id="143" name="Shape 143"/>
            <p:cNvSpPr/>
            <p:nvPr/>
          </p:nvSpPr>
          <p:spPr>
            <a:xfrm>
              <a:off x="1405738" y="3538949"/>
              <a:ext cx="2222700" cy="1165200"/>
            </a:xfrm>
            <a:prstGeom prst="rect">
              <a:avLst/>
            </a:prstGeom>
            <a:solidFill>
              <a:schemeClr val="lt1"/>
            </a:solidFill>
            <a:ln w="2857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58" name="Shape 158" descr="C:\Users\USUARIO\Desktop\PP Unicipio\Logo_BID_Español.png"/>
            <p:cNvPicPr preferRelativeResize="0"/>
            <p:nvPr/>
          </p:nvPicPr>
          <p:blipFill rotWithShape="1">
            <a:blip r:embed="rId5">
              <a:alphaModFix/>
            </a:blip>
            <a:srcRect l="8827" t="19190" r="10410" b="23404"/>
            <a:stretch/>
          </p:blipFill>
          <p:spPr>
            <a:xfrm>
              <a:off x="1455190" y="3584669"/>
              <a:ext cx="2094741" cy="105248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9" name="Shape 159"/>
          <p:cNvSpPr txBox="1"/>
          <p:nvPr/>
        </p:nvSpPr>
        <p:spPr>
          <a:xfrm>
            <a:off x="1515648" y="1081614"/>
            <a:ext cx="9557359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Avances de trabajos realizados </a:t>
            </a:r>
            <a:r>
              <a:rPr lang="es-AR" sz="24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 Área Metropolitana de Mendoza</a:t>
            </a:r>
            <a:endParaRPr sz="2400" b="1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11" y="1977288"/>
            <a:ext cx="28765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Shape 148"/>
          <p:cNvCxnSpPr/>
          <p:nvPr/>
        </p:nvCxnSpPr>
        <p:spPr>
          <a:xfrm>
            <a:off x="4123148" y="2299748"/>
            <a:ext cx="701461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6" name="5 CuadroTexto"/>
          <p:cNvSpPr txBox="1"/>
          <p:nvPr/>
        </p:nvSpPr>
        <p:spPr>
          <a:xfrm>
            <a:off x="5010412" y="1777899"/>
            <a:ext cx="61665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dirty="0" smtClean="0">
                <a:latin typeface="Lato" pitchFamily="34" charset="0"/>
              </a:rPr>
              <a:t>Proyecto de construcción alternativa con PET</a:t>
            </a:r>
          </a:p>
          <a:p>
            <a:endParaRPr lang="es-AR" sz="2000" dirty="0" smtClean="0">
              <a:latin typeface="Lato" pitchFamily="34" charset="0"/>
            </a:endParaRPr>
          </a:p>
          <a:p>
            <a:r>
              <a:rPr lang="es-AR" sz="2000" dirty="0" smtClean="0">
                <a:latin typeface="Lato" pitchFamily="34" charset="0"/>
              </a:rPr>
              <a:t>Proyecto reurbanización y revalorización de tres áreas deprimidas (Lavalle, Luján y Ciudad)</a:t>
            </a:r>
            <a:endParaRPr lang="es-AR" sz="2000" dirty="0">
              <a:latin typeface="Lato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hape 182" descr="C:\Users\USUARIO\Desktop\PP Unicipio\UNICIP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Shape 183" descr="C:\Users\USUARIO\Desktop\PP Unicipio\LogoGobiernoVertical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Shape 184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Shape 186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Shape 18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Shape 189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Shape 192"/>
          <p:cNvSpPr txBox="1"/>
          <p:nvPr/>
        </p:nvSpPr>
        <p:spPr>
          <a:xfrm>
            <a:off x="655320" y="1564158"/>
            <a:ext cx="4617720" cy="4334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«Masterplan de Red </a:t>
            </a:r>
            <a:r>
              <a:rPr lang="es-AR" sz="24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 Ciclovías  </a:t>
            </a:r>
            <a:r>
              <a:rPr lang="es-AR" sz="24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el Área Metropolitana de Mendoza»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Financiamiento obtenido: 8.000.000 U$S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1800" dirty="0" smtClean="0">
                <a:solidFill>
                  <a:schemeClr val="dk1"/>
                </a:solidFill>
                <a:latin typeface="Lato"/>
                <a:sym typeface="Lato"/>
              </a:rPr>
              <a:t>Trama justificada y acordada entre Unicipio / </a:t>
            </a:r>
            <a:r>
              <a:rPr lang="es-AR" sz="1800" dirty="0">
                <a:solidFill>
                  <a:schemeClr val="dk1"/>
                </a:solidFill>
                <a:latin typeface="Lato"/>
                <a:sym typeface="Lato"/>
              </a:rPr>
              <a:t> </a:t>
            </a:r>
            <a:r>
              <a:rPr lang="es-AR" sz="1800" dirty="0" smtClean="0">
                <a:solidFill>
                  <a:schemeClr val="dk1"/>
                </a:solidFill>
                <a:latin typeface="Lato"/>
                <a:sym typeface="Lato"/>
              </a:rPr>
              <a:t>Secretaría de Servicios Públicos y  7 municipios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1800" dirty="0" smtClean="0">
                <a:solidFill>
                  <a:schemeClr val="dk1"/>
                </a:solidFill>
                <a:latin typeface="Lato"/>
                <a:sym typeface="Lato"/>
              </a:rPr>
              <a:t>Consulta a la comunidad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1800" dirty="0" smtClean="0">
                <a:solidFill>
                  <a:schemeClr val="dk1"/>
                </a:solidFill>
                <a:latin typeface="Lato"/>
                <a:sym typeface="Lato"/>
              </a:rPr>
              <a:t>Total de la red: 360 Km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1800" dirty="0" smtClean="0">
                <a:solidFill>
                  <a:schemeClr val="dk1"/>
                </a:solidFill>
                <a:latin typeface="Lato"/>
                <a:sym typeface="Lato"/>
              </a:rPr>
              <a:t>Estado: </a:t>
            </a:r>
            <a:r>
              <a:rPr lang="es-AR" sz="1800" dirty="0">
                <a:solidFill>
                  <a:schemeClr val="dk1"/>
                </a:solidFill>
                <a:latin typeface="Lato"/>
                <a:sym typeface="Lato"/>
              </a:rPr>
              <a:t>P</a:t>
            </a:r>
            <a:r>
              <a:rPr lang="es-AR" sz="1800" dirty="0" smtClean="0">
                <a:solidFill>
                  <a:schemeClr val="dk1"/>
                </a:solidFill>
                <a:latin typeface="Lato"/>
                <a:sym typeface="Lato"/>
              </a:rPr>
              <a:t>liegos de licitación entregados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1800" b="1" dirty="0" smtClean="0">
                <a:solidFill>
                  <a:schemeClr val="dk1"/>
                </a:solidFill>
                <a:latin typeface="Lato"/>
                <a:sym typeface="Lato"/>
              </a:rPr>
              <a:t>Comienzo de ejecución de obra de la primera etapa (94 Km):  </a:t>
            </a:r>
            <a:r>
              <a:rPr lang="es-AR" sz="1800" b="1" dirty="0" smtClean="0">
                <a:solidFill>
                  <a:srgbClr val="FF0000"/>
                </a:solidFill>
                <a:latin typeface="Lato"/>
                <a:sym typeface="Lato"/>
              </a:rPr>
              <a:t>Marzo 2019 </a:t>
            </a: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endParaRPr sz="1800" dirty="0"/>
          </a:p>
        </p:txBody>
      </p:sp>
      <p:sp>
        <p:nvSpPr>
          <p:cNvPr id="194" name="Shape 194"/>
          <p:cNvSpPr/>
          <p:nvPr/>
        </p:nvSpPr>
        <p:spPr>
          <a:xfrm>
            <a:off x="3063240" y="628477"/>
            <a:ext cx="5696243" cy="81370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Shape 195"/>
          <p:cNvSpPr txBox="1"/>
          <p:nvPr/>
        </p:nvSpPr>
        <p:spPr>
          <a:xfrm>
            <a:off x="3622334" y="601675"/>
            <a:ext cx="4823885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Programa DAMI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esarrollo de 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reas 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etropolitanas del 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nterior)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6" name="Shape 19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90114" y="1707476"/>
            <a:ext cx="5660270" cy="400224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Shape 201" descr="C:\Users\USUARIO\Desktop\PP Unicipio\UNICIPI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 descr="C:\Users\USUARIO\Desktop\PP Unicipio\LogoGobiernoVertical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Shape 204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Shape 205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Shape 206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Shape 207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Shape 208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1062502" y="1919751"/>
            <a:ext cx="6123910" cy="3752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Proyecto Arbolado Público metropolitano </a:t>
            </a:r>
            <a:endParaRPr lang="es-AR" sz="2400" b="1" dirty="0" smtClean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Financiamiento </a:t>
            </a:r>
            <a:r>
              <a:rPr lang="es-AR" sz="20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obtenido: </a:t>
            </a:r>
            <a:r>
              <a:rPr lang="es-AR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2.500.000 </a:t>
            </a:r>
            <a:r>
              <a:rPr lang="es-AR" sz="20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U$S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-"/>
            </a:pPr>
            <a:r>
              <a:rPr lang="es-AR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5 Componentes:</a:t>
            </a:r>
            <a:endParaRPr dirty="0"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arenR"/>
            </a:pPr>
            <a:r>
              <a:rPr lang="es-AR" sz="18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Mesa de Gestión </a:t>
            </a:r>
            <a:r>
              <a:rPr lang="es-AR" sz="18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Arbolado Público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(</a:t>
            </a:r>
            <a:r>
              <a:rPr lang="es-AR" sz="1800" dirty="0" err="1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MeGAP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 dirty="0"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arenR"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Relevamiento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censal digital</a:t>
            </a:r>
            <a:endParaRPr dirty="0"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arenR"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Refuncionalización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viveros</a:t>
            </a:r>
            <a:endParaRPr dirty="0"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arenR"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Compra </a:t>
            </a:r>
            <a:r>
              <a:rPr lang="es-AR" sz="1800" dirty="0" err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destoconadoras</a:t>
            </a: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y tractor</a:t>
            </a:r>
            <a:endParaRPr dirty="0"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AutoNum type="arabicParenR"/>
            </a:pPr>
            <a:r>
              <a:rPr lang="es-AR" sz="18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Permeabilización de </a:t>
            </a:r>
            <a:r>
              <a:rPr lang="es-AR" sz="18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acequias</a:t>
            </a:r>
            <a:endParaRPr sz="20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</a:pPr>
            <a:r>
              <a:rPr lang="es-AR" sz="180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Estado: «Manifestación de interés»  próxima a publicar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</a:pPr>
            <a:r>
              <a:rPr lang="es-AR" sz="1800" dirty="0" smtClean="0">
                <a:solidFill>
                  <a:schemeClr val="tx1"/>
                </a:solidFill>
                <a:latin typeface="Lato"/>
                <a:sym typeface="Lato"/>
              </a:rPr>
              <a:t>-      </a:t>
            </a:r>
            <a:r>
              <a:rPr lang="es-AR" sz="1800" b="1" dirty="0" smtClean="0">
                <a:solidFill>
                  <a:schemeClr val="tx1"/>
                </a:solidFill>
                <a:latin typeface="Lato"/>
                <a:sym typeface="Lato"/>
              </a:rPr>
              <a:t>Comienzo Ejecución: </a:t>
            </a:r>
            <a:r>
              <a:rPr lang="es-AR" sz="1800" b="1" dirty="0" smtClean="0">
                <a:solidFill>
                  <a:srgbClr val="FF0000"/>
                </a:solidFill>
                <a:latin typeface="Lato"/>
                <a:sym typeface="Lato"/>
              </a:rPr>
              <a:t>Marzo 2019</a:t>
            </a:r>
            <a:endParaRPr sz="1800" b="1" dirty="0">
              <a:solidFill>
                <a:srgbClr val="FF0000"/>
              </a:solidFill>
            </a:endParaRPr>
          </a:p>
        </p:txBody>
      </p:sp>
      <p:sp>
        <p:nvSpPr>
          <p:cNvPr id="212" name="Shape 212"/>
          <p:cNvSpPr/>
          <p:nvPr/>
        </p:nvSpPr>
        <p:spPr>
          <a:xfrm>
            <a:off x="901874" y="1788826"/>
            <a:ext cx="10046212" cy="3958825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0" name="Picture 2" descr="C:\Users\Graciela\Desktop\Nuevo Gobierno\Documentos\UNICIPIO\DAMI II\DAMI II Arbolado Público\Imágenes\megap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977" y="2348862"/>
            <a:ext cx="3674301" cy="275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hape 194"/>
          <p:cNvSpPr/>
          <p:nvPr/>
        </p:nvSpPr>
        <p:spPr>
          <a:xfrm>
            <a:off x="3063240" y="628477"/>
            <a:ext cx="5696243" cy="81370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95"/>
          <p:cNvSpPr txBox="1"/>
          <p:nvPr/>
        </p:nvSpPr>
        <p:spPr>
          <a:xfrm>
            <a:off x="3622334" y="601675"/>
            <a:ext cx="4823885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Programa DAMI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esarrollo de 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Á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reas 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etropolitanas del </a:t>
            </a:r>
            <a:r>
              <a:rPr lang="es-A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nterior)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Shape 221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Shape 222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Shape 224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Shape 225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Shape 226" descr="C:\Users\USUARIO\Desktop\PP Unicipio\LogoGobiernoVertical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50384" y="277587"/>
            <a:ext cx="554579" cy="1049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 descr="C:\Users\USUARIO\Desktop\PP Unicipio\UNICIPIO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757" y="346151"/>
            <a:ext cx="689317" cy="91204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 txBox="1"/>
          <p:nvPr/>
        </p:nvSpPr>
        <p:spPr>
          <a:xfrm>
            <a:off x="4707925" y="2795020"/>
            <a:ext cx="6981156" cy="2369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AR" sz="2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Plan </a:t>
            </a:r>
            <a:r>
              <a:rPr lang="es-AR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 Acción </a:t>
            </a:r>
            <a:r>
              <a:rPr lang="es-AR" sz="2000" b="1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Mendoza</a:t>
            </a:r>
            <a:endParaRPr sz="2000" b="1" dirty="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AR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En concordancia con el </a:t>
            </a:r>
            <a:r>
              <a:rPr lang="es-AR" sz="2000" b="1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Plan de Ordenamiento Territorial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AR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Diagnóstico, Priorización y Acciones concretas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s-AR" sz="20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Entregado </a:t>
            </a:r>
            <a:r>
              <a:rPr lang="es-AR" sz="2000" dirty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Asamblea Anual del BID, Marzo </a:t>
            </a:r>
            <a:r>
              <a:rPr lang="es-AR" sz="2000" dirty="0" smtClean="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2018</a:t>
            </a:r>
            <a:endParaRPr lang="es-AR" dirty="0">
              <a:ea typeface="Lato"/>
            </a:endParaRPr>
          </a:p>
          <a:p>
            <a:pPr lvl="0">
              <a:buSzPts val="2000"/>
              <a:buFont typeface="Arial"/>
              <a:buChar char="•"/>
            </a:pPr>
            <a:r>
              <a:rPr lang="es-AR" sz="2000" dirty="0">
                <a:latin typeface="Lato"/>
                <a:ea typeface="Lato"/>
                <a:cs typeface="Lato"/>
                <a:sym typeface="Lato"/>
              </a:rPr>
              <a:t> 7 proyectos insumos + proyectos municipales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sz="240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30" name="Shape 230"/>
          <p:cNvPicPr preferRelativeResize="0"/>
          <p:nvPr/>
        </p:nvPicPr>
        <p:blipFill rotWithShape="1">
          <a:blip r:embed="rId5">
            <a:alphaModFix/>
          </a:blip>
          <a:srcRect l="38172"/>
          <a:stretch/>
        </p:blipFill>
        <p:spPr>
          <a:xfrm>
            <a:off x="1061458" y="1652954"/>
            <a:ext cx="3087245" cy="373154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12 CuadroTexto"/>
          <p:cNvSpPr txBox="1"/>
          <p:nvPr/>
        </p:nvSpPr>
        <p:spPr>
          <a:xfrm>
            <a:off x="2849879" y="670560"/>
            <a:ext cx="609041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latin typeface="Lato" pitchFamily="34" charset="0"/>
              </a:rPr>
              <a:t>Programa CES </a:t>
            </a:r>
          </a:p>
          <a:p>
            <a:pPr algn="ctr"/>
            <a:r>
              <a:rPr lang="es-AR" sz="1400" dirty="0" smtClean="0">
                <a:latin typeface="Lato" pitchFamily="34" charset="0"/>
              </a:rPr>
              <a:t>(Ciudades Emergentes y Sostenibles) </a:t>
            </a:r>
            <a:endParaRPr lang="es-AR" sz="1400" dirty="0">
              <a:latin typeface="Lato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1223493" y="6321404"/>
            <a:ext cx="7611414" cy="422303"/>
          </a:xfrm>
          <a:prstGeom prst="rect">
            <a:avLst/>
          </a:prstGeom>
          <a:solidFill>
            <a:srgbClr val="00B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0" y="5948910"/>
            <a:ext cx="12192000" cy="372494"/>
          </a:xfrm>
          <a:prstGeom prst="rect">
            <a:avLst/>
          </a:prstGeom>
          <a:solidFill>
            <a:srgbClr val="702D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Rectángulo 4"/>
          <p:cNvSpPr/>
          <p:nvPr/>
        </p:nvSpPr>
        <p:spPr>
          <a:xfrm>
            <a:off x="1223493" y="5948910"/>
            <a:ext cx="8615965" cy="171235"/>
          </a:xfrm>
          <a:prstGeom prst="rect">
            <a:avLst/>
          </a:prstGeom>
          <a:solidFill>
            <a:srgbClr val="BCC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223493" y="6305075"/>
            <a:ext cx="2541684" cy="186917"/>
          </a:xfrm>
          <a:prstGeom prst="rect">
            <a:avLst/>
          </a:prstGeom>
          <a:solidFill>
            <a:srgbClr val="E50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3765177" y="6305075"/>
            <a:ext cx="3421234" cy="186917"/>
          </a:xfrm>
          <a:prstGeom prst="rect">
            <a:avLst/>
          </a:prstGeom>
          <a:solidFill>
            <a:srgbClr val="F9B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579548" y="6120145"/>
            <a:ext cx="6606863" cy="201259"/>
          </a:xfrm>
          <a:prstGeom prst="rect">
            <a:avLst/>
          </a:prstGeom>
          <a:solidFill>
            <a:srgbClr val="B14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050" name="Picture 2" descr="C:\Users\USUARIO\Desktop\PP Unicipio\LogoGobiernoVertic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0384" y="277587"/>
            <a:ext cx="554579" cy="1049168"/>
          </a:xfrm>
          <a:prstGeom prst="rect">
            <a:avLst/>
          </a:prstGeom>
          <a:noFill/>
        </p:spPr>
      </p:pic>
      <p:sp>
        <p:nvSpPr>
          <p:cNvPr id="12" name="11 CuadroTexto"/>
          <p:cNvSpPr txBox="1"/>
          <p:nvPr/>
        </p:nvSpPr>
        <p:spPr>
          <a:xfrm>
            <a:off x="1676401" y="1392284"/>
            <a:ext cx="89001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700" dirty="0" smtClean="0">
                <a:latin typeface="Lato Black" pitchFamily="34" charset="0"/>
              </a:rPr>
              <a:t>Estudio de Demanda Potencial de Turismo Alternativo </a:t>
            </a:r>
            <a:endParaRPr lang="es-ES" sz="2700" dirty="0">
              <a:latin typeface="Lato Black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5273040" y="2169526"/>
            <a:ext cx="59773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_tradnl" sz="2400" dirty="0" smtClean="0">
                <a:latin typeface="Lato" pitchFamily="34" charset="0"/>
              </a:rPr>
              <a:t> Preservación del Cordón Verde  - Estrategias de turismo  sustentable  (patrimonial, cultural, religioso y ambiental)</a:t>
            </a:r>
          </a:p>
          <a:p>
            <a:pPr>
              <a:buFont typeface="Arial" pitchFamily="34" charset="0"/>
              <a:buChar char="•"/>
            </a:pPr>
            <a:endParaRPr lang="es-ES_tradnl" sz="2400" dirty="0">
              <a:latin typeface="Lato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ES_tradnl" sz="2400" dirty="0" smtClean="0">
                <a:latin typeface="Lato" pitchFamily="34" charset="0"/>
              </a:rPr>
              <a:t> Politécnico de Turín, Italia</a:t>
            </a:r>
          </a:p>
          <a:p>
            <a:pPr>
              <a:buFont typeface="Arial" pitchFamily="34" charset="0"/>
              <a:buChar char="•"/>
            </a:pPr>
            <a:endParaRPr lang="es-ES_tradnl" sz="2400" dirty="0" smtClean="0">
              <a:latin typeface="Lato" pitchFamily="34" charset="0"/>
            </a:endParaRPr>
          </a:p>
          <a:p>
            <a:endParaRPr lang="es-ES" sz="2400" dirty="0" smtClean="0">
              <a:latin typeface="Lato" pitchFamily="34" charset="0"/>
            </a:endParaRPr>
          </a:p>
        </p:txBody>
      </p:sp>
      <p:pic>
        <p:nvPicPr>
          <p:cNvPr id="13" name="Picture 2" descr="C:\Users\USUARIO\Desktop\PP Unicipio\UNICIPI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57" y="346151"/>
            <a:ext cx="689317" cy="912040"/>
          </a:xfrm>
          <a:prstGeom prst="rect">
            <a:avLst/>
          </a:prstGeom>
          <a:noFill/>
        </p:spPr>
      </p:pic>
      <p:sp>
        <p:nvSpPr>
          <p:cNvPr id="18" name="17 CuadroTexto"/>
          <p:cNvSpPr txBox="1"/>
          <p:nvPr/>
        </p:nvSpPr>
        <p:spPr>
          <a:xfrm>
            <a:off x="2849879" y="670560"/>
            <a:ext cx="609041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AR" sz="1400" b="1" dirty="0" smtClean="0">
                <a:latin typeface="Lato" pitchFamily="34" charset="0"/>
              </a:rPr>
              <a:t>Programa CES </a:t>
            </a:r>
          </a:p>
          <a:p>
            <a:pPr algn="ctr"/>
            <a:r>
              <a:rPr lang="es-AR" sz="1400" dirty="0" smtClean="0">
                <a:latin typeface="Lato" pitchFamily="34" charset="0"/>
              </a:rPr>
              <a:t>(Ciudades Emergentes y Sostenibles) </a:t>
            </a:r>
            <a:endParaRPr lang="es-AR" sz="1400" dirty="0">
              <a:latin typeface="Lato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44" y="2046880"/>
            <a:ext cx="2520950" cy="3392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1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8" grpId="0" animBg="1"/>
      <p:bldP spid="9" grpId="0" animBg="1"/>
      <p:bldP spid="7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628</Words>
  <Application>Microsoft Office PowerPoint</Application>
  <PresentationFormat>Panorámica</PresentationFormat>
  <Paragraphs>125</Paragraphs>
  <Slides>19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Lato</vt:lpstr>
      <vt:lpstr>Lato Black</vt:lpstr>
      <vt:lpstr>Calibri</vt:lpstr>
      <vt:lpstr>Arial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Graciela</dc:creator>
  <cp:lastModifiedBy>eventos</cp:lastModifiedBy>
  <cp:revision>56</cp:revision>
  <dcterms:modified xsi:type="dcterms:W3CDTF">2018-11-27T17:04:44Z</dcterms:modified>
</cp:coreProperties>
</file>