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  <p:sldMasterId id="2147483656" r:id="rId2"/>
  </p:sldMasterIdLst>
  <p:notesMasterIdLst>
    <p:notesMasterId r:id="rId17"/>
  </p:notesMasterIdLst>
  <p:handoutMasterIdLst>
    <p:handoutMasterId r:id="rId18"/>
  </p:handoutMasterIdLst>
  <p:sldIdLst>
    <p:sldId id="383" r:id="rId3"/>
    <p:sldId id="357" r:id="rId4"/>
    <p:sldId id="354" r:id="rId5"/>
    <p:sldId id="374" r:id="rId6"/>
    <p:sldId id="348" r:id="rId7"/>
    <p:sldId id="349" r:id="rId8"/>
    <p:sldId id="375" r:id="rId9"/>
    <p:sldId id="376" r:id="rId10"/>
    <p:sldId id="377" r:id="rId11"/>
    <p:sldId id="379" r:id="rId12"/>
    <p:sldId id="380" r:id="rId13"/>
    <p:sldId id="381" r:id="rId14"/>
    <p:sldId id="382" r:id="rId15"/>
    <p:sldId id="347" r:id="rId16"/>
  </p:sldIdLst>
  <p:sldSz cx="9144000" cy="6858000" type="screen4x3"/>
  <p:notesSz cx="7010400" cy="92964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 userDrawn="1">
          <p15:clr>
            <a:srgbClr val="A4A3A4"/>
          </p15:clr>
        </p15:guide>
        <p15:guide id="2" pos="2209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802" autoAdjust="0"/>
    <p:restoredTop sz="98759" autoAdjust="0"/>
  </p:normalViewPr>
  <p:slideViewPr>
    <p:cSldViewPr>
      <p:cViewPr varScale="1">
        <p:scale>
          <a:sx n="89" d="100"/>
          <a:sy n="89" d="100"/>
        </p:scale>
        <p:origin x="1459" y="5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33" d="100"/>
          <a:sy n="133" d="100"/>
        </p:scale>
        <p:origin x="-528" y="-96"/>
      </p:cViewPr>
      <p:guideLst>
        <p:guide orient="horz" pos="2928"/>
        <p:guide pos="2209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2"/>
            <a:ext cx="3037840" cy="464820"/>
          </a:xfrm>
          <a:prstGeom prst="rect">
            <a:avLst/>
          </a:prstGeom>
        </p:spPr>
        <p:txBody>
          <a:bodyPr vert="horz" lIns="92349" tIns="46175" rIns="92349" bIns="46175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938" y="2"/>
            <a:ext cx="3037840" cy="464820"/>
          </a:xfrm>
          <a:prstGeom prst="rect">
            <a:avLst/>
          </a:prstGeom>
        </p:spPr>
        <p:txBody>
          <a:bodyPr vert="horz" lIns="92349" tIns="46175" rIns="92349" bIns="46175" rtlCol="0"/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1" y="8829967"/>
            <a:ext cx="3037840" cy="464820"/>
          </a:xfrm>
          <a:prstGeom prst="rect">
            <a:avLst/>
          </a:prstGeom>
        </p:spPr>
        <p:txBody>
          <a:bodyPr vert="horz" lIns="92349" tIns="46175" rIns="92349" bIns="46175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2349" tIns="46175" rIns="92349" bIns="46175" rtlCol="0" anchor="b"/>
          <a:lstStyle>
            <a:lvl1pPr algn="r">
              <a:defRPr sz="1200"/>
            </a:lvl1pPr>
          </a:lstStyle>
          <a:p>
            <a:fld id="{B1270BB1-7768-41F8-9F1B-E2E7E9320AB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2657932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6"/>
            <a:ext cx="3038145" cy="464205"/>
          </a:xfrm>
          <a:prstGeom prst="rect">
            <a:avLst/>
          </a:prstGeom>
        </p:spPr>
        <p:txBody>
          <a:bodyPr vert="horz" lIns="87362" tIns="43679" rIns="87362" bIns="43679" rtlCol="0"/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734" y="6"/>
            <a:ext cx="3038145" cy="464205"/>
          </a:xfrm>
          <a:prstGeom prst="rect">
            <a:avLst/>
          </a:prstGeom>
        </p:spPr>
        <p:txBody>
          <a:bodyPr vert="horz" lIns="87362" tIns="43679" rIns="87362" bIns="43679" rtlCol="0"/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8500"/>
            <a:ext cx="4649788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87362" tIns="43679" rIns="87362" bIns="43679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349" y="4416102"/>
            <a:ext cx="5607711" cy="4182458"/>
          </a:xfrm>
          <a:prstGeom prst="rect">
            <a:avLst/>
          </a:prstGeom>
        </p:spPr>
        <p:txBody>
          <a:bodyPr vert="horz" lIns="87362" tIns="43679" rIns="87362" bIns="43679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30663"/>
            <a:ext cx="3038145" cy="464205"/>
          </a:xfrm>
          <a:prstGeom prst="rect">
            <a:avLst/>
          </a:prstGeom>
        </p:spPr>
        <p:txBody>
          <a:bodyPr vert="horz" lIns="87362" tIns="43679" rIns="87362" bIns="43679" rtlCol="0" anchor="b"/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734" y="8830663"/>
            <a:ext cx="3038145" cy="464205"/>
          </a:xfrm>
          <a:prstGeom prst="rect">
            <a:avLst/>
          </a:prstGeom>
        </p:spPr>
        <p:txBody>
          <a:bodyPr vert="horz" lIns="87362" tIns="43679" rIns="87362" bIns="43679" rtlCol="0" anchor="b"/>
          <a:lstStyle>
            <a:lvl1pPr algn="r">
              <a:defRPr sz="1100"/>
            </a:lvl1pPr>
          </a:lstStyle>
          <a:p>
            <a:fld id="{AC37F9C5-DADA-40EF-BCE0-F0AA5007C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437734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126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altLang="en-US" smtClean="0"/>
          </a:p>
        </p:txBody>
      </p:sp>
      <p:sp>
        <p:nvSpPr>
          <p:cNvPr id="1126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EE4BF6B5-A9B7-41BB-815B-28A2574024B6}" type="slidenum">
              <a:rPr lang="en-US" altLang="en-US" smtClean="0">
                <a:solidFill>
                  <a:srgbClr val="000000"/>
                </a:solidFill>
              </a:rPr>
              <a:pPr/>
              <a:t>1</a:t>
            </a:fld>
            <a:endParaRPr lang="en-US" altLang="en-US" smtClean="0">
              <a:solidFill>
                <a:srgbClr val="000000"/>
              </a:solidFill>
            </a:endParaRPr>
          </a:p>
        </p:txBody>
      </p:sp>
      <p:sp>
        <p:nvSpPr>
          <p:cNvPr id="11269" name="Date Placeholder 4"/>
          <p:cNvSpPr>
            <a:spLocks noGrp="1"/>
          </p:cNvSpPr>
          <p:nvPr>
            <p:ph type="dt" sz="quarter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endParaRPr lang="en-US" altLang="en-US" smtClean="0">
              <a:solidFill>
                <a:srgbClr val="000000"/>
              </a:solidFill>
            </a:endParaRPr>
          </a:p>
        </p:txBody>
      </p:sp>
      <p:sp>
        <p:nvSpPr>
          <p:cNvPr id="11270" name="Footer Placeholder 5"/>
          <p:cNvSpPr>
            <a:spLocks noGrp="1"/>
          </p:cNvSpPr>
          <p:nvPr>
            <p:ph type="ftr" sz="quarter" idx="4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endParaRPr lang="en-US" altLang="en-US" smtClean="0">
              <a:solidFill>
                <a:srgbClr val="000000"/>
              </a:solidFill>
            </a:endParaRPr>
          </a:p>
        </p:txBody>
      </p:sp>
      <p:sp>
        <p:nvSpPr>
          <p:cNvPr id="11271" name="Header Placeholder 6"/>
          <p:cNvSpPr>
            <a:spLocks noGrp="1"/>
          </p:cNvSpPr>
          <p:nvPr>
            <p:ph type="hdr" sz="quarter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endParaRPr lang="en-US" altLang="en-US" smtClean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297311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>
            <a:lvl1pPr marL="0" indent="0" algn="ctr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1828800"/>
            <a:ext cx="8229600" cy="1143000"/>
          </a:xfrm>
        </p:spPr>
        <p:txBody>
          <a:bodyPr/>
          <a:lstStyle>
            <a:lvl1pPr>
              <a:defRPr>
                <a:solidFill>
                  <a:srgbClr val="00B050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grpSp>
        <p:nvGrpSpPr>
          <p:cNvPr id="10" name="Group 9"/>
          <p:cNvGrpSpPr/>
          <p:nvPr userDrawn="1"/>
        </p:nvGrpSpPr>
        <p:grpSpPr>
          <a:xfrm>
            <a:off x="0" y="76200"/>
            <a:ext cx="9144000" cy="1248156"/>
            <a:chOff x="0" y="152400"/>
            <a:chExt cx="9144000" cy="1248156"/>
          </a:xfrm>
        </p:grpSpPr>
        <p:pic>
          <p:nvPicPr>
            <p:cNvPr id="6" name="Picture 5" descr="GEF-20-PPT-BG-blank.png"/>
            <p:cNvPicPr>
              <a:picLocks noChangeAspect="1"/>
            </p:cNvPicPr>
            <p:nvPr userDrawn="1"/>
          </p:nvPicPr>
          <p:blipFill>
            <a:blip r:embed="rId2" cstate="print"/>
            <a:stretch>
              <a:fillRect/>
            </a:stretch>
          </p:blipFill>
          <p:spPr>
            <a:xfrm>
              <a:off x="0" y="152400"/>
              <a:ext cx="9144000" cy="1246632"/>
            </a:xfrm>
            <a:prstGeom prst="rect">
              <a:avLst/>
            </a:prstGeom>
            <a:effectLst>
              <a:reflection blurRad="6350" stA="50000" endA="300" endPos="38500" dist="50800" dir="5400000" sy="-100000" algn="bl" rotWithShape="0"/>
            </a:effectLst>
          </p:spPr>
        </p:pic>
        <p:pic>
          <p:nvPicPr>
            <p:cNvPr id="7" name="Picture 6" descr="GEF-PPT-BG.png"/>
            <p:cNvPicPr>
              <a:picLocks noChangeAspect="1"/>
            </p:cNvPicPr>
            <p:nvPr userDrawn="1"/>
          </p:nvPicPr>
          <p:blipFill>
            <a:blip r:embed="rId3" cstate="print"/>
            <a:stretch>
              <a:fillRect/>
            </a:stretch>
          </p:blipFill>
          <p:spPr>
            <a:xfrm>
              <a:off x="0" y="152400"/>
              <a:ext cx="9144000" cy="1248156"/>
            </a:xfrm>
            <a:prstGeom prst="rect">
              <a:avLst/>
            </a:prstGeom>
          </p:spPr>
        </p:pic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5"/>
          <p:cNvSpPr txBox="1">
            <a:spLocks/>
          </p:cNvSpPr>
          <p:nvPr/>
        </p:nvSpPr>
        <p:spPr>
          <a:xfrm>
            <a:off x="685800" y="3810000"/>
            <a:ext cx="777240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b="1" kern="1200">
                <a:solidFill>
                  <a:srgbClr val="1F497D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defRPr/>
            </a:pPr>
            <a:r>
              <a:rPr lang="en-US" dirty="0" smtClean="0"/>
              <a:t>Questions?</a:t>
            </a:r>
            <a:endParaRPr lang="en-US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685800" y="2286000"/>
            <a:ext cx="7772400" cy="1470025"/>
          </a:xfrm>
          <a:prstGeom prst="rect">
            <a:avLst/>
          </a:prstGeom>
        </p:spPr>
        <p:txBody>
          <a:bodyPr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b="1" kern="1200">
                <a:solidFill>
                  <a:srgbClr val="1F497D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defRPr/>
            </a:pPr>
            <a:r>
              <a:rPr lang="en-US" sz="4800" dirty="0" smtClean="0">
                <a:solidFill>
                  <a:srgbClr val="00642D"/>
                </a:solidFill>
              </a:rPr>
              <a:t>Thank you for your attention</a:t>
            </a:r>
          </a:p>
        </p:txBody>
      </p:sp>
      <p:pic>
        <p:nvPicPr>
          <p:cNvPr id="4" name="Picture 7" descr="GEF-PPT-BG.png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610225"/>
            <a:ext cx="9144000" cy="1247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936694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52400"/>
            <a:ext cx="9144000" cy="838200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 txBox="1">
            <a:spLocks/>
          </p:cNvSpPr>
          <p:nvPr/>
        </p:nvSpPr>
        <p:spPr>
          <a:xfrm>
            <a:off x="685800" y="3810000"/>
            <a:ext cx="7772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b="1" kern="1200">
                <a:solidFill>
                  <a:srgbClr val="1F497D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Questions?</a:t>
            </a:r>
            <a:endParaRPr lang="en-US" dirty="0"/>
          </a:p>
        </p:txBody>
      </p:sp>
      <p:sp>
        <p:nvSpPr>
          <p:cNvPr id="7" name="Title 1"/>
          <p:cNvSpPr txBox="1">
            <a:spLocks/>
          </p:cNvSpPr>
          <p:nvPr/>
        </p:nvSpPr>
        <p:spPr>
          <a:xfrm>
            <a:off x="685800" y="2286000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b="1" kern="1200">
                <a:solidFill>
                  <a:srgbClr val="1F497D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4800" dirty="0" smtClean="0">
                <a:solidFill>
                  <a:srgbClr val="00642D"/>
                </a:solidFill>
                <a:latin typeface="+mn-lt"/>
                <a:ea typeface="+mn-ea"/>
                <a:cs typeface="+mn-cs"/>
              </a:rPr>
              <a:t>Thank you for your attention</a:t>
            </a:r>
          </a:p>
        </p:txBody>
      </p:sp>
      <p:pic>
        <p:nvPicPr>
          <p:cNvPr id="9" name="Picture 8" descr="GEF-PPT-BG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5609844"/>
            <a:ext cx="9144000" cy="1248156"/>
          </a:xfrm>
          <a:prstGeom prst="rect">
            <a:avLst/>
          </a:prstGeom>
        </p:spPr>
      </p:pic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5"/>
          <p:cNvGrpSpPr>
            <a:grpSpLocks/>
          </p:cNvGrpSpPr>
          <p:nvPr userDrawn="1"/>
        </p:nvGrpSpPr>
        <p:grpSpPr bwMode="auto">
          <a:xfrm>
            <a:off x="0" y="76200"/>
            <a:ext cx="9144000" cy="1247775"/>
            <a:chOff x="0" y="152400"/>
            <a:chExt cx="9144000" cy="1248156"/>
          </a:xfrm>
        </p:grpSpPr>
        <p:pic>
          <p:nvPicPr>
            <p:cNvPr id="5" name="Picture 4" descr="GEF-20-PPT-BG-blank.png"/>
            <p:cNvPicPr>
              <a:picLocks noChangeAspect="1"/>
            </p:cNvPicPr>
            <p:nvPr userDrawn="1"/>
          </p:nvPicPr>
          <p:blipFill>
            <a:blip r:embed="rId2" cstate="print"/>
            <a:stretch>
              <a:fillRect/>
            </a:stretch>
          </p:blipFill>
          <p:spPr>
            <a:xfrm>
              <a:off x="0" y="152400"/>
              <a:ext cx="9144000" cy="1246632"/>
            </a:xfrm>
            <a:prstGeom prst="rect">
              <a:avLst/>
            </a:prstGeom>
            <a:effectLst>
              <a:reflection blurRad="6350" stA="50000" endA="300" endPos="38500" dist="50800" dir="5400000" sy="-100000" algn="bl" rotWithShape="0"/>
            </a:effectLst>
          </p:spPr>
        </p:pic>
        <p:pic>
          <p:nvPicPr>
            <p:cNvPr id="6" name="Picture 7" descr="GEF-PPT-BG.png"/>
            <p:cNvPicPr>
              <a:picLocks noChangeAspect="1"/>
            </p:cNvPicPr>
            <p:nvPr userDrawn="1"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152400"/>
              <a:ext cx="9144000" cy="124815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>
            <a:lvl1pPr marL="0" indent="0" algn="ctr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1828800"/>
            <a:ext cx="8229600" cy="1143000"/>
          </a:xfrm>
        </p:spPr>
        <p:txBody>
          <a:bodyPr/>
          <a:lstStyle>
            <a:lvl1pPr>
              <a:defRPr>
                <a:solidFill>
                  <a:srgbClr val="00B050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2997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26257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60004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52400"/>
            <a:ext cx="9144000" cy="838200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206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8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7.xml"/><Relationship Id="rId1" Type="http://schemas.openxmlformats.org/officeDocument/2006/relationships/slideLayout" Target="../slideLayouts/slideLayout6.xml"/><Relationship Id="rId6" Type="http://schemas.openxmlformats.org/officeDocument/2006/relationships/theme" Target="../theme/theme2.xml"/><Relationship Id="rId5" Type="http://schemas.openxmlformats.org/officeDocument/2006/relationships/slideLayout" Target="../slideLayouts/slideLayout10.xml"/><Relationship Id="rId4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pic>
        <p:nvPicPr>
          <p:cNvPr id="5" name="Picture 4" descr="GEF-PPT-BG.png"/>
          <p:cNvPicPr>
            <a:picLocks noChangeAspect="1"/>
          </p:cNvPicPr>
          <p:nvPr/>
        </p:nvPicPr>
        <p:blipFill>
          <a:blip r:embed="rId7" cstate="print"/>
          <a:stretch>
            <a:fillRect/>
          </a:stretch>
        </p:blipFill>
        <p:spPr>
          <a:xfrm>
            <a:off x="0" y="5609844"/>
            <a:ext cx="9144000" cy="1248156"/>
          </a:xfrm>
          <a:prstGeom prst="rect">
            <a:avLst/>
          </a:prstGeom>
        </p:spPr>
      </p:pic>
      <p:sp>
        <p:nvSpPr>
          <p:cNvPr id="2" name="TextBox 1"/>
          <p:cNvSpPr txBox="1"/>
          <p:nvPr userDrawn="1"/>
        </p:nvSpPr>
        <p:spPr>
          <a:xfrm>
            <a:off x="8610600" y="6520934"/>
            <a:ext cx="53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fld id="{B32BFA3A-4429-4CC1-A267-469C357498EB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3" r:id="rId3"/>
    <p:sldLayoutId id="2147483654" r:id="rId4"/>
    <p:sldLayoutId id="2147483655" r:id="rId5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4400" b="1" kern="1200">
          <a:solidFill>
            <a:srgbClr val="1F497D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2051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pic>
        <p:nvPicPr>
          <p:cNvPr id="2052" name="Picture 4" descr="GEF-PPT-BG.png"/>
          <p:cNvPicPr>
            <a:picLocks noChangeAspect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610225"/>
            <a:ext cx="9144000" cy="1247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628078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  <p:sldLayoutId id="2147483658" r:id="rId2"/>
    <p:sldLayoutId id="2147483659" r:id="rId3"/>
    <p:sldLayoutId id="2147483660" r:id="rId4"/>
    <p:sldLayoutId id="2147483661" r:id="rId5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b="1" kern="1200">
          <a:solidFill>
            <a:srgbClr val="1F497D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rgbClr val="1F497D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rgbClr val="1F497D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rgbClr val="1F497D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rgbClr val="1F497D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thegef.org/gef/policy/co-financing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mailto:Lhale@thegef.org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>
                <a:solidFill>
                  <a:srgbClr val="00642D"/>
                </a:solidFill>
                <a:latin typeface="+mn-lt"/>
              </a:rPr>
              <a:t>GEF-6 Policies</a:t>
            </a:r>
            <a:endParaRPr lang="en-US" dirty="0">
              <a:latin typeface="+mn-lt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81400"/>
            <a:ext cx="6400800" cy="28194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en-US" b="1" dirty="0" smtClean="0">
                <a:solidFill>
                  <a:schemeClr val="tx1"/>
                </a:solidFill>
                <a:latin typeface="Andes" panose="02000000000000000000" pitchFamily="50" charset="0"/>
                <a:cs typeface="Times New Roman" pitchFamily="18" charset="0"/>
              </a:rPr>
              <a:t>GEF Expanded Constituency Workshop</a:t>
            </a:r>
            <a:endParaRPr lang="en-US" b="1" dirty="0" smtClean="0">
              <a:solidFill>
                <a:srgbClr val="00642D"/>
              </a:solidFill>
              <a:latin typeface="Andes" panose="02000000000000000000" pitchFamily="50" charset="0"/>
              <a:cs typeface="Times New Roman" panose="02020603050405020304" pitchFamily="18" charset="0"/>
            </a:endParaRP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endParaRPr lang="en-US" b="1" dirty="0" smtClean="0">
              <a:solidFill>
                <a:schemeClr val="tx1"/>
              </a:solidFill>
              <a:latin typeface="Andes" panose="02000000000000000000" pitchFamily="50" charset="0"/>
            </a:endParaRP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en-US" b="1" dirty="0" smtClean="0">
                <a:solidFill>
                  <a:schemeClr val="tx1"/>
                </a:solidFill>
                <a:latin typeface="Andes" panose="02000000000000000000" pitchFamily="50" charset="0"/>
                <a:cs typeface="Times New Roman" panose="02020603050405020304" pitchFamily="18" charset="0"/>
              </a:rPr>
              <a:t>Windhoek, Namibia</a:t>
            </a:r>
            <a:endParaRPr lang="en-US" dirty="0">
              <a:solidFill>
                <a:schemeClr val="tx1"/>
              </a:solidFill>
              <a:latin typeface="Andes" panose="02000000000000000000" pitchFamily="50" charset="0"/>
              <a:cs typeface="Times New Roman" pitchFamily="18" charset="0"/>
            </a:endParaRP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en-US" dirty="0" smtClean="0">
                <a:solidFill>
                  <a:schemeClr val="tx1"/>
                </a:solidFill>
                <a:latin typeface="Andes" panose="02000000000000000000" pitchFamily="50" charset="0"/>
                <a:cs typeface="Times New Roman" pitchFamily="18" charset="0"/>
              </a:rPr>
              <a:t>February 17-18, 2015</a:t>
            </a:r>
            <a:endParaRPr lang="en-US" dirty="0">
              <a:solidFill>
                <a:schemeClr val="tx1"/>
              </a:solidFill>
              <a:latin typeface="Andes" panose="02000000000000000000" pitchFamily="50" charset="0"/>
              <a:cs typeface="Times New Roman" pitchFamily="18" charset="0"/>
            </a:endParaRPr>
          </a:p>
          <a:p>
            <a:pPr eaLnBrk="1" hangingPunct="1">
              <a:buFont typeface="Arial" charset="0"/>
              <a:buNone/>
              <a:defRPr/>
            </a:pPr>
            <a:endParaRPr lang="en-US" sz="3200" dirty="0">
              <a:latin typeface="Andes" panose="020000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20698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GEF Co-financing Policy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143000"/>
            <a:ext cx="7772400" cy="4419599"/>
          </a:xfrm>
        </p:spPr>
        <p:txBody>
          <a:bodyPr/>
          <a:lstStyle/>
          <a:p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Approved by Council in May 2014, which has been posted as Policy FI/PL/01.  This Policy:</a:t>
            </a:r>
          </a:p>
          <a:p>
            <a:pPr lvl="2" indent="-342900">
              <a:buFont typeface="Wingdings" panose="05000000000000000000" pitchFamily="2" charset="2"/>
              <a:buChar char="ü"/>
            </a:pP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Establishes </a:t>
            </a:r>
            <a: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</a:t>
            </a:r>
            <a:r>
              <a:rPr lang="en-US" sz="16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objectives for co-financing </a:t>
            </a:r>
            <a: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 GEF-financed projects;</a:t>
            </a:r>
          </a:p>
          <a:p>
            <a:pPr lvl="2" indent="-342900">
              <a:buFont typeface="Wingdings" panose="05000000000000000000" pitchFamily="2" charset="2"/>
              <a:buChar char="ü"/>
            </a:pPr>
            <a: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Defines co-financing for GEF-financed projects and programs; and  </a:t>
            </a:r>
          </a:p>
          <a:p>
            <a:pPr lvl="2" indent="-342900">
              <a:spcAft>
                <a:spcPts val="600"/>
              </a:spcAft>
              <a:buFont typeface="Wingdings" panose="05000000000000000000" pitchFamily="2" charset="2"/>
              <a:buChar char="ü"/>
            </a:pPr>
            <a: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Provides rules/requirements on co-financing for GEF-financed projects and programs. </a:t>
            </a:r>
          </a:p>
          <a:p>
            <a:pPr>
              <a:spcAft>
                <a:spcPts val="600"/>
              </a:spcAft>
            </a:pP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Applies to GEF Trust Fund and the Nagoya Protocol Implementation Fund (GEF-financed projects) financed projects and programs but not to LDCF or SCCF financed projects. </a:t>
            </a:r>
          </a:p>
          <a:p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Council Document that proposed the Policy to the Council (Document GEF/C.20/6/Rev.1, </a:t>
            </a:r>
            <a:r>
              <a:rPr lang="en-US" sz="18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Co-financing)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contains helpful background and guidance on how it will be implemented. </a:t>
            </a:r>
          </a:p>
          <a:p>
            <a:pPr marL="0" indent="0">
              <a:buNone/>
            </a:pP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504433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 Co-financing Policy</a:t>
            </a:r>
            <a:r>
              <a:rPr lang="en-US" sz="1400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……..(2)</a:t>
            </a:r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0" y="1219201"/>
            <a:ext cx="7924800" cy="4267200"/>
          </a:xfrm>
        </p:spPr>
        <p:txBody>
          <a:bodyPr/>
          <a:lstStyle/>
          <a:p>
            <a:pPr marL="457200" lvl="1" indent="0">
              <a:spcBef>
                <a:spcPts val="1200"/>
              </a:spcBef>
              <a:buNone/>
            </a:pPr>
            <a:r>
              <a:rPr lang="en-US" sz="18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Objective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“to attain adequate levels of co-financing as a means to: </a:t>
            </a:r>
          </a:p>
          <a:p>
            <a:pPr lvl="2">
              <a:buFont typeface="Wingdings" panose="05000000000000000000" pitchFamily="2" charset="2"/>
              <a:buChar char="ü"/>
            </a:pPr>
            <a:r>
              <a:rPr lang="en-GB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enhance the effectiveness and sustainability of the GEF in achieving global environmental benefits; </a:t>
            </a:r>
            <a:endParaRPr 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2">
              <a:buFont typeface="Wingdings" panose="05000000000000000000" pitchFamily="2" charset="2"/>
              <a:buChar char="ü"/>
            </a:pPr>
            <a:r>
              <a:rPr lang="en-GB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strengthen partnerships with recipient country governments, multilateral and bilateral financing entities, the private sector, and civil society.”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GB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Includes “an ambition for the overall GEF portfolio to reach a co-financing ratio of at least </a:t>
            </a:r>
            <a:r>
              <a:rPr lang="en-GB" sz="18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6:1</a:t>
            </a:r>
            <a:r>
              <a:rPr lang="en-GB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with expectations for greater co-financing in upper-middle income countries that are not SIDs.” </a:t>
            </a:r>
          </a:p>
          <a:p>
            <a:pPr lvl="2">
              <a:buFont typeface="Wingdings" panose="05000000000000000000" pitchFamily="2" charset="2"/>
              <a:buChar char="ü"/>
            </a:pPr>
            <a:r>
              <a:rPr lang="en-GB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This is a </a:t>
            </a:r>
            <a:r>
              <a:rPr lang="en-GB" sz="18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portfolio</a:t>
            </a:r>
            <a:r>
              <a:rPr lang="en-GB" sz="1800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GB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ambition, not project-by-project.</a:t>
            </a:r>
          </a:p>
          <a:p>
            <a:pPr lvl="2">
              <a:buFont typeface="Wingdings" panose="05000000000000000000" pitchFamily="2" charset="2"/>
              <a:buChar char="ü"/>
            </a:pPr>
            <a:r>
              <a:rPr lang="en-GB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 Secretariat “will </a:t>
            </a:r>
            <a:r>
              <a:rPr lang="en-GB" sz="18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not impose minimum thresholds and/or specific co-financing sources </a:t>
            </a:r>
            <a:r>
              <a:rPr lang="en-GB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 the review of individual projects or work programs.”  </a:t>
            </a:r>
          </a:p>
          <a:p>
            <a:pPr marL="0" indent="0">
              <a:buNone/>
            </a:pP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3912631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 Co-financing Policy</a:t>
            </a:r>
            <a:r>
              <a:rPr lang="en-US" sz="1200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……..(3)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001000" cy="4571999"/>
          </a:xfrm>
        </p:spPr>
        <p:txBody>
          <a:bodyPr/>
          <a:lstStyle/>
          <a:p>
            <a:pPr lvl="1">
              <a:spcBef>
                <a:spcPts val="1200"/>
              </a:spcBef>
              <a:buFont typeface="Arial" panose="020B0604020202020204" pitchFamily="34" charset="0"/>
              <a:buChar char="•"/>
            </a:pPr>
            <a:r>
              <a:rPr lang="en-US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Definition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“resources that are additional to the GEF grant</a:t>
            </a:r>
            <a:r>
              <a:rPr lang="en-US" sz="1800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and that are provided by the GEF Partner Agency itself and/or by other non-GEF sources that support the implementation of the GEF-financed project and the achievement of its objectives.”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Co-financing is required for all GEF full-sized and medium-sized projects and programmatic approaches (PAs).  Optional for enabling activities. </a:t>
            </a:r>
          </a:p>
          <a:p>
            <a:pPr lvl="2">
              <a:buFont typeface="Wingdings" panose="05000000000000000000" pitchFamily="2" charset="2"/>
              <a:buChar char="ü"/>
            </a:pP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PIFs &amp; PAs must list </a:t>
            </a:r>
            <a:r>
              <a:rPr lang="es-MX" sz="18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indicative</a:t>
            </a: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co-financing for </a:t>
            </a:r>
            <a:r>
              <a:rPr lang="es-MX" sz="18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work program inclusion</a:t>
            </a: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  <a:p>
            <a:pPr lvl="2">
              <a:buFont typeface="Wingdings" panose="05000000000000000000" pitchFamily="2" charset="2"/>
              <a:buChar char="ü"/>
            </a:pP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For </a:t>
            </a:r>
            <a:r>
              <a:rPr lang="es-MX" sz="18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CEO endorsement</a:t>
            </a: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Agencies must </a:t>
            </a:r>
            <a:r>
              <a:rPr lang="es-MX" sz="1800" b="1" dirty="0" err="1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confirmed</a:t>
            </a:r>
            <a:r>
              <a:rPr lang="es-MX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co-financing and provide evidence. </a:t>
            </a:r>
          </a:p>
          <a:p>
            <a:pPr lvl="2">
              <a:buFont typeface="Wingdings" panose="05000000000000000000" pitchFamily="2" charset="2"/>
              <a:buChar char="ü"/>
            </a:pP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Agencies must list co-financing by source and type.</a:t>
            </a:r>
          </a:p>
          <a:p>
            <a:pPr lvl="2">
              <a:buFont typeface="Wingdings" panose="05000000000000000000" pitchFamily="2" charset="2"/>
              <a:buChar char="ü"/>
            </a:pP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Secretariat reviews proposals for consistency with Policy. </a:t>
            </a:r>
          </a:p>
          <a:p>
            <a:pPr marL="0" lvl="1" indent="0">
              <a:buNone/>
            </a:pP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____________</a:t>
            </a:r>
          </a:p>
          <a:p>
            <a:pPr marL="457200" lvl="1" indent="0">
              <a:buNone/>
            </a:pPr>
            <a:r>
              <a:rPr lang="en-US" sz="1800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</a:t>
            </a:r>
            <a:r>
              <a:rPr lang="en-US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 financing (e.g. the GEF grants) is determined on the basis of the agreed incremental cost principle.</a:t>
            </a:r>
          </a:p>
          <a:p>
            <a:pPr marL="0" indent="0">
              <a:buNone/>
            </a:pP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014935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 Co-financing Policy</a:t>
            </a:r>
            <a:r>
              <a:rPr lang="en-US" sz="1200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……..(4)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295401"/>
            <a:ext cx="8077200" cy="4572000"/>
          </a:xfrm>
        </p:spPr>
        <p:txBody>
          <a:bodyPr/>
          <a:lstStyle/>
          <a:p>
            <a:pPr marL="0" indent="0">
              <a:spcAft>
                <a:spcPts val="600"/>
              </a:spcAft>
              <a:buNone/>
            </a:pPr>
            <a:r>
              <a:rPr lang="es-MX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Council Document </a:t>
            </a: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GEF/C.20/6/Rev.1 also </a:t>
            </a:r>
            <a:r>
              <a:rPr lang="es-MX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notes that the Secretariat will “</a:t>
            </a: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continue to review project co-financing as part of its assessment of whether the project is supported by an adequate financing package in light of the needs of the project.” (Paragraph 16) </a:t>
            </a:r>
            <a:endParaRPr lang="es-MX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 Secretariat will also monitor </a:t>
            </a:r>
            <a:r>
              <a:rPr lang="es-MX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portfolio</a:t>
            </a: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co-financing and report to Council through Annual Monitoring Review (AMR). </a:t>
            </a:r>
          </a:p>
          <a:p>
            <a:pPr lvl="1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Agencies to report on materialized co-financing during implementation and project closure (per GEF PIR and TER-Terminal Evaluation Report)</a:t>
            </a:r>
          </a:p>
          <a:p>
            <a:pPr lvl="1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s-MX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Evaluation Office may evaluate co-financing through Overall Performance Studies. </a:t>
            </a:r>
          </a:p>
          <a:p>
            <a:pPr marL="0" indent="0">
              <a:buNone/>
            </a:pPr>
            <a:endParaRPr lang="es-MX" sz="20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es-MX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Link </a:t>
            </a:r>
            <a:r>
              <a:rPr lang="es-MX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 the paper: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http://www.thegef.org/gef/policy/co-financing</a:t>
            </a:r>
            <a:endParaRPr 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7806286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800" dirty="0" smtClean="0"/>
              <a:t>.</a:t>
            </a:r>
            <a:endParaRPr lang="en-US" sz="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153400" cy="4190999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>
                <a:latin typeface="Times New Roman" pitchFamily="18" charset="0"/>
                <a:cs typeface="Times New Roman" pitchFamily="18" charset="0"/>
              </a:rPr>
              <a:t>Thank you for your attention!</a:t>
            </a:r>
          </a:p>
          <a:p>
            <a:pPr marL="0" indent="0" algn="ctr" eaLnBrk="1" hangingPunct="1">
              <a:lnSpc>
                <a:spcPct val="80000"/>
              </a:lnSpc>
              <a:buNone/>
            </a:pPr>
            <a:r>
              <a:rPr lang="en-US" dirty="0">
                <a:latin typeface="Times New Roman" pitchFamily="18" charset="0"/>
                <a:cs typeface="Times New Roman" pitchFamily="18" charset="0"/>
              </a:rPr>
              <a:t>Questions?</a:t>
            </a:r>
          </a:p>
          <a:p>
            <a:pPr marL="0" indent="0" algn="ctr" eaLnBrk="1" hangingPunct="1">
              <a:lnSpc>
                <a:spcPct val="80000"/>
              </a:lnSpc>
              <a:buNone/>
            </a:pP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ctr" eaLnBrk="1" hangingPunct="1">
              <a:lnSpc>
                <a:spcPct val="80000"/>
              </a:lnSpc>
              <a:buNone/>
            </a:pPr>
            <a:endParaRPr lang="en-US" sz="36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 eaLnBrk="1" hangingPunct="1">
              <a:lnSpc>
                <a:spcPct val="80000"/>
              </a:lnSpc>
              <a:buNone/>
            </a:pP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Lily </a:t>
            </a:r>
            <a:r>
              <a:rPr lang="en-US" sz="2400" dirty="0" err="1">
                <a:latin typeface="Times New Roman" pitchFamily="18" charset="0"/>
                <a:cs typeface="Times New Roman" pitchFamily="18" charset="0"/>
              </a:rPr>
              <a:t>Uy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 Hale (</a:t>
            </a:r>
            <a:r>
              <a:rPr lang="en-US" sz="2400" dirty="0">
                <a:latin typeface="Times New Roman" pitchFamily="18" charset="0"/>
                <a:cs typeface="Times New Roman" pitchFamily="18" charset="0"/>
                <a:hlinkClick r:id="rId2"/>
              </a:rPr>
              <a:t>Lhale@thegef.org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) </a:t>
            </a:r>
          </a:p>
          <a:p>
            <a:pPr marL="0" indent="0" algn="ctr" eaLnBrk="1" hangingPunct="1">
              <a:lnSpc>
                <a:spcPct val="80000"/>
              </a:lnSpc>
              <a:buNone/>
            </a:pP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Sr. Operations Officer</a:t>
            </a:r>
          </a:p>
          <a:p>
            <a:pPr marL="0" indent="0" algn="ctr" eaLnBrk="1" hangingPunct="1">
              <a:lnSpc>
                <a:spcPct val="80000"/>
              </a:lnSpc>
              <a:buNone/>
            </a:pP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Operations and Business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Strategy, GEF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8442366" y="6172200"/>
            <a:ext cx="609600" cy="381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9081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Overview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295400"/>
            <a:ext cx="7543800" cy="3810000"/>
          </a:xfrm>
        </p:spPr>
        <p:txBody>
          <a:bodyPr/>
          <a:lstStyle/>
          <a:p>
            <a:pPr marL="0" indent="0">
              <a:buNone/>
            </a:pPr>
            <a:r>
              <a:rPr lang="en-US" sz="2000" b="1" dirty="0" smtClean="0">
                <a:solidFill>
                  <a:srgbClr val="00B0F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Background:  </a:t>
            </a: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GEF Policies are normally submitted to Council for approval via Council papers but do not capture discussions/views of Council during the meeting.</a:t>
            </a:r>
            <a:endParaRPr lang="en-US" sz="1600" b="1" dirty="0" smtClean="0">
              <a:solidFill>
                <a:srgbClr val="00B0F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en-US" sz="2000" b="1" dirty="0" smtClean="0">
              <a:solidFill>
                <a:srgbClr val="00B0F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en-US" sz="2000" b="1" dirty="0" smtClean="0">
                <a:solidFill>
                  <a:srgbClr val="00B0F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GEF Policy Framework</a:t>
            </a:r>
            <a:r>
              <a:rPr lang="en-US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marL="0" lvl="0" indent="0">
              <a:buNone/>
            </a:pPr>
            <a:r>
              <a:rPr lang="en-US" sz="16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In GEF-6:  Types </a:t>
            </a:r>
            <a:r>
              <a:rPr lang="en-US" sz="1600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and Hierarchy of Policy and Procedure </a:t>
            </a:r>
            <a:r>
              <a:rPr lang="en-US" sz="1600" u="sng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Framework was established</a:t>
            </a:r>
            <a:endParaRPr lang="en-US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spcBef>
                <a:spcPts val="600"/>
              </a:spcBef>
              <a:buNone/>
            </a:pPr>
            <a:r>
              <a:rPr lang="en-US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Policy</a:t>
            </a:r>
            <a:r>
              <a:rPr lang="en-US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 statement of principles or values approved by the GEF Council that mandates or constrains activities undertaken to achieve the institutional goals of the GEF Secretariat. </a:t>
            </a:r>
            <a:endParaRPr lang="en-US" sz="16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spcBef>
                <a:spcPts val="600"/>
              </a:spcBef>
              <a:buNone/>
            </a:pPr>
            <a:endParaRPr lang="en-US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spcBef>
                <a:spcPts val="600"/>
              </a:spcBef>
              <a:buNone/>
            </a:pPr>
            <a:r>
              <a:rPr lang="en-US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Guideline</a:t>
            </a:r>
            <a:r>
              <a:rPr lang="en-US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Additional information to help explain or implement a particular policy. Guidelines are approved by the CEO </a:t>
            </a: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with </a:t>
            </a:r>
            <a:r>
              <a:rPr lang="en-US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responsibility of the relevant Policy or relevant operational area or subject matter. </a:t>
            </a:r>
            <a:endParaRPr lang="en-US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15310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Overview</a:t>
            </a:r>
            <a:r>
              <a:rPr lang="en-US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…………(2)</a:t>
            </a:r>
            <a:endParaRPr lang="en-US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47800" y="1828800"/>
            <a:ext cx="6477000" cy="2743200"/>
          </a:xfrm>
        </p:spPr>
        <p:txBody>
          <a:bodyPr/>
          <a:lstStyle/>
          <a:p>
            <a:pPr marL="457200" lvl="1" indent="-457200">
              <a:spcAft>
                <a:spcPts val="600"/>
              </a:spcAft>
              <a:buFont typeface="+mj-lt"/>
              <a:buAutoNum type="arabicPeriod"/>
            </a:pPr>
            <a:r>
              <a:rPr lang="en-US" sz="24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GEF Agency Fee Policy, 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42</a:t>
            </a:r>
            <a:r>
              <a:rPr lang="en-US" sz="24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and 47</a:t>
            </a:r>
            <a:r>
              <a:rPr lang="en-US" sz="2400" baseline="30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Council Meeting </a:t>
            </a:r>
          </a:p>
          <a:p>
            <a:pPr marL="457200" lvl="1" indent="-457200">
              <a:spcAft>
                <a:spcPts val="600"/>
              </a:spcAft>
              <a:buFont typeface="+mj-lt"/>
              <a:buAutoNum type="arabicPeriod"/>
            </a:pPr>
            <a:r>
              <a:rPr lang="en-US" sz="24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Update on Project Cancellation Policy, </a:t>
            </a:r>
            <a:br>
              <a:rPr lang="en-US" sz="24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4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47</a:t>
            </a:r>
            <a:r>
              <a:rPr lang="en-US" sz="24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Council 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Meeting</a:t>
            </a:r>
          </a:p>
          <a:p>
            <a:pPr marL="457200" lvl="1" indent="-457200">
              <a:spcAft>
                <a:spcPts val="600"/>
              </a:spcAft>
              <a:buFont typeface="+mj-lt"/>
              <a:buAutoNum type="arabicPeriod"/>
            </a:pPr>
            <a:r>
              <a:rPr lang="en-US" sz="2400" b="1" dirty="0" smtClean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Co-financing Policy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46</a:t>
            </a:r>
            <a:r>
              <a:rPr lang="en-US" sz="2400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</a:t>
            </a:r>
            <a:r>
              <a:rPr lang="en-US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Council Meeting</a:t>
            </a: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982976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381000"/>
            <a:ext cx="6248400" cy="685800"/>
          </a:xfrm>
        </p:spPr>
        <p:txBody>
          <a:bodyPr/>
          <a:lstStyle/>
          <a:p>
            <a:r>
              <a:rPr lang="en-US" sz="3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Agency Fees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066800"/>
            <a:ext cx="8077200" cy="4572001"/>
          </a:xfrm>
        </p:spPr>
        <p:txBody>
          <a:bodyPr/>
          <a:lstStyle/>
          <a:p>
            <a:pPr marL="0" indent="0">
              <a:buNone/>
            </a:pP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Since January 2013, a new fee structure approved by Council in the June 2012 meeting has been implemented: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For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all projects (FSPs, MSPs and EAs) where 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 project grants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are 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up to, and including, $10 million,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Partner </a:t>
            </a:r>
            <a:r>
              <a:rPr lang="x-none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Agencies 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will receive fees at </a:t>
            </a:r>
            <a:r>
              <a:rPr lang="x-none" sz="18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9.5 percent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of the grant;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for GEF Project 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grants above $10 million, GEF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Partner </a:t>
            </a:r>
            <a:r>
              <a:rPr lang="x-none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Agencies 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will receive fees at </a:t>
            </a:r>
            <a:r>
              <a:rPr lang="x-none" sz="18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9.0 percent 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of the grant;</a:t>
            </a:r>
            <a:endParaRPr 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Agency fees for Programmatic Approaches follow the same fee level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similar to all other projects (approved by Council in October 2014);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The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fees for the Small Grants Program are set at </a:t>
            </a:r>
            <a:r>
              <a:rPr lang="en-US" sz="18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4.0 </a:t>
            </a:r>
            <a:r>
              <a:rPr lang="en-US" sz="1800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percent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or new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GEF Project A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gencies accredited under the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Pilot Program on Accrediting GEF Project Agencies, fees will be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at </a:t>
            </a:r>
            <a:r>
              <a:rPr lang="x-none" sz="18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9.0 percent </a:t>
            </a:r>
            <a:r>
              <a:rPr lang="x-none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of the GEF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project/program </a:t>
            </a:r>
            <a:r>
              <a:rPr lang="x-none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grant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irrespective of project grant amount;</a:t>
            </a:r>
            <a:r>
              <a:rPr lang="x-none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GEF Project Agencies will not be compensated for any involvement in GEF “corporate activities” in which they may choose to become involved;</a:t>
            </a:r>
            <a:endParaRPr 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fees for PPGs follow the same rate of the</a:t>
            </a:r>
            <a:r>
              <a:rPr lang="en-US" sz="1800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related project.</a:t>
            </a:r>
          </a:p>
          <a:p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86798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"/>
            <a:ext cx="8001000" cy="914400"/>
          </a:xfrm>
        </p:spPr>
        <p:txBody>
          <a:bodyPr/>
          <a:lstStyle/>
          <a:p>
            <a:r>
              <a:rPr lang="en-US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Project Cancellation Policy</a:t>
            </a:r>
            <a:endParaRPr lang="en-US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066801"/>
            <a:ext cx="7848600" cy="4572000"/>
          </a:xfrm>
        </p:spPr>
        <p:txBody>
          <a:bodyPr/>
          <a:lstStyle/>
          <a:p>
            <a:pPr marL="0" indent="0">
              <a:spcAft>
                <a:spcPts val="0"/>
              </a:spcAft>
              <a:buNone/>
            </a:pPr>
            <a:r>
              <a:rPr lang="en-US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Objectives:  </a:t>
            </a:r>
          </a:p>
          <a:p>
            <a:pPr marL="457200" indent="-285750">
              <a:spcBef>
                <a:spcPts val="0"/>
              </a:spcBef>
              <a:spcAft>
                <a:spcPts val="600"/>
              </a:spcAft>
              <a:buFont typeface="Wingdings" panose="05000000000000000000" pitchFamily="2" charset="2"/>
              <a:buChar char="Ø"/>
            </a:pP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to improve the GEF’s operational efficiency, particularly in the amount of time it takes to prepare and deliver projects;  </a:t>
            </a:r>
          </a:p>
          <a:p>
            <a:pPr marL="457200" indent="-285750">
              <a:spcBef>
                <a:spcPts val="0"/>
              </a:spcBef>
              <a:spcAft>
                <a:spcPts val="600"/>
              </a:spcAft>
              <a:buFont typeface="Wingdings" panose="05000000000000000000" pitchFamily="2" charset="2"/>
              <a:buChar char="Ø"/>
            </a:pP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to ensure that GEF-financed projects remain relevant to the objectives and priorities of the GEF and recipient countries.</a:t>
            </a:r>
          </a:p>
          <a:p>
            <a:pPr marL="0" indent="0">
              <a:buNone/>
            </a:pPr>
            <a:r>
              <a:rPr lang="en-US" sz="2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Using</a:t>
            </a:r>
            <a:r>
              <a:rPr lang="en-US" sz="2000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Phased approach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to implement the policy: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After </a:t>
            </a:r>
            <a:r>
              <a:rPr lang="en-US" sz="1600" b="1" u="sng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12 months </a:t>
            </a: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of Council approval of PIF, a notification will be sent to the Agency and OFP of the recipient country to alert them of the  remaining 6 months for submission of project for CEO endorsement;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After </a:t>
            </a:r>
            <a:r>
              <a:rPr lang="en-US" sz="1600" b="1" u="sng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18 months</a:t>
            </a: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the Secretariat informs all relevant stakeholders on the cancellation of the project.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The Secretariat will consider exception to the above cancellation only on extraordinary events, and if agreed, will notify Council.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Cancelled projects maybe resubmitted within a year for consideration of CEO endorsement if resources are available. </a:t>
            </a:r>
          </a:p>
          <a:p>
            <a:pPr marL="0" indent="0">
              <a:buNone/>
            </a:pPr>
            <a:endParaRPr 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154862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Project Cancellation Policy</a:t>
            </a:r>
            <a:r>
              <a:rPr lang="en-US" sz="12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……..(</a:t>
            </a:r>
            <a:r>
              <a:rPr lang="en-US" sz="1200" dirty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12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)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9200" y="1371600"/>
            <a:ext cx="6934200" cy="3886200"/>
          </a:xfrm>
        </p:spPr>
        <p:txBody>
          <a:bodyPr/>
          <a:lstStyle/>
          <a:p>
            <a:pPr marL="0" indent="0">
              <a:buNone/>
            </a:pP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For Programs:  Cancellation of unused program amount: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All child projects should be submitted for CEO endorsement by the </a:t>
            </a:r>
            <a:r>
              <a:rPr lang="en-US" sz="1800" b="1" u="sng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program commitment deadline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this is the time when Trustee commits Program fund to the child project upon CEO endorsement;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800" b="1" u="sng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Six months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before the program commitment deadline, if there are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still program funds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not yet committed,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Secretariat sends a notification to the Lead Agency notifying it of the upcoming cancellation of such program funds. </a:t>
            </a:r>
            <a:endParaRPr lang="en-US" sz="18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After the passing of the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program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commitment deadline,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the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CEO notifies the relevant Lead Agency and the Trustee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of </a:t>
            </a:r>
            <a:r>
              <a:rPr lang="en-US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cancellation for the remaining program </a:t>
            </a:r>
            <a:r>
              <a:rPr lang="en-US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funds.</a:t>
            </a:r>
            <a:endParaRPr lang="en-US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70081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Project Amendment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4400" y="1219201"/>
            <a:ext cx="77724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Categories of Project amendment :</a:t>
            </a:r>
          </a:p>
          <a:p>
            <a:pPr marL="514350" indent="-285750">
              <a:buFont typeface="Wingdings" panose="05000000000000000000" pitchFamily="2" charset="2"/>
              <a:buChar char="Ø"/>
            </a:pPr>
            <a:r>
              <a:rPr lang="en-US" sz="2000" b="1" u="sng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Major amendments</a:t>
            </a:r>
            <a:r>
              <a:rPr lang="en-US" sz="2000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715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Amendments to project design or implementation are consider major if the change involves the following:</a:t>
            </a:r>
          </a:p>
          <a:p>
            <a:pPr marL="1428750" indent="-228600">
              <a:buFont typeface="Wingdings" panose="05000000000000000000" pitchFamily="2" charset="2"/>
              <a:buChar char="ü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Shifts of project outcomes that have a high probability of leading to significant changes in project objectives</a:t>
            </a:r>
          </a:p>
          <a:p>
            <a:pPr marL="1428750" indent="-228600">
              <a:buFont typeface="Wingdings" panose="05000000000000000000" pitchFamily="2" charset="2"/>
              <a:buChar char="ü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An increase in the required GEF funding above 5% of the original GEF project grant.</a:t>
            </a:r>
          </a:p>
          <a:p>
            <a:pPr marL="514350" indent="-285750">
              <a:buFont typeface="Wingdings" panose="05000000000000000000" pitchFamily="2" charset="2"/>
              <a:buChar char="Ø"/>
            </a:pPr>
            <a:r>
              <a:rPr lang="en-US" sz="2000" b="1" u="sng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Minor amendments</a:t>
            </a: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 </a:t>
            </a:r>
          </a:p>
          <a:p>
            <a:pPr marL="9715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Any amendment to the PIF or project that is not major.</a:t>
            </a:r>
          </a:p>
          <a:p>
            <a:pPr marL="9715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Increase of GEF project grant at 5% or below.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27694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Amendment Procedures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3000" y="1417637"/>
            <a:ext cx="6705600" cy="3611563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Amendments before CEO endorsement: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2000" b="1" u="sng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Major amendments</a:t>
            </a:r>
            <a:r>
              <a:rPr lang="en-US" sz="2000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Explain in the CEO endorsement request and provide justification on the amendment.</a:t>
            </a:r>
          </a:p>
          <a:p>
            <a:pPr marL="7429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Project will be circulated to Council for four weeks prior to CEO endorsement.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2000" b="1" u="sng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Minor amendments</a:t>
            </a: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marL="7429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If there is an increase in project grant requested at 5% or less, provide justification;  if accepted, the project will follow the normal CEO endorsement.</a:t>
            </a:r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81013741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Amendment Procedures</a:t>
            </a:r>
            <a:r>
              <a:rPr lang="en-US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………(2)</a:t>
            </a:r>
            <a:endParaRPr lang="en-US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95400" y="1143001"/>
            <a:ext cx="6781800" cy="44196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Amendments after CEO endorsement: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2000" b="1" u="sng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Major amendments</a:t>
            </a:r>
            <a:r>
              <a:rPr lang="en-US" sz="2000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en-US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Send a letter to the Secretariat providing justification on the amendment.</a:t>
            </a:r>
          </a:p>
          <a:p>
            <a:pPr marL="7429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Project will be circulated to Council for four weeks prior to CEO approving the amendment.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2000" b="1" u="sng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Minor amendments</a:t>
            </a: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marL="7429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Undertaken at the discretion of the GEF Agency and report to the Secretariat through the annual Project Implementation Review reports;</a:t>
            </a:r>
          </a:p>
          <a:p>
            <a:pPr marL="742950">
              <a:buFont typeface="Arial" panose="020B0604020202020204" pitchFamily="34" charset="0"/>
              <a:buChar char="•"/>
            </a:pPr>
            <a:r>
              <a:rPr lang="en-US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If an increase in project grant is requested at 5% or less, write to the Secretariat and provide justification;  if accepted, CEO approval letter will be sent.</a:t>
            </a:r>
          </a:p>
          <a:p>
            <a:pPr marL="0" indent="0">
              <a:buNone/>
            </a:pPr>
            <a:endParaRPr lang="en-US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699755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7555</TotalTime>
  <Words>1332</Words>
  <Application>Microsoft Office PowerPoint</Application>
  <PresentationFormat>On-screen Show (4:3)</PresentationFormat>
  <Paragraphs>102</Paragraphs>
  <Slides>14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14</vt:i4>
      </vt:variant>
    </vt:vector>
  </HeadingPairs>
  <TitlesOfParts>
    <vt:vector size="21" baseType="lpstr">
      <vt:lpstr>Andes</vt:lpstr>
      <vt:lpstr>Arial</vt:lpstr>
      <vt:lpstr>Calibri</vt:lpstr>
      <vt:lpstr>Times New Roman</vt:lpstr>
      <vt:lpstr>Wingdings</vt:lpstr>
      <vt:lpstr>Office Theme</vt:lpstr>
      <vt:lpstr>1_Office Theme</vt:lpstr>
      <vt:lpstr>GEF-6 Policies</vt:lpstr>
      <vt:lpstr>Overview</vt:lpstr>
      <vt:lpstr>Overview…………(2)</vt:lpstr>
      <vt:lpstr>Agency Fees</vt:lpstr>
      <vt:lpstr>Project Cancellation Policy</vt:lpstr>
      <vt:lpstr>Project Cancellation Policy……..(2)</vt:lpstr>
      <vt:lpstr>Project Amendment </vt:lpstr>
      <vt:lpstr>Amendment Procedures</vt:lpstr>
      <vt:lpstr>Amendment Procedures………(2)</vt:lpstr>
      <vt:lpstr>GEF Co-financing Policy</vt:lpstr>
      <vt:lpstr>GEF Co-financing Policy……..(2)</vt:lpstr>
      <vt:lpstr>GEF Co-financing Policy……..(3)</vt:lpstr>
      <vt:lpstr>GEF Co-financing Policy……..(4)</vt:lpstr>
      <vt:lpstr>.</vt:lpstr>
    </vt:vector>
  </TitlesOfParts>
  <Company>The World Bank Group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Focal Area and Cross Cutting Strategies – Chemicals</dc:title>
  <dc:creator>wb350798</dc:creator>
  <cp:lastModifiedBy>Susan W. Matindi Waithaka</cp:lastModifiedBy>
  <cp:revision>499</cp:revision>
  <cp:lastPrinted>2015-01-27T21:21:59Z</cp:lastPrinted>
  <dcterms:created xsi:type="dcterms:W3CDTF">2011-03-08T15:42:01Z</dcterms:created>
  <dcterms:modified xsi:type="dcterms:W3CDTF">2015-02-05T13:44:33Z</dcterms:modified>
</cp:coreProperties>
</file>