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60" r:id="rId3"/>
    <p:sldId id="263" r:id="rId4"/>
    <p:sldId id="298" r:id="rId5"/>
    <p:sldId id="265" r:id="rId6"/>
    <p:sldId id="292" r:id="rId7"/>
    <p:sldId id="300" r:id="rId8"/>
    <p:sldId id="269" r:id="rId9"/>
    <p:sldId id="303" r:id="rId10"/>
    <p:sldId id="304" r:id="rId11"/>
    <p:sldId id="301" r:id="rId12"/>
    <p:sldId id="306" r:id="rId13"/>
    <p:sldId id="258" r:id="rId14"/>
    <p:sldId id="264" r:id="rId15"/>
    <p:sldId id="295" r:id="rId16"/>
    <p:sldId id="294" r:id="rId17"/>
    <p:sldId id="266" r:id="rId18"/>
    <p:sldId id="25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nja Sabita Teelucksingh" initials="SST" lastIdx="1" clrIdx="0">
    <p:extLst>
      <p:ext uri="{19B8F6BF-5375-455C-9EA6-DF929625EA0E}">
        <p15:presenceInfo xmlns:p15="http://schemas.microsoft.com/office/powerpoint/2012/main" userId="S-1-5-21-88094858-919529-1617787245-4203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74682" autoAdjust="0"/>
  </p:normalViewPr>
  <p:slideViewPr>
    <p:cSldViewPr snapToGrid="0">
      <p:cViewPr varScale="1">
        <p:scale>
          <a:sx n="86" d="100"/>
          <a:sy n="86" d="100"/>
        </p:scale>
        <p:origin x="1446" y="96"/>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4" d="100"/>
          <a:sy n="84" d="100"/>
        </p:scale>
        <p:origin x="379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nja Sabita Teelucksingh" userId="2b59d426-f9c0-4557-bf89-b4ec6e058ed6" providerId="ADAL" clId="{C68F738A-02EC-4431-AEBE-2137C00D0F7D}"/>
    <pc:docChg chg="modSld">
      <pc:chgData name="Sonja Sabita Teelucksingh" userId="2b59d426-f9c0-4557-bf89-b4ec6e058ed6" providerId="ADAL" clId="{C68F738A-02EC-4431-AEBE-2137C00D0F7D}" dt="2019-01-23T12:57:07.736" v="15" actId="368"/>
      <pc:docMkLst>
        <pc:docMk/>
      </pc:docMkLst>
      <pc:sldChg chg="modNotes">
        <pc:chgData name="Sonja Sabita Teelucksingh" userId="2b59d426-f9c0-4557-bf89-b4ec6e058ed6" providerId="ADAL" clId="{C68F738A-02EC-4431-AEBE-2137C00D0F7D}" dt="2019-01-23T12:57:07.706" v="9" actId="368"/>
        <pc:sldMkLst>
          <pc:docMk/>
          <pc:sldMk cId="82105417" sldId="258"/>
        </pc:sldMkLst>
      </pc:sldChg>
      <pc:sldChg chg="modNotes">
        <pc:chgData name="Sonja Sabita Teelucksingh" userId="2b59d426-f9c0-4557-bf89-b4ec6e058ed6" providerId="ADAL" clId="{C68F738A-02EC-4431-AEBE-2137C00D0F7D}" dt="2019-01-23T12:57:07.644" v="1" actId="368"/>
        <pc:sldMkLst>
          <pc:docMk/>
          <pc:sldMk cId="1739539972" sldId="260"/>
        </pc:sldMkLst>
      </pc:sldChg>
      <pc:sldChg chg="modNotes">
        <pc:chgData name="Sonja Sabita Teelucksingh" userId="2b59d426-f9c0-4557-bf89-b4ec6e058ed6" providerId="ADAL" clId="{C68F738A-02EC-4431-AEBE-2137C00D0F7D}" dt="2019-01-23T12:57:07.654" v="3" actId="368"/>
        <pc:sldMkLst>
          <pc:docMk/>
          <pc:sldMk cId="77549658" sldId="263"/>
        </pc:sldMkLst>
      </pc:sldChg>
      <pc:sldChg chg="modNotes">
        <pc:chgData name="Sonja Sabita Teelucksingh" userId="2b59d426-f9c0-4557-bf89-b4ec6e058ed6" providerId="ADAL" clId="{C68F738A-02EC-4431-AEBE-2137C00D0F7D}" dt="2019-01-23T12:57:07.736" v="15" actId="368"/>
        <pc:sldMkLst>
          <pc:docMk/>
          <pc:sldMk cId="1129657317" sldId="266"/>
        </pc:sldMkLst>
      </pc:sldChg>
      <pc:sldChg chg="modNotes">
        <pc:chgData name="Sonja Sabita Teelucksingh" userId="2b59d426-f9c0-4557-bf89-b4ec6e058ed6" providerId="ADAL" clId="{C68F738A-02EC-4431-AEBE-2137C00D0F7D}" dt="2019-01-23T12:57:07.672" v="7" actId="368"/>
        <pc:sldMkLst>
          <pc:docMk/>
          <pc:sldMk cId="1399448927" sldId="292"/>
        </pc:sldMkLst>
      </pc:sldChg>
      <pc:sldChg chg="modNotes">
        <pc:chgData name="Sonja Sabita Teelucksingh" userId="2b59d426-f9c0-4557-bf89-b4ec6e058ed6" providerId="ADAL" clId="{C68F738A-02EC-4431-AEBE-2137C00D0F7D}" dt="2019-01-23T12:57:07.728" v="13" actId="368"/>
        <pc:sldMkLst>
          <pc:docMk/>
          <pc:sldMk cId="1669751031" sldId="294"/>
        </pc:sldMkLst>
      </pc:sldChg>
      <pc:sldChg chg="modNotes">
        <pc:chgData name="Sonja Sabita Teelucksingh" userId="2b59d426-f9c0-4557-bf89-b4ec6e058ed6" providerId="ADAL" clId="{C68F738A-02EC-4431-AEBE-2137C00D0F7D}" dt="2019-01-23T12:57:07.719" v="11" actId="368"/>
        <pc:sldMkLst>
          <pc:docMk/>
          <pc:sldMk cId="757096437" sldId="295"/>
        </pc:sldMkLst>
      </pc:sldChg>
      <pc:sldChg chg="modNotes">
        <pc:chgData name="Sonja Sabita Teelucksingh" userId="2b59d426-f9c0-4557-bf89-b4ec6e058ed6" providerId="ADAL" clId="{C68F738A-02EC-4431-AEBE-2137C00D0F7D}" dt="2019-01-23T12:57:07.661" v="5" actId="368"/>
        <pc:sldMkLst>
          <pc:docMk/>
          <pc:sldMk cId="865987145" sldId="298"/>
        </pc:sldMkLst>
      </pc:sldChg>
    </pc:docChg>
  </pc:docChgLst>
  <pc:docChgLst>
    <pc:chgData name="Armand Poquelin Enganobel" userId="2dbd8442-0db3-40bd-a5dd-81a5bd8bc56b" providerId="ADAL" clId="{8F3B5234-9234-4553-AD7B-3430960D34FA}"/>
    <pc:docChg chg="undo custSel modSld">
      <pc:chgData name="Armand Poquelin Enganobel" userId="2dbd8442-0db3-40bd-a5dd-81a5bd8bc56b" providerId="ADAL" clId="{8F3B5234-9234-4553-AD7B-3430960D34FA}" dt="2019-02-04T18:57:46.309" v="98" actId="404"/>
      <pc:docMkLst>
        <pc:docMk/>
      </pc:docMkLst>
      <pc:sldChg chg="modSp">
        <pc:chgData name="Armand Poquelin Enganobel" userId="2dbd8442-0db3-40bd-a5dd-81a5bd8bc56b" providerId="ADAL" clId="{8F3B5234-9234-4553-AD7B-3430960D34FA}" dt="2019-02-04T18:35:04.105" v="10" actId="14100"/>
        <pc:sldMkLst>
          <pc:docMk/>
          <pc:sldMk cId="2810960051" sldId="256"/>
        </pc:sldMkLst>
        <pc:spChg chg="mod">
          <ac:chgData name="Armand Poquelin Enganobel" userId="2dbd8442-0db3-40bd-a5dd-81a5bd8bc56b" providerId="ADAL" clId="{8F3B5234-9234-4553-AD7B-3430960D34FA}" dt="2019-02-04T18:35:04.105" v="10" actId="14100"/>
          <ac:spMkLst>
            <pc:docMk/>
            <pc:sldMk cId="2810960051" sldId="256"/>
            <ac:spMk id="2" creationId="{555490F0-4D42-4210-A669-8A1CCD8926DB}"/>
          </ac:spMkLst>
        </pc:spChg>
      </pc:sldChg>
      <pc:sldChg chg="modSp">
        <pc:chgData name="Armand Poquelin Enganobel" userId="2dbd8442-0db3-40bd-a5dd-81a5bd8bc56b" providerId="ADAL" clId="{8F3B5234-9234-4553-AD7B-3430960D34FA}" dt="2019-02-04T18:34:57.192" v="6" actId="27636"/>
        <pc:sldMkLst>
          <pc:docMk/>
          <pc:sldMk cId="82105417" sldId="258"/>
        </pc:sldMkLst>
        <pc:spChg chg="mod">
          <ac:chgData name="Armand Poquelin Enganobel" userId="2dbd8442-0db3-40bd-a5dd-81a5bd8bc56b" providerId="ADAL" clId="{8F3B5234-9234-4553-AD7B-3430960D34FA}" dt="2019-02-04T18:34:57.192" v="6" actId="27636"/>
          <ac:spMkLst>
            <pc:docMk/>
            <pc:sldMk cId="82105417" sldId="258"/>
            <ac:spMk id="6" creationId="{8E90704C-53E8-4E93-B0EF-ECDCF8AEEF3F}"/>
          </ac:spMkLst>
        </pc:spChg>
      </pc:sldChg>
      <pc:sldChg chg="modSp">
        <pc:chgData name="Armand Poquelin Enganobel" userId="2dbd8442-0db3-40bd-a5dd-81a5bd8bc56b" providerId="ADAL" clId="{8F3B5234-9234-4553-AD7B-3430960D34FA}" dt="2019-02-04T18:36:12.990" v="40"/>
        <pc:sldMkLst>
          <pc:docMk/>
          <pc:sldMk cId="1739539972" sldId="260"/>
        </pc:sldMkLst>
        <pc:spChg chg="mod">
          <ac:chgData name="Armand Poquelin Enganobel" userId="2dbd8442-0db3-40bd-a5dd-81a5bd8bc56b" providerId="ADAL" clId="{8F3B5234-9234-4553-AD7B-3430960D34FA}" dt="2019-02-04T18:36:05.715" v="35" actId="14100"/>
          <ac:spMkLst>
            <pc:docMk/>
            <pc:sldMk cId="1739539972" sldId="260"/>
            <ac:spMk id="3" creationId="{E58A600D-B2E3-45A0-80C5-5E8E0EFB2828}"/>
          </ac:spMkLst>
        </pc:spChg>
        <pc:graphicFrameChg chg="mod">
          <ac:chgData name="Armand Poquelin Enganobel" userId="2dbd8442-0db3-40bd-a5dd-81a5bd8bc56b" providerId="ADAL" clId="{8F3B5234-9234-4553-AD7B-3430960D34FA}" dt="2019-02-04T18:36:12.990" v="40"/>
          <ac:graphicFrameMkLst>
            <pc:docMk/>
            <pc:sldMk cId="1739539972" sldId="260"/>
            <ac:graphicFrameMk id="4" creationId="{B875F132-EF57-4F3B-A600-07F69C15006E}"/>
          </ac:graphicFrameMkLst>
        </pc:graphicFrameChg>
      </pc:sldChg>
      <pc:sldChg chg="modSp">
        <pc:chgData name="Armand Poquelin Enganobel" userId="2dbd8442-0db3-40bd-a5dd-81a5bd8bc56b" providerId="ADAL" clId="{8F3B5234-9234-4553-AD7B-3430960D34FA}" dt="2019-02-04T18:56:11.468" v="82" actId="404"/>
        <pc:sldMkLst>
          <pc:docMk/>
          <pc:sldMk cId="1145713415" sldId="264"/>
        </pc:sldMkLst>
        <pc:spChg chg="mod">
          <ac:chgData name="Armand Poquelin Enganobel" userId="2dbd8442-0db3-40bd-a5dd-81a5bd8bc56b" providerId="ADAL" clId="{8F3B5234-9234-4553-AD7B-3430960D34FA}" dt="2019-02-04T18:56:06.946" v="81" actId="14100"/>
          <ac:spMkLst>
            <pc:docMk/>
            <pc:sldMk cId="1145713415" sldId="264"/>
            <ac:spMk id="12" creationId="{5DB2E773-4AC4-4C02-A856-6BE1F702D3B1}"/>
          </ac:spMkLst>
        </pc:spChg>
        <pc:graphicFrameChg chg="modGraphic">
          <ac:chgData name="Armand Poquelin Enganobel" userId="2dbd8442-0db3-40bd-a5dd-81a5bd8bc56b" providerId="ADAL" clId="{8F3B5234-9234-4553-AD7B-3430960D34FA}" dt="2019-02-04T18:56:11.468" v="82" actId="404"/>
          <ac:graphicFrameMkLst>
            <pc:docMk/>
            <pc:sldMk cId="1145713415" sldId="264"/>
            <ac:graphicFrameMk id="4" creationId="{3FC36D5A-DB57-4E80-B972-F9B981578CF5}"/>
          </ac:graphicFrameMkLst>
        </pc:graphicFrameChg>
      </pc:sldChg>
      <pc:sldChg chg="modSp">
        <pc:chgData name="Armand Poquelin Enganobel" userId="2dbd8442-0db3-40bd-a5dd-81a5bd8bc56b" providerId="ADAL" clId="{8F3B5234-9234-4553-AD7B-3430960D34FA}" dt="2019-02-04T18:37:36.939" v="44" actId="404"/>
        <pc:sldMkLst>
          <pc:docMk/>
          <pc:sldMk cId="1344984502" sldId="265"/>
        </pc:sldMkLst>
        <pc:spChg chg="mod">
          <ac:chgData name="Armand Poquelin Enganobel" userId="2dbd8442-0db3-40bd-a5dd-81a5bd8bc56b" providerId="ADAL" clId="{8F3B5234-9234-4553-AD7B-3430960D34FA}" dt="2019-02-04T18:37:36.939" v="44" actId="404"/>
          <ac:spMkLst>
            <pc:docMk/>
            <pc:sldMk cId="1344984502" sldId="265"/>
            <ac:spMk id="2" creationId="{41CC4345-FE74-435C-AD0D-EC1D0341B907}"/>
          </ac:spMkLst>
        </pc:spChg>
        <pc:spChg chg="mod">
          <ac:chgData name="Armand Poquelin Enganobel" userId="2dbd8442-0db3-40bd-a5dd-81a5bd8bc56b" providerId="ADAL" clId="{8F3B5234-9234-4553-AD7B-3430960D34FA}" dt="2019-02-04T18:34:57.141" v="2" actId="27636"/>
          <ac:spMkLst>
            <pc:docMk/>
            <pc:sldMk cId="1344984502" sldId="265"/>
            <ac:spMk id="3" creationId="{9001D903-F196-49C2-A014-AB99CACE76E4}"/>
          </ac:spMkLst>
        </pc:spChg>
      </pc:sldChg>
      <pc:sldChg chg="modSp">
        <pc:chgData name="Armand Poquelin Enganobel" userId="2dbd8442-0db3-40bd-a5dd-81a5bd8bc56b" providerId="ADAL" clId="{8F3B5234-9234-4553-AD7B-3430960D34FA}" dt="2019-02-04T18:57:46.309" v="98" actId="404"/>
        <pc:sldMkLst>
          <pc:docMk/>
          <pc:sldMk cId="1129657317" sldId="266"/>
        </pc:sldMkLst>
        <pc:spChg chg="mod">
          <ac:chgData name="Armand Poquelin Enganobel" userId="2dbd8442-0db3-40bd-a5dd-81a5bd8bc56b" providerId="ADAL" clId="{8F3B5234-9234-4553-AD7B-3430960D34FA}" dt="2019-02-04T18:57:41.078" v="96" actId="14100"/>
          <ac:spMkLst>
            <pc:docMk/>
            <pc:sldMk cId="1129657317" sldId="266"/>
            <ac:spMk id="2" creationId="{E8E956E7-8C76-4E6D-96C4-AC8340DBA347}"/>
          </ac:spMkLst>
        </pc:spChg>
        <pc:spChg chg="mod">
          <ac:chgData name="Armand Poquelin Enganobel" userId="2dbd8442-0db3-40bd-a5dd-81a5bd8bc56b" providerId="ADAL" clId="{8F3B5234-9234-4553-AD7B-3430960D34FA}" dt="2019-02-04T18:57:46.309" v="98" actId="404"/>
          <ac:spMkLst>
            <pc:docMk/>
            <pc:sldMk cId="1129657317" sldId="266"/>
            <ac:spMk id="3" creationId="{A0C9ECB9-ED0A-426A-9C0A-C3D5CF856657}"/>
          </ac:spMkLst>
        </pc:spChg>
      </pc:sldChg>
      <pc:sldChg chg="addSp delSp modSp">
        <pc:chgData name="Armand Poquelin Enganobel" userId="2dbd8442-0db3-40bd-a5dd-81a5bd8bc56b" providerId="ADAL" clId="{8F3B5234-9234-4553-AD7B-3430960D34FA}" dt="2019-02-04T18:45:38.231" v="57" actId="14100"/>
        <pc:sldMkLst>
          <pc:docMk/>
          <pc:sldMk cId="919457241" sldId="269"/>
        </pc:sldMkLst>
        <pc:spChg chg="mod">
          <ac:chgData name="Armand Poquelin Enganobel" userId="2dbd8442-0db3-40bd-a5dd-81a5bd8bc56b" providerId="ADAL" clId="{8F3B5234-9234-4553-AD7B-3430960D34FA}" dt="2019-02-04T18:38:30.881" v="52" actId="404"/>
          <ac:spMkLst>
            <pc:docMk/>
            <pc:sldMk cId="919457241" sldId="269"/>
            <ac:spMk id="7" creationId="{85543C0A-556E-4D10-977C-9A9B68C89B52}"/>
          </ac:spMkLst>
        </pc:spChg>
        <pc:picChg chg="add mod">
          <ac:chgData name="Armand Poquelin Enganobel" userId="2dbd8442-0db3-40bd-a5dd-81a5bd8bc56b" providerId="ADAL" clId="{8F3B5234-9234-4553-AD7B-3430960D34FA}" dt="2019-02-04T18:45:38.231" v="57" actId="14100"/>
          <ac:picMkLst>
            <pc:docMk/>
            <pc:sldMk cId="919457241" sldId="269"/>
            <ac:picMk id="2" creationId="{74D2C657-6B05-4256-9F5B-338DE9C48D6B}"/>
          </ac:picMkLst>
        </pc:picChg>
        <pc:picChg chg="del">
          <ac:chgData name="Armand Poquelin Enganobel" userId="2dbd8442-0db3-40bd-a5dd-81a5bd8bc56b" providerId="ADAL" clId="{8F3B5234-9234-4553-AD7B-3430960D34FA}" dt="2019-02-04T18:45:26.127" v="53" actId="478"/>
          <ac:picMkLst>
            <pc:docMk/>
            <pc:sldMk cId="919457241" sldId="269"/>
            <ac:picMk id="3" creationId="{9D76DCE0-A156-48A3-85E4-0690DE93A964}"/>
          </ac:picMkLst>
        </pc:picChg>
      </pc:sldChg>
      <pc:sldChg chg="modSp">
        <pc:chgData name="Armand Poquelin Enganobel" userId="2dbd8442-0db3-40bd-a5dd-81a5bd8bc56b" providerId="ADAL" clId="{8F3B5234-9234-4553-AD7B-3430960D34FA}" dt="2019-02-04T18:38:01.977" v="47" actId="404"/>
        <pc:sldMkLst>
          <pc:docMk/>
          <pc:sldMk cId="1399448927" sldId="292"/>
        </pc:sldMkLst>
        <pc:spChg chg="mod">
          <ac:chgData name="Armand Poquelin Enganobel" userId="2dbd8442-0db3-40bd-a5dd-81a5bd8bc56b" providerId="ADAL" clId="{8F3B5234-9234-4553-AD7B-3430960D34FA}" dt="2019-02-04T18:38:01.977" v="47" actId="404"/>
          <ac:spMkLst>
            <pc:docMk/>
            <pc:sldMk cId="1399448927" sldId="292"/>
            <ac:spMk id="2" creationId="{00000000-0000-0000-0000-000000000000}"/>
          </ac:spMkLst>
        </pc:spChg>
        <pc:graphicFrameChg chg="modGraphic">
          <ac:chgData name="Armand Poquelin Enganobel" userId="2dbd8442-0db3-40bd-a5dd-81a5bd8bc56b" providerId="ADAL" clId="{8F3B5234-9234-4553-AD7B-3430960D34FA}" dt="2019-02-04T18:37:55.907" v="46" actId="404"/>
          <ac:graphicFrameMkLst>
            <pc:docMk/>
            <pc:sldMk cId="1399448927" sldId="292"/>
            <ac:graphicFrameMk id="6" creationId="{00000000-0000-0000-0000-000000000000}"/>
          </ac:graphicFrameMkLst>
        </pc:graphicFrameChg>
      </pc:sldChg>
      <pc:sldChg chg="modSp">
        <pc:chgData name="Armand Poquelin Enganobel" userId="2dbd8442-0db3-40bd-a5dd-81a5bd8bc56b" providerId="ADAL" clId="{8F3B5234-9234-4553-AD7B-3430960D34FA}" dt="2019-02-04T18:56:54.531" v="94" actId="14100"/>
        <pc:sldMkLst>
          <pc:docMk/>
          <pc:sldMk cId="1669751031" sldId="294"/>
        </pc:sldMkLst>
        <pc:spChg chg="mod">
          <ac:chgData name="Armand Poquelin Enganobel" userId="2dbd8442-0db3-40bd-a5dd-81a5bd8bc56b" providerId="ADAL" clId="{8F3B5234-9234-4553-AD7B-3430960D34FA}" dt="2019-02-04T18:56:54.531" v="94" actId="14100"/>
          <ac:spMkLst>
            <pc:docMk/>
            <pc:sldMk cId="1669751031" sldId="294"/>
            <ac:spMk id="14" creationId="{01E3F322-5EB1-45E7-A996-78315658ACE6}"/>
          </ac:spMkLst>
        </pc:spChg>
      </pc:sldChg>
      <pc:sldChg chg="modSp">
        <pc:chgData name="Armand Poquelin Enganobel" userId="2dbd8442-0db3-40bd-a5dd-81a5bd8bc56b" providerId="ADAL" clId="{8F3B5234-9234-4553-AD7B-3430960D34FA}" dt="2019-02-04T18:56:35.565" v="92" actId="1036"/>
        <pc:sldMkLst>
          <pc:docMk/>
          <pc:sldMk cId="757096437" sldId="295"/>
        </pc:sldMkLst>
        <pc:spChg chg="mod">
          <ac:chgData name="Armand Poquelin Enganobel" userId="2dbd8442-0db3-40bd-a5dd-81a5bd8bc56b" providerId="ADAL" clId="{8F3B5234-9234-4553-AD7B-3430960D34FA}" dt="2019-02-04T18:56:35.565" v="92" actId="1036"/>
          <ac:spMkLst>
            <pc:docMk/>
            <pc:sldMk cId="757096437" sldId="295"/>
            <ac:spMk id="9" creationId="{A85967BB-7C09-42B8-B56F-1D6AA726C9CE}"/>
          </ac:spMkLst>
        </pc:spChg>
      </pc:sldChg>
      <pc:sldChg chg="modSp">
        <pc:chgData name="Armand Poquelin Enganobel" userId="2dbd8442-0db3-40bd-a5dd-81a5bd8bc56b" providerId="ADAL" clId="{8F3B5234-9234-4553-AD7B-3430960D34FA}" dt="2019-02-04T18:37:15.846" v="42" actId="404"/>
        <pc:sldMkLst>
          <pc:docMk/>
          <pc:sldMk cId="865987145" sldId="298"/>
        </pc:sldMkLst>
        <pc:spChg chg="mod">
          <ac:chgData name="Armand Poquelin Enganobel" userId="2dbd8442-0db3-40bd-a5dd-81a5bd8bc56b" providerId="ADAL" clId="{8F3B5234-9234-4553-AD7B-3430960D34FA}" dt="2019-02-04T18:34:57.106" v="1" actId="27636"/>
          <ac:spMkLst>
            <pc:docMk/>
            <pc:sldMk cId="865987145" sldId="298"/>
            <ac:spMk id="11" creationId="{432D5E37-3DE5-4C24-94C2-38BCE98A17B9}"/>
          </ac:spMkLst>
        </pc:spChg>
        <pc:graphicFrameChg chg="modGraphic">
          <ac:chgData name="Armand Poquelin Enganobel" userId="2dbd8442-0db3-40bd-a5dd-81a5bd8bc56b" providerId="ADAL" clId="{8F3B5234-9234-4553-AD7B-3430960D34FA}" dt="2019-02-04T18:36:49.517" v="41" actId="404"/>
          <ac:graphicFrameMkLst>
            <pc:docMk/>
            <pc:sldMk cId="865987145" sldId="298"/>
            <ac:graphicFrameMk id="5" creationId="{00000000-0000-0000-0000-000000000000}"/>
          </ac:graphicFrameMkLst>
        </pc:graphicFrameChg>
        <pc:graphicFrameChg chg="mod">
          <ac:chgData name="Armand Poquelin Enganobel" userId="2dbd8442-0db3-40bd-a5dd-81a5bd8bc56b" providerId="ADAL" clId="{8F3B5234-9234-4553-AD7B-3430960D34FA}" dt="2019-02-04T18:37:15.846" v="42" actId="404"/>
          <ac:graphicFrameMkLst>
            <pc:docMk/>
            <pc:sldMk cId="865987145" sldId="298"/>
            <ac:graphicFrameMk id="10" creationId="{00000000-0000-0000-0000-000000000000}"/>
          </ac:graphicFrameMkLst>
        </pc:graphicFrameChg>
      </pc:sldChg>
      <pc:sldChg chg="modSp">
        <pc:chgData name="Armand Poquelin Enganobel" userId="2dbd8442-0db3-40bd-a5dd-81a5bd8bc56b" providerId="ADAL" clId="{8F3B5234-9234-4553-AD7B-3430960D34FA}" dt="2019-02-04T18:38:16.467" v="50" actId="404"/>
        <pc:sldMkLst>
          <pc:docMk/>
          <pc:sldMk cId="252912042" sldId="300"/>
        </pc:sldMkLst>
        <pc:spChg chg="mod">
          <ac:chgData name="Armand Poquelin Enganobel" userId="2dbd8442-0db3-40bd-a5dd-81a5bd8bc56b" providerId="ADAL" clId="{8F3B5234-9234-4553-AD7B-3430960D34FA}" dt="2019-02-04T18:38:16.467" v="50" actId="404"/>
          <ac:spMkLst>
            <pc:docMk/>
            <pc:sldMk cId="252912042" sldId="300"/>
            <ac:spMk id="2" creationId="{00000000-0000-0000-0000-000000000000}"/>
          </ac:spMkLst>
        </pc:spChg>
        <pc:spChg chg="mod">
          <ac:chgData name="Armand Poquelin Enganobel" userId="2dbd8442-0db3-40bd-a5dd-81a5bd8bc56b" providerId="ADAL" clId="{8F3B5234-9234-4553-AD7B-3430960D34FA}" dt="2019-02-04T18:34:57.145" v="3" actId="27636"/>
          <ac:spMkLst>
            <pc:docMk/>
            <pc:sldMk cId="252912042" sldId="300"/>
            <ac:spMk id="4" creationId="{1740318B-39C1-4A39-AFE6-0FB1EC2C0732}"/>
          </ac:spMkLst>
        </pc:spChg>
      </pc:sldChg>
      <pc:sldChg chg="modSp">
        <pc:chgData name="Armand Poquelin Enganobel" userId="2dbd8442-0db3-40bd-a5dd-81a5bd8bc56b" providerId="ADAL" clId="{8F3B5234-9234-4553-AD7B-3430960D34FA}" dt="2019-02-04T18:34:57.161" v="4" actId="27636"/>
        <pc:sldMkLst>
          <pc:docMk/>
          <pc:sldMk cId="1709381278" sldId="301"/>
        </pc:sldMkLst>
        <pc:spChg chg="mod">
          <ac:chgData name="Armand Poquelin Enganobel" userId="2dbd8442-0db3-40bd-a5dd-81a5bd8bc56b" providerId="ADAL" clId="{8F3B5234-9234-4553-AD7B-3430960D34FA}" dt="2019-02-04T18:34:57.161" v="4" actId="27636"/>
          <ac:spMkLst>
            <pc:docMk/>
            <pc:sldMk cId="1709381278" sldId="301"/>
            <ac:spMk id="9" creationId="{E5016466-2051-4DF4-810F-DBD359D560A3}"/>
          </ac:spMkLst>
        </pc:spChg>
      </pc:sldChg>
      <pc:sldChg chg="addSp delSp modSp">
        <pc:chgData name="Armand Poquelin Enganobel" userId="2dbd8442-0db3-40bd-a5dd-81a5bd8bc56b" providerId="ADAL" clId="{8F3B5234-9234-4553-AD7B-3430960D34FA}" dt="2019-02-04T18:52:38.158" v="64" actId="14100"/>
        <pc:sldMkLst>
          <pc:docMk/>
          <pc:sldMk cId="1248859995" sldId="303"/>
        </pc:sldMkLst>
        <pc:spChg chg="mod">
          <ac:chgData name="Armand Poquelin Enganobel" userId="2dbd8442-0db3-40bd-a5dd-81a5bd8bc56b" providerId="ADAL" clId="{8F3B5234-9234-4553-AD7B-3430960D34FA}" dt="2019-02-04T18:46:43.748" v="59" actId="404"/>
          <ac:spMkLst>
            <pc:docMk/>
            <pc:sldMk cId="1248859995" sldId="303"/>
            <ac:spMk id="7" creationId="{85543C0A-556E-4D10-977C-9A9B68C89B52}"/>
          </ac:spMkLst>
        </pc:spChg>
        <pc:picChg chg="del">
          <ac:chgData name="Armand Poquelin Enganobel" userId="2dbd8442-0db3-40bd-a5dd-81a5bd8bc56b" providerId="ADAL" clId="{8F3B5234-9234-4553-AD7B-3430960D34FA}" dt="2019-02-04T18:52:27.628" v="60" actId="478"/>
          <ac:picMkLst>
            <pc:docMk/>
            <pc:sldMk cId="1248859995" sldId="303"/>
            <ac:picMk id="2" creationId="{E79F6A1B-607D-4EC1-BF09-ED4B2BBC1710}"/>
          </ac:picMkLst>
        </pc:picChg>
        <pc:picChg chg="add mod">
          <ac:chgData name="Armand Poquelin Enganobel" userId="2dbd8442-0db3-40bd-a5dd-81a5bd8bc56b" providerId="ADAL" clId="{8F3B5234-9234-4553-AD7B-3430960D34FA}" dt="2019-02-04T18:52:38.158" v="64" actId="14100"/>
          <ac:picMkLst>
            <pc:docMk/>
            <pc:sldMk cId="1248859995" sldId="303"/>
            <ac:picMk id="3" creationId="{84627EE5-43BE-49F0-8609-323BB2C98099}"/>
          </ac:picMkLst>
        </pc:picChg>
      </pc:sldChg>
      <pc:sldChg chg="addSp delSp modSp">
        <pc:chgData name="Armand Poquelin Enganobel" userId="2dbd8442-0db3-40bd-a5dd-81a5bd8bc56b" providerId="ADAL" clId="{8F3B5234-9234-4553-AD7B-3430960D34FA}" dt="2019-02-04T18:55:15.722" v="76" actId="14100"/>
        <pc:sldMkLst>
          <pc:docMk/>
          <pc:sldMk cId="2215433911" sldId="304"/>
        </pc:sldMkLst>
        <pc:spChg chg="mod">
          <ac:chgData name="Armand Poquelin Enganobel" userId="2dbd8442-0db3-40bd-a5dd-81a5bd8bc56b" providerId="ADAL" clId="{8F3B5234-9234-4553-AD7B-3430960D34FA}" dt="2019-02-04T18:55:11.128" v="75" actId="404"/>
          <ac:spMkLst>
            <pc:docMk/>
            <pc:sldMk cId="2215433911" sldId="304"/>
            <ac:spMk id="7" creationId="{85543C0A-556E-4D10-977C-9A9B68C89B52}"/>
          </ac:spMkLst>
        </pc:spChg>
        <pc:picChg chg="add mod">
          <ac:chgData name="Armand Poquelin Enganobel" userId="2dbd8442-0db3-40bd-a5dd-81a5bd8bc56b" providerId="ADAL" clId="{8F3B5234-9234-4553-AD7B-3430960D34FA}" dt="2019-02-04T18:55:15.722" v="76" actId="14100"/>
          <ac:picMkLst>
            <pc:docMk/>
            <pc:sldMk cId="2215433911" sldId="304"/>
            <ac:picMk id="2" creationId="{52E87ECD-C1E6-43DF-8130-E57B893E3AFE}"/>
          </ac:picMkLst>
        </pc:picChg>
        <pc:picChg chg="del">
          <ac:chgData name="Armand Poquelin Enganobel" userId="2dbd8442-0db3-40bd-a5dd-81a5bd8bc56b" providerId="ADAL" clId="{8F3B5234-9234-4553-AD7B-3430960D34FA}" dt="2019-02-04T18:54:47.407" v="66" actId="478"/>
          <ac:picMkLst>
            <pc:docMk/>
            <pc:sldMk cId="2215433911" sldId="304"/>
            <ac:picMk id="3" creationId="{4DB3DDFC-A5E1-4609-8532-87D45ABDFF04}"/>
          </ac:picMkLst>
        </pc:picChg>
      </pc:sldChg>
      <pc:sldChg chg="modSp">
        <pc:chgData name="Armand Poquelin Enganobel" userId="2dbd8442-0db3-40bd-a5dd-81a5bd8bc56b" providerId="ADAL" clId="{8F3B5234-9234-4553-AD7B-3430960D34FA}" dt="2019-02-04T18:34:57.177" v="5" actId="27636"/>
        <pc:sldMkLst>
          <pc:docMk/>
          <pc:sldMk cId="1372527557" sldId="306"/>
        </pc:sldMkLst>
        <pc:spChg chg="mod">
          <ac:chgData name="Armand Poquelin Enganobel" userId="2dbd8442-0db3-40bd-a5dd-81a5bd8bc56b" providerId="ADAL" clId="{8F3B5234-9234-4553-AD7B-3430960D34FA}" dt="2019-02-04T18:34:57.177" v="5" actId="27636"/>
          <ac:spMkLst>
            <pc:docMk/>
            <pc:sldMk cId="1372527557" sldId="306"/>
            <ac:spMk id="9" creationId="{E5016466-2051-4DF4-810F-DBD359D560A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2C7055-60EB-47B6-B90D-BD46BBCE8417}"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US"/>
        </a:p>
      </dgm:t>
    </dgm:pt>
    <dgm:pt modelId="{376C92E8-830A-4742-A5C5-0CF6575A2958}">
      <dgm:prSet phldrT="[Text]" custT="1"/>
      <dgm:spPr/>
      <dgm:t>
        <a:bodyPr/>
        <a:lstStyle/>
        <a:p>
          <a:pPr algn="l"/>
          <a:r>
            <a:rPr lang="fr-FR" sz="1200" b="0" dirty="0">
              <a:solidFill>
                <a:schemeClr val="tx1"/>
              </a:solidFill>
              <a:latin typeface="+mj-lt"/>
            </a:rPr>
            <a:t>(FEM-4)</a:t>
          </a:r>
        </a:p>
        <a:p>
          <a:pPr algn="l"/>
          <a:r>
            <a:rPr lang="fr-FR" sz="1200" b="0" dirty="0">
              <a:solidFill>
                <a:schemeClr val="tx1"/>
              </a:solidFill>
              <a:latin typeface="+mj-lt"/>
            </a:rPr>
            <a:t>Premières étapes vers une approche des résultats à l’échelle du FEM</a:t>
          </a:r>
        </a:p>
      </dgm:t>
    </dgm:pt>
    <dgm:pt modelId="{A7472815-8DEE-44AF-8CCF-25237CEA7249}" type="parTrans" cxnId="{76EB17D0-C212-4A61-8450-72CF838032B7}">
      <dgm:prSet/>
      <dgm:spPr/>
      <dgm:t>
        <a:bodyPr/>
        <a:lstStyle/>
        <a:p>
          <a:pPr algn="l"/>
          <a:endParaRPr lang="en-US"/>
        </a:p>
      </dgm:t>
    </dgm:pt>
    <dgm:pt modelId="{6055B239-9FDA-44FF-A585-6817D9637913}" type="sibTrans" cxnId="{76EB17D0-C212-4A61-8450-72CF838032B7}">
      <dgm:prSet/>
      <dgm:spPr/>
      <dgm:t>
        <a:bodyPr/>
        <a:lstStyle/>
        <a:p>
          <a:pPr algn="l"/>
          <a:endParaRPr lang="en-US"/>
        </a:p>
      </dgm:t>
    </dgm:pt>
    <dgm:pt modelId="{B0165520-C100-4C8B-8FE7-FCC4180EB465}">
      <dgm:prSet phldrT="[Text]" custT="1"/>
      <dgm:spPr/>
      <dgm:t>
        <a:bodyPr/>
        <a:lstStyle/>
        <a:p>
          <a:pPr algn="l"/>
          <a:r>
            <a:rPr lang="fr-FR" sz="1400" b="0" dirty="0">
              <a:solidFill>
                <a:schemeClr val="tx1"/>
              </a:solidFill>
              <a:latin typeface="+mj-lt"/>
            </a:rPr>
            <a:t>(FEM-6)</a:t>
          </a:r>
        </a:p>
        <a:p>
          <a:pPr algn="l"/>
          <a:r>
            <a:rPr lang="fr-FR" sz="1400" b="0" dirty="0">
              <a:solidFill>
                <a:schemeClr val="tx1"/>
              </a:solidFill>
              <a:latin typeface="+mj-lt"/>
            </a:rPr>
            <a:t>Indicateurs de haut niveau des effets positifs pour l’environnement mondiale</a:t>
          </a:r>
          <a:br>
            <a:rPr dirty="0"/>
          </a:br>
          <a:br>
            <a:rPr dirty="0"/>
          </a:br>
          <a:r>
            <a:rPr lang="fr-FR" sz="1400" b="0" dirty="0">
              <a:solidFill>
                <a:schemeClr val="tx1"/>
              </a:solidFill>
              <a:latin typeface="+mj-lt"/>
            </a:rPr>
            <a:t>Objectifs fixés lors de la reconstitution </a:t>
          </a:r>
          <a:br>
            <a:rPr dirty="0"/>
          </a:br>
          <a:endParaRPr lang="fr-FR" sz="1400" b="0" dirty="0">
            <a:solidFill>
              <a:schemeClr val="tx1"/>
            </a:solidFill>
            <a:latin typeface="+mj-lt"/>
          </a:endParaRPr>
        </a:p>
        <a:p>
          <a:pPr algn="l"/>
          <a:r>
            <a:rPr lang="fr-FR" sz="1400" b="0" dirty="0">
              <a:solidFill>
                <a:schemeClr val="tx1"/>
              </a:solidFill>
              <a:latin typeface="+mj-lt"/>
            </a:rPr>
            <a:t>Première Fiche de performance institutionnelle</a:t>
          </a:r>
        </a:p>
        <a:p>
          <a:pPr algn="l"/>
          <a:br>
            <a:rPr dirty="0"/>
          </a:br>
          <a:r>
            <a:rPr lang="fr-FR" sz="1400" b="0" dirty="0">
              <a:solidFill>
                <a:schemeClr val="tx1"/>
              </a:solidFill>
              <a:latin typeface="+mj-lt"/>
            </a:rPr>
            <a:t>Premières leçons sur le suivi des effets positifs multiples</a:t>
          </a:r>
        </a:p>
      </dgm:t>
    </dgm:pt>
    <dgm:pt modelId="{D1B183A6-0325-4C8B-983C-8B6728D2943D}" type="parTrans" cxnId="{4A68F17D-0F34-4022-B4FA-670D4563E006}">
      <dgm:prSet/>
      <dgm:spPr/>
      <dgm:t>
        <a:bodyPr/>
        <a:lstStyle/>
        <a:p>
          <a:pPr algn="l"/>
          <a:endParaRPr lang="en-US"/>
        </a:p>
      </dgm:t>
    </dgm:pt>
    <dgm:pt modelId="{374CBDE8-CE28-47C3-A195-610579F0F66D}" type="sibTrans" cxnId="{4A68F17D-0F34-4022-B4FA-670D4563E006}">
      <dgm:prSet/>
      <dgm:spPr/>
      <dgm:t>
        <a:bodyPr/>
        <a:lstStyle/>
        <a:p>
          <a:pPr algn="l"/>
          <a:endParaRPr lang="en-US"/>
        </a:p>
      </dgm:t>
    </dgm:pt>
    <dgm:pt modelId="{3E05FC6C-C100-40A9-8CB0-8ABFBE7591AB}">
      <dgm:prSet phldrT="[Text]" custT="1"/>
      <dgm:spPr/>
      <dgm:t>
        <a:bodyPr/>
        <a:lstStyle/>
        <a:p>
          <a:pPr algn="l"/>
          <a:r>
            <a:rPr lang="fr-FR" sz="1200" b="0" dirty="0">
              <a:solidFill>
                <a:schemeClr val="tx1"/>
              </a:solidFill>
              <a:latin typeface="+mj-lt"/>
            </a:rPr>
            <a:t>(FEM-5)</a:t>
          </a:r>
        </a:p>
        <a:p>
          <a:pPr algn="l"/>
          <a:r>
            <a:rPr lang="fr-FR" sz="1200" b="0" dirty="0">
              <a:solidFill>
                <a:schemeClr val="tx1"/>
              </a:solidFill>
              <a:latin typeface="+mj-lt"/>
            </a:rPr>
            <a:t>Mise en œuvre de l’approche du FEM : outils de suivi pour tous les domaines d’intervention, examens de suivi annuels</a:t>
          </a:r>
        </a:p>
      </dgm:t>
    </dgm:pt>
    <dgm:pt modelId="{24332854-B8EC-4E4C-8545-9E36FD8E453C}" type="parTrans" cxnId="{329858BE-86CF-4100-AAD5-6D8CE72623DF}">
      <dgm:prSet/>
      <dgm:spPr/>
      <dgm:t>
        <a:bodyPr/>
        <a:lstStyle/>
        <a:p>
          <a:pPr algn="l"/>
          <a:endParaRPr lang="en-US"/>
        </a:p>
      </dgm:t>
    </dgm:pt>
    <dgm:pt modelId="{2DDDCB6F-FF4B-461A-B065-DF2AB289E923}" type="sibTrans" cxnId="{329858BE-86CF-4100-AAD5-6D8CE72623DF}">
      <dgm:prSet/>
      <dgm:spPr/>
      <dgm:t>
        <a:bodyPr/>
        <a:lstStyle/>
        <a:p>
          <a:pPr algn="l"/>
          <a:endParaRPr lang="en-US"/>
        </a:p>
      </dgm:t>
    </dgm:pt>
    <dgm:pt modelId="{78D00FD4-5344-475D-94F7-F0E98D5D915E}">
      <dgm:prSet/>
      <dgm:spPr/>
      <dgm:t>
        <a:bodyPr/>
        <a:lstStyle/>
        <a:p>
          <a:pPr algn="l"/>
          <a:endParaRPr lang="en-US"/>
        </a:p>
      </dgm:t>
    </dgm:pt>
    <dgm:pt modelId="{C6B03023-F9A2-45C9-8340-EE7803B395B4}" type="parTrans" cxnId="{C7F61E9A-B12B-43AB-9BDB-43E856324C7F}">
      <dgm:prSet/>
      <dgm:spPr/>
      <dgm:t>
        <a:bodyPr/>
        <a:lstStyle/>
        <a:p>
          <a:pPr algn="l"/>
          <a:endParaRPr lang="en-US"/>
        </a:p>
      </dgm:t>
    </dgm:pt>
    <dgm:pt modelId="{A67EC319-C2C9-4007-9D0B-33EAC4BB5416}" type="sibTrans" cxnId="{C7F61E9A-B12B-43AB-9BDB-43E856324C7F}">
      <dgm:prSet/>
      <dgm:spPr/>
      <dgm:t>
        <a:bodyPr/>
        <a:lstStyle/>
        <a:p>
          <a:pPr algn="l"/>
          <a:endParaRPr lang="en-US"/>
        </a:p>
      </dgm:t>
    </dgm:pt>
    <dgm:pt modelId="{533EB4BD-15B7-4C8D-BD15-C914E5C0558D}">
      <dgm:prSet/>
      <dgm:spPr/>
      <dgm:t>
        <a:bodyPr/>
        <a:lstStyle/>
        <a:p>
          <a:pPr algn="l"/>
          <a:endParaRPr lang="en-US"/>
        </a:p>
      </dgm:t>
    </dgm:pt>
    <dgm:pt modelId="{89E1B6C3-936A-40AD-A039-E363D51D8DC0}" type="parTrans" cxnId="{191E6C8E-AF57-477C-A0A1-37B9529CB040}">
      <dgm:prSet/>
      <dgm:spPr/>
      <dgm:t>
        <a:bodyPr/>
        <a:lstStyle/>
        <a:p>
          <a:pPr algn="l"/>
          <a:endParaRPr lang="en-US"/>
        </a:p>
      </dgm:t>
    </dgm:pt>
    <dgm:pt modelId="{18B5AE01-A3A0-47BD-8EA7-B67FCF3FD810}" type="sibTrans" cxnId="{191E6C8E-AF57-477C-A0A1-37B9529CB040}">
      <dgm:prSet/>
      <dgm:spPr/>
      <dgm:t>
        <a:bodyPr/>
        <a:lstStyle/>
        <a:p>
          <a:pPr algn="l"/>
          <a:endParaRPr lang="en-US"/>
        </a:p>
      </dgm:t>
    </dgm:pt>
    <dgm:pt modelId="{569C31D7-DA95-4B98-9894-D41E53B06852}">
      <dgm:prSet phldrT="[Text]" custT="1"/>
      <dgm:spPr>
        <a:ln w="38100">
          <a:noFill/>
        </a:ln>
      </dgm:spPr>
      <dgm:t>
        <a:bodyPr/>
        <a:lstStyle/>
        <a:p>
          <a:pPr algn="l"/>
          <a:r>
            <a:rPr lang="fr-FR" sz="1400" b="1" i="1" dirty="0">
              <a:solidFill>
                <a:schemeClr val="tx1"/>
              </a:solidFill>
              <a:latin typeface="+mj-lt"/>
            </a:rPr>
            <a:t>         (FEM-7)</a:t>
          </a:r>
        </a:p>
        <a:p>
          <a:pPr algn="l"/>
          <a:r>
            <a:rPr lang="fr-FR" sz="1400" b="1" i="1" dirty="0">
              <a:solidFill>
                <a:schemeClr val="tx1"/>
              </a:solidFill>
              <a:latin typeface="+mj-lt"/>
            </a:rPr>
            <a:t>Nouveau cadre de résultats</a:t>
          </a:r>
        </a:p>
        <a:p>
          <a:pPr algn="l"/>
          <a:br>
            <a:rPr sz="1600" dirty="0"/>
          </a:br>
          <a:r>
            <a:rPr lang="fr-FR" sz="1400" b="1" i="1" dirty="0">
              <a:solidFill>
                <a:schemeClr val="tx1"/>
              </a:solidFill>
              <a:latin typeface="+mj-lt"/>
            </a:rPr>
            <a:t>11 Indicateurs de base</a:t>
          </a:r>
        </a:p>
        <a:p>
          <a:pPr algn="l"/>
          <a:endParaRPr lang="fr-FR" sz="1400" b="1" i="1" dirty="0">
            <a:solidFill>
              <a:schemeClr val="tx1"/>
            </a:solidFill>
            <a:latin typeface="+mj-lt"/>
          </a:endParaRPr>
        </a:p>
        <a:p>
          <a:pPr algn="l"/>
          <a:r>
            <a:rPr lang="fr-FR" sz="1400" b="1" i="1" dirty="0">
              <a:solidFill>
                <a:schemeClr val="tx1"/>
              </a:solidFill>
              <a:latin typeface="+mj-lt"/>
            </a:rPr>
            <a:t>Objectifs ambitieux</a:t>
          </a:r>
        </a:p>
        <a:p>
          <a:pPr algn="l"/>
          <a:endParaRPr lang="fr-FR" sz="1400" b="1" i="1" dirty="0">
            <a:solidFill>
              <a:schemeClr val="tx1"/>
            </a:solidFill>
            <a:latin typeface="+mj-lt"/>
          </a:endParaRPr>
        </a:p>
        <a:p>
          <a:pPr algn="l"/>
          <a:r>
            <a:rPr lang="fr-FR" sz="1400" b="1" i="1" dirty="0">
              <a:solidFill>
                <a:schemeClr val="tx1"/>
              </a:solidFill>
              <a:latin typeface="+mj-lt"/>
            </a:rPr>
            <a:t>Saisie systématiquement des données de résultats sur le portail du FEM</a:t>
          </a:r>
          <a:br>
            <a:rPr sz="1600" dirty="0"/>
          </a:br>
          <a:r>
            <a:rPr lang="fr-FR" sz="1400" b="1" i="1" dirty="0">
              <a:solidFill>
                <a:schemeClr val="tx1"/>
              </a:solidFill>
              <a:latin typeface="+mj-lt"/>
            </a:rPr>
            <a:t>(objectifs &amp; réalisations)</a:t>
          </a:r>
        </a:p>
        <a:p>
          <a:pPr algn="l"/>
          <a:endParaRPr lang="fr-FR" sz="1400" b="1" i="1" dirty="0">
            <a:solidFill>
              <a:schemeClr val="tx1"/>
            </a:solidFill>
            <a:latin typeface="+mj-lt"/>
          </a:endParaRPr>
        </a:p>
        <a:p>
          <a:pPr algn="l"/>
          <a:r>
            <a:rPr lang="fr-FR" sz="1400" b="1" i="1" dirty="0">
              <a:solidFill>
                <a:schemeClr val="tx1"/>
              </a:solidFill>
              <a:latin typeface="+mj-lt"/>
            </a:rPr>
            <a:t>Nouvelle formule de présentation des résultats</a:t>
          </a:r>
        </a:p>
        <a:p>
          <a:pPr algn="l"/>
          <a:endParaRPr lang="fr-FR" sz="1400" b="1" i="1" dirty="0">
            <a:solidFill>
              <a:schemeClr val="tx1"/>
            </a:solidFill>
            <a:latin typeface="+mj-lt"/>
          </a:endParaRPr>
        </a:p>
        <a:p>
          <a:pPr algn="l"/>
          <a:r>
            <a:rPr lang="fr-FR" sz="1400" b="1" i="1" dirty="0">
              <a:solidFill>
                <a:schemeClr val="tx1"/>
              </a:solidFill>
              <a:latin typeface="+mj-lt"/>
            </a:rPr>
            <a:t>Conformité à l’IITA</a:t>
          </a:r>
        </a:p>
      </dgm:t>
    </dgm:pt>
    <dgm:pt modelId="{FF302CCB-2D8F-4373-91AF-41E2784EB314}" type="parTrans" cxnId="{627E62B1-B388-4198-8343-8BB87626AC2B}">
      <dgm:prSet/>
      <dgm:spPr/>
      <dgm:t>
        <a:bodyPr/>
        <a:lstStyle/>
        <a:p>
          <a:pPr algn="l"/>
          <a:endParaRPr lang="en-US"/>
        </a:p>
      </dgm:t>
    </dgm:pt>
    <dgm:pt modelId="{775BB318-91C0-4B59-A95B-119DD06003F8}" type="sibTrans" cxnId="{627E62B1-B388-4198-8343-8BB87626AC2B}">
      <dgm:prSet/>
      <dgm:spPr/>
      <dgm:t>
        <a:bodyPr/>
        <a:lstStyle/>
        <a:p>
          <a:pPr algn="l"/>
          <a:endParaRPr lang="en-US"/>
        </a:p>
      </dgm:t>
    </dgm:pt>
    <dgm:pt modelId="{82E84FD6-ECCF-40EC-B114-AE8E6B872674}">
      <dgm:prSet phldrT="[Text]" custT="1"/>
      <dgm:spPr/>
      <dgm:t>
        <a:bodyPr/>
        <a:lstStyle/>
        <a:p>
          <a:pPr algn="l"/>
          <a:r>
            <a:rPr lang="fr-FR" sz="1600" b="0" dirty="0">
              <a:solidFill>
                <a:schemeClr val="tx1"/>
              </a:solidFill>
              <a:latin typeface="+mj-lt"/>
            </a:rPr>
            <a:t>Au-delà de FEM-7</a:t>
          </a:r>
        </a:p>
        <a:p>
          <a:pPr algn="l"/>
          <a:br/>
          <a:r>
            <a:rPr lang="fr-FR" sz="1600" b="0" dirty="0">
              <a:solidFill>
                <a:schemeClr val="tx1"/>
              </a:solidFill>
              <a:latin typeface="+mj-lt"/>
            </a:rPr>
            <a:t>Exploitation des données et informations concernant les résultats pour une prise de décisions et un apprentissage fondés sur des éléments factuels</a:t>
          </a:r>
        </a:p>
      </dgm:t>
    </dgm:pt>
    <dgm:pt modelId="{777DA6F1-5039-460A-8E6D-8A4245BADB75}" type="parTrans" cxnId="{72E95DCB-D164-40A7-B06A-F6E8DFBAD908}">
      <dgm:prSet/>
      <dgm:spPr/>
      <dgm:t>
        <a:bodyPr/>
        <a:lstStyle/>
        <a:p>
          <a:pPr algn="l"/>
          <a:endParaRPr lang="en-US"/>
        </a:p>
      </dgm:t>
    </dgm:pt>
    <dgm:pt modelId="{6B32D41C-1AB9-448A-BE0F-95A3F1E9726E}" type="sibTrans" cxnId="{72E95DCB-D164-40A7-B06A-F6E8DFBAD908}">
      <dgm:prSet/>
      <dgm:spPr/>
      <dgm:t>
        <a:bodyPr/>
        <a:lstStyle/>
        <a:p>
          <a:pPr algn="l"/>
          <a:endParaRPr lang="en-US"/>
        </a:p>
      </dgm:t>
    </dgm:pt>
    <dgm:pt modelId="{ED69A4F7-4351-4B04-93A5-4CC4488F6EBD}">
      <dgm:prSet phldrT="[Text]"/>
      <dgm:spPr/>
      <dgm:t>
        <a:bodyPr/>
        <a:lstStyle/>
        <a:p>
          <a:pPr algn="l"/>
          <a:endParaRPr lang="en-US"/>
        </a:p>
      </dgm:t>
    </dgm:pt>
    <dgm:pt modelId="{1784DDAF-6725-404D-AE77-F0A6E5DC9DD9}" type="parTrans" cxnId="{86350012-CEDF-4848-AC54-29391BE70B38}">
      <dgm:prSet/>
      <dgm:spPr/>
      <dgm:t>
        <a:bodyPr/>
        <a:lstStyle/>
        <a:p>
          <a:pPr algn="l"/>
          <a:endParaRPr lang="en-US"/>
        </a:p>
      </dgm:t>
    </dgm:pt>
    <dgm:pt modelId="{B665AB94-342C-479F-B392-FB6645313466}" type="sibTrans" cxnId="{86350012-CEDF-4848-AC54-29391BE70B38}">
      <dgm:prSet/>
      <dgm:spPr/>
      <dgm:t>
        <a:bodyPr/>
        <a:lstStyle/>
        <a:p>
          <a:pPr algn="l"/>
          <a:endParaRPr lang="en-US"/>
        </a:p>
      </dgm:t>
    </dgm:pt>
    <dgm:pt modelId="{DE831E2B-4476-44D3-AF73-67AA17688335}" type="pres">
      <dgm:prSet presAssocID="{F72C7055-60EB-47B6-B90D-BD46BBCE8417}" presName="arrowDiagram" presStyleCnt="0">
        <dgm:presLayoutVars>
          <dgm:chMax val="5"/>
          <dgm:dir/>
          <dgm:resizeHandles val="exact"/>
        </dgm:presLayoutVars>
      </dgm:prSet>
      <dgm:spPr/>
    </dgm:pt>
    <dgm:pt modelId="{2AC113A8-AE8E-43FF-9DEE-99F4100B6B70}" type="pres">
      <dgm:prSet presAssocID="{F72C7055-60EB-47B6-B90D-BD46BBCE8417}" presName="arrow" presStyleLbl="bgShp" presStyleIdx="0" presStyleCnt="1"/>
      <dgm:spPr>
        <a:solidFill>
          <a:schemeClr val="accent2">
            <a:lumMod val="50000"/>
            <a:alpha val="25000"/>
          </a:schemeClr>
        </a:solidFill>
        <a:ln>
          <a:solidFill>
            <a:schemeClr val="bg2">
              <a:lumMod val="50000"/>
            </a:schemeClr>
          </a:solidFill>
        </a:ln>
      </dgm:spPr>
    </dgm:pt>
    <dgm:pt modelId="{8572EBA6-DAE5-4373-BEBA-6B079E101E36}" type="pres">
      <dgm:prSet presAssocID="{F72C7055-60EB-47B6-B90D-BD46BBCE8417}" presName="arrowDiagram5" presStyleCnt="0"/>
      <dgm:spPr/>
    </dgm:pt>
    <dgm:pt modelId="{0D406AAC-34C6-4638-B1E3-4590D810803A}" type="pres">
      <dgm:prSet presAssocID="{376C92E8-830A-4742-A5C5-0CF6575A2958}" presName="bullet5a" presStyleLbl="node1" presStyleIdx="0" presStyleCnt="5"/>
      <dgm:spPr>
        <a:solidFill>
          <a:schemeClr val="tx1">
            <a:lumMod val="50000"/>
            <a:lumOff val="50000"/>
            <a:alpha val="50000"/>
          </a:schemeClr>
        </a:solidFill>
        <a:ln>
          <a:noFill/>
        </a:ln>
      </dgm:spPr>
    </dgm:pt>
    <dgm:pt modelId="{0B77BF07-99A9-4E9B-AD0D-65589F8274E8}" type="pres">
      <dgm:prSet presAssocID="{376C92E8-830A-4742-A5C5-0CF6575A2958}" presName="textBox5a" presStyleLbl="revTx" presStyleIdx="0" presStyleCnt="5" custLinFactNeighborX="-15440" custLinFactNeighborY="8522">
        <dgm:presLayoutVars>
          <dgm:bulletEnabled val="1"/>
        </dgm:presLayoutVars>
      </dgm:prSet>
      <dgm:spPr/>
    </dgm:pt>
    <dgm:pt modelId="{2FF96993-6EC7-42BE-966C-EC7031921B98}" type="pres">
      <dgm:prSet presAssocID="{3E05FC6C-C100-40A9-8CB0-8ABFBE7591AB}" presName="bullet5b" presStyleLbl="node1" presStyleIdx="1" presStyleCnt="5"/>
      <dgm:spPr>
        <a:solidFill>
          <a:schemeClr val="tx2">
            <a:alpha val="50000"/>
          </a:schemeClr>
        </a:solidFill>
        <a:ln>
          <a:noFill/>
        </a:ln>
      </dgm:spPr>
    </dgm:pt>
    <dgm:pt modelId="{F54A4F87-14E4-4145-A386-BA91815611CF}" type="pres">
      <dgm:prSet presAssocID="{3E05FC6C-C100-40A9-8CB0-8ABFBE7591AB}" presName="textBox5b" presStyleLbl="revTx" presStyleIdx="1" presStyleCnt="5" custLinFactNeighborX="-17366" custLinFactNeighborY="11174">
        <dgm:presLayoutVars>
          <dgm:bulletEnabled val="1"/>
        </dgm:presLayoutVars>
      </dgm:prSet>
      <dgm:spPr/>
    </dgm:pt>
    <dgm:pt modelId="{252F1ED4-28B9-4150-81F1-E57771E22ADC}" type="pres">
      <dgm:prSet presAssocID="{B0165520-C100-4C8B-8FE7-FCC4180EB465}" presName="bullet5c" presStyleLbl="node1" presStyleIdx="2" presStyleCnt="5" custScaleX="115565" custScaleY="107462" custLinFactNeighborX="-12255"/>
      <dgm:spPr>
        <a:solidFill>
          <a:schemeClr val="tx2">
            <a:alpha val="50000"/>
          </a:schemeClr>
        </a:solidFill>
        <a:ln>
          <a:noFill/>
        </a:ln>
      </dgm:spPr>
    </dgm:pt>
    <dgm:pt modelId="{FF25BA27-2D5B-4045-9E1A-15F84ECC5D79}" type="pres">
      <dgm:prSet presAssocID="{B0165520-C100-4C8B-8FE7-FCC4180EB465}" presName="textBox5c" presStyleLbl="revTx" presStyleIdx="2" presStyleCnt="5" custScaleX="119439" custScaleY="104601" custLinFactNeighborX="-2404">
        <dgm:presLayoutVars>
          <dgm:bulletEnabled val="1"/>
        </dgm:presLayoutVars>
      </dgm:prSet>
      <dgm:spPr/>
    </dgm:pt>
    <dgm:pt modelId="{91EA5833-011B-4EE1-AD45-B89E9C31FD9C}" type="pres">
      <dgm:prSet presAssocID="{569C31D7-DA95-4B98-9894-D41E53B06852}" presName="bullet5d" presStyleLbl="node1" presStyleIdx="3" presStyleCnt="5" custLinFactNeighborX="49605" custLinFactNeighborY="-11274"/>
      <dgm:spPr>
        <a:solidFill>
          <a:srgbClr val="7030A0">
            <a:alpha val="50000"/>
          </a:srgbClr>
        </a:solidFill>
        <a:ln>
          <a:noFill/>
        </a:ln>
      </dgm:spPr>
    </dgm:pt>
    <dgm:pt modelId="{6977FF9D-8E2F-493F-A281-6B1A883A3858}" type="pres">
      <dgm:prSet presAssocID="{569C31D7-DA95-4B98-9894-D41E53B06852}" presName="textBox5d" presStyleLbl="revTx" presStyleIdx="3" presStyleCnt="5" custScaleX="137622" custScaleY="102317" custLinFactNeighborX="14000" custLinFactNeighborY="-5119">
        <dgm:presLayoutVars>
          <dgm:bulletEnabled val="1"/>
        </dgm:presLayoutVars>
      </dgm:prSet>
      <dgm:spPr/>
    </dgm:pt>
    <dgm:pt modelId="{6DD063FB-573B-4A1C-AEED-1FD2983A49F3}" type="pres">
      <dgm:prSet presAssocID="{82E84FD6-ECCF-40EC-B114-AE8E6B872674}" presName="bullet5e" presStyleLbl="node1" presStyleIdx="4" presStyleCnt="5" custLinFactNeighborX="79630" custLinFactNeighborY="-31852"/>
      <dgm:spPr>
        <a:solidFill>
          <a:schemeClr val="tx2">
            <a:alpha val="50000"/>
          </a:schemeClr>
        </a:solidFill>
        <a:ln>
          <a:noFill/>
        </a:ln>
      </dgm:spPr>
    </dgm:pt>
    <dgm:pt modelId="{C986F276-F31C-4290-83A6-C6D9E6A1DD77}" type="pres">
      <dgm:prSet presAssocID="{82E84FD6-ECCF-40EC-B114-AE8E6B872674}" presName="textBox5e" presStyleLbl="revTx" presStyleIdx="4" presStyleCnt="5" custScaleX="119148" custLinFactNeighborX="63727" custLinFactNeighborY="-10029">
        <dgm:presLayoutVars>
          <dgm:bulletEnabled val="1"/>
        </dgm:presLayoutVars>
      </dgm:prSet>
      <dgm:spPr/>
    </dgm:pt>
  </dgm:ptLst>
  <dgm:cxnLst>
    <dgm:cxn modelId="{86350012-CEDF-4848-AC54-29391BE70B38}" srcId="{F72C7055-60EB-47B6-B90D-BD46BBCE8417}" destId="{ED69A4F7-4351-4B04-93A5-4CC4488F6EBD}" srcOrd="5" destOrd="0" parTransId="{1784DDAF-6725-404D-AE77-F0A6E5DC9DD9}" sibTransId="{B665AB94-342C-479F-B392-FB6645313466}"/>
    <dgm:cxn modelId="{BAD07628-82D5-44D6-B2A7-A68FE2A2D81C}" type="presOf" srcId="{376C92E8-830A-4742-A5C5-0CF6575A2958}" destId="{0B77BF07-99A9-4E9B-AD0D-65589F8274E8}" srcOrd="0" destOrd="0" presId="urn:microsoft.com/office/officeart/2005/8/layout/arrow2"/>
    <dgm:cxn modelId="{F2CFC529-E281-488C-9C48-E56CBEB187E3}" type="presOf" srcId="{3E05FC6C-C100-40A9-8CB0-8ABFBE7591AB}" destId="{F54A4F87-14E4-4145-A386-BA91815611CF}" srcOrd="0" destOrd="0" presId="urn:microsoft.com/office/officeart/2005/8/layout/arrow2"/>
    <dgm:cxn modelId="{E6A45044-03D7-448B-9040-71B76F551F21}" type="presOf" srcId="{B0165520-C100-4C8B-8FE7-FCC4180EB465}" destId="{FF25BA27-2D5B-4045-9E1A-15F84ECC5D79}" srcOrd="0" destOrd="0" presId="urn:microsoft.com/office/officeart/2005/8/layout/arrow2"/>
    <dgm:cxn modelId="{9D590670-E524-4560-93D3-01EFBD5CE8B2}" type="presOf" srcId="{82E84FD6-ECCF-40EC-B114-AE8E6B872674}" destId="{C986F276-F31C-4290-83A6-C6D9E6A1DD77}" srcOrd="0" destOrd="0" presId="urn:microsoft.com/office/officeart/2005/8/layout/arrow2"/>
    <dgm:cxn modelId="{4A68F17D-0F34-4022-B4FA-670D4563E006}" srcId="{F72C7055-60EB-47B6-B90D-BD46BBCE8417}" destId="{B0165520-C100-4C8B-8FE7-FCC4180EB465}" srcOrd="2" destOrd="0" parTransId="{D1B183A6-0325-4C8B-983C-8B6728D2943D}" sibTransId="{374CBDE8-CE28-47C3-A195-610579F0F66D}"/>
    <dgm:cxn modelId="{191E6C8E-AF57-477C-A0A1-37B9529CB040}" srcId="{F72C7055-60EB-47B6-B90D-BD46BBCE8417}" destId="{533EB4BD-15B7-4C8D-BD15-C914E5C0558D}" srcOrd="7" destOrd="0" parTransId="{89E1B6C3-936A-40AD-A039-E363D51D8DC0}" sibTransId="{18B5AE01-A3A0-47BD-8EA7-B67FCF3FD810}"/>
    <dgm:cxn modelId="{C7F61E9A-B12B-43AB-9BDB-43E856324C7F}" srcId="{F72C7055-60EB-47B6-B90D-BD46BBCE8417}" destId="{78D00FD4-5344-475D-94F7-F0E98D5D915E}" srcOrd="6" destOrd="0" parTransId="{C6B03023-F9A2-45C9-8340-EE7803B395B4}" sibTransId="{A67EC319-C2C9-4007-9D0B-33EAC4BB5416}"/>
    <dgm:cxn modelId="{193AB99A-8112-4793-80C7-316CD07F2B3A}" type="presOf" srcId="{569C31D7-DA95-4B98-9894-D41E53B06852}" destId="{6977FF9D-8E2F-493F-A281-6B1A883A3858}" srcOrd="0" destOrd="0" presId="urn:microsoft.com/office/officeart/2005/8/layout/arrow2"/>
    <dgm:cxn modelId="{627E62B1-B388-4198-8343-8BB87626AC2B}" srcId="{F72C7055-60EB-47B6-B90D-BD46BBCE8417}" destId="{569C31D7-DA95-4B98-9894-D41E53B06852}" srcOrd="3" destOrd="0" parTransId="{FF302CCB-2D8F-4373-91AF-41E2784EB314}" sibTransId="{775BB318-91C0-4B59-A95B-119DD06003F8}"/>
    <dgm:cxn modelId="{A7FD75BC-E30D-4C3A-9E9F-49C04B432E26}" type="presOf" srcId="{F72C7055-60EB-47B6-B90D-BD46BBCE8417}" destId="{DE831E2B-4476-44D3-AF73-67AA17688335}" srcOrd="0" destOrd="0" presId="urn:microsoft.com/office/officeart/2005/8/layout/arrow2"/>
    <dgm:cxn modelId="{329858BE-86CF-4100-AAD5-6D8CE72623DF}" srcId="{F72C7055-60EB-47B6-B90D-BD46BBCE8417}" destId="{3E05FC6C-C100-40A9-8CB0-8ABFBE7591AB}" srcOrd="1" destOrd="0" parTransId="{24332854-B8EC-4E4C-8545-9E36FD8E453C}" sibTransId="{2DDDCB6F-FF4B-461A-B065-DF2AB289E923}"/>
    <dgm:cxn modelId="{72E95DCB-D164-40A7-B06A-F6E8DFBAD908}" srcId="{F72C7055-60EB-47B6-B90D-BD46BBCE8417}" destId="{82E84FD6-ECCF-40EC-B114-AE8E6B872674}" srcOrd="4" destOrd="0" parTransId="{777DA6F1-5039-460A-8E6D-8A4245BADB75}" sibTransId="{6B32D41C-1AB9-448A-BE0F-95A3F1E9726E}"/>
    <dgm:cxn modelId="{76EB17D0-C212-4A61-8450-72CF838032B7}" srcId="{F72C7055-60EB-47B6-B90D-BD46BBCE8417}" destId="{376C92E8-830A-4742-A5C5-0CF6575A2958}" srcOrd="0" destOrd="0" parTransId="{A7472815-8DEE-44AF-8CCF-25237CEA7249}" sibTransId="{6055B239-9FDA-44FF-A585-6817D9637913}"/>
    <dgm:cxn modelId="{1A0349DB-0D1E-47FA-B21A-FBE0FA7E9593}" type="presParOf" srcId="{DE831E2B-4476-44D3-AF73-67AA17688335}" destId="{2AC113A8-AE8E-43FF-9DEE-99F4100B6B70}" srcOrd="0" destOrd="0" presId="urn:microsoft.com/office/officeart/2005/8/layout/arrow2"/>
    <dgm:cxn modelId="{96890D54-A1DB-427A-97C8-E3738805A5F3}" type="presParOf" srcId="{DE831E2B-4476-44D3-AF73-67AA17688335}" destId="{8572EBA6-DAE5-4373-BEBA-6B079E101E36}" srcOrd="1" destOrd="0" presId="urn:microsoft.com/office/officeart/2005/8/layout/arrow2"/>
    <dgm:cxn modelId="{54117694-9AA5-4426-BB40-26498DCD2CF8}" type="presParOf" srcId="{8572EBA6-DAE5-4373-BEBA-6B079E101E36}" destId="{0D406AAC-34C6-4638-B1E3-4590D810803A}" srcOrd="0" destOrd="0" presId="urn:microsoft.com/office/officeart/2005/8/layout/arrow2"/>
    <dgm:cxn modelId="{F494200C-8884-4E51-9141-52D35F7947D6}" type="presParOf" srcId="{8572EBA6-DAE5-4373-BEBA-6B079E101E36}" destId="{0B77BF07-99A9-4E9B-AD0D-65589F8274E8}" srcOrd="1" destOrd="0" presId="urn:microsoft.com/office/officeart/2005/8/layout/arrow2"/>
    <dgm:cxn modelId="{663EA6E7-4476-4833-8C19-4B89ABA1D002}" type="presParOf" srcId="{8572EBA6-DAE5-4373-BEBA-6B079E101E36}" destId="{2FF96993-6EC7-42BE-966C-EC7031921B98}" srcOrd="2" destOrd="0" presId="urn:microsoft.com/office/officeart/2005/8/layout/arrow2"/>
    <dgm:cxn modelId="{52068D76-A5A8-45D7-902C-1D0988E2613A}" type="presParOf" srcId="{8572EBA6-DAE5-4373-BEBA-6B079E101E36}" destId="{F54A4F87-14E4-4145-A386-BA91815611CF}" srcOrd="3" destOrd="0" presId="urn:microsoft.com/office/officeart/2005/8/layout/arrow2"/>
    <dgm:cxn modelId="{62B6E771-CFEE-423C-8BFA-7E46A5563985}" type="presParOf" srcId="{8572EBA6-DAE5-4373-BEBA-6B079E101E36}" destId="{252F1ED4-28B9-4150-81F1-E57771E22ADC}" srcOrd="4" destOrd="0" presId="urn:microsoft.com/office/officeart/2005/8/layout/arrow2"/>
    <dgm:cxn modelId="{2D088563-66EA-4A37-84F7-0529828EAA03}" type="presParOf" srcId="{8572EBA6-DAE5-4373-BEBA-6B079E101E36}" destId="{FF25BA27-2D5B-4045-9E1A-15F84ECC5D79}" srcOrd="5" destOrd="0" presId="urn:microsoft.com/office/officeart/2005/8/layout/arrow2"/>
    <dgm:cxn modelId="{4CCFB408-29D3-4791-BC48-F7443F295ACD}" type="presParOf" srcId="{8572EBA6-DAE5-4373-BEBA-6B079E101E36}" destId="{91EA5833-011B-4EE1-AD45-B89E9C31FD9C}" srcOrd="6" destOrd="0" presId="urn:microsoft.com/office/officeart/2005/8/layout/arrow2"/>
    <dgm:cxn modelId="{F1B4A33A-0F9C-4F16-B3D5-61DF65568AB3}" type="presParOf" srcId="{8572EBA6-DAE5-4373-BEBA-6B079E101E36}" destId="{6977FF9D-8E2F-493F-A281-6B1A883A3858}" srcOrd="7" destOrd="0" presId="urn:microsoft.com/office/officeart/2005/8/layout/arrow2"/>
    <dgm:cxn modelId="{26ABD2FD-BCDD-445C-BB15-272957691123}" type="presParOf" srcId="{8572EBA6-DAE5-4373-BEBA-6B079E101E36}" destId="{6DD063FB-573B-4A1C-AEED-1FD2983A49F3}" srcOrd="8" destOrd="0" presId="urn:microsoft.com/office/officeart/2005/8/layout/arrow2"/>
    <dgm:cxn modelId="{E0680D41-45D8-4BED-9DE4-D47BCCFB0871}" type="presParOf" srcId="{8572EBA6-DAE5-4373-BEBA-6B079E101E36}" destId="{C986F276-F31C-4290-83A6-C6D9E6A1DD77}"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EF7E3C-A282-4403-840B-5F2711D29897}" type="doc">
      <dgm:prSet loTypeId="urn:microsoft.com/office/officeart/2005/8/layout/hProcess9" loCatId="process" qsTypeId="urn:microsoft.com/office/officeart/2005/8/quickstyle/simple1" qsCatId="simple" csTypeId="urn:microsoft.com/office/officeart/2005/8/colors/accent1_2" csCatId="accent1" phldr="1"/>
      <dgm:spPr/>
    </dgm:pt>
    <dgm:pt modelId="{4B54CE7B-C9D8-440D-91D2-FBC536CE5F34}">
      <dgm:prSet phldrT="[Text]"/>
      <dgm:spPr/>
      <dgm:t>
        <a:bodyPr/>
        <a:lstStyle/>
        <a:p>
          <a:r>
            <a:t>Résultats</a:t>
          </a:r>
        </a:p>
      </dgm:t>
    </dgm:pt>
    <dgm:pt modelId="{FBC20340-710F-410D-954E-CD2F7B2598E9}" type="parTrans" cxnId="{E0414AFC-DDD4-42F3-9A00-24B8B46ABB2B}">
      <dgm:prSet/>
      <dgm:spPr/>
      <dgm:t>
        <a:bodyPr/>
        <a:lstStyle/>
        <a:p>
          <a:endParaRPr lang="en-US"/>
        </a:p>
      </dgm:t>
    </dgm:pt>
    <dgm:pt modelId="{266813B8-CBD1-4EBD-A6FF-832C05585FB1}" type="sibTrans" cxnId="{E0414AFC-DDD4-42F3-9A00-24B8B46ABB2B}">
      <dgm:prSet/>
      <dgm:spPr/>
      <dgm:t>
        <a:bodyPr/>
        <a:lstStyle/>
        <a:p>
          <a:endParaRPr lang="en-US"/>
        </a:p>
      </dgm:t>
    </dgm:pt>
    <dgm:pt modelId="{9358789A-8101-41F7-B010-4B73D2700F52}">
      <dgm:prSet phldrT="[Text]"/>
      <dgm:spPr/>
      <dgm:t>
        <a:bodyPr/>
        <a:lstStyle/>
        <a:p>
          <a:r>
            <a:t>Résultats</a:t>
          </a:r>
        </a:p>
      </dgm:t>
    </dgm:pt>
    <dgm:pt modelId="{C2110AA1-2896-4CB8-BBAF-B4554A175B1B}" type="parTrans" cxnId="{469FF9A1-0F8C-48BF-9CE4-7848914F0CF2}">
      <dgm:prSet/>
      <dgm:spPr/>
      <dgm:t>
        <a:bodyPr/>
        <a:lstStyle/>
        <a:p>
          <a:endParaRPr lang="en-US"/>
        </a:p>
      </dgm:t>
    </dgm:pt>
    <dgm:pt modelId="{C3000459-2D81-4BDE-B136-7DF5C20F9104}" type="sibTrans" cxnId="{469FF9A1-0F8C-48BF-9CE4-7848914F0CF2}">
      <dgm:prSet/>
      <dgm:spPr/>
      <dgm:t>
        <a:bodyPr/>
        <a:lstStyle/>
        <a:p>
          <a:endParaRPr lang="en-US"/>
        </a:p>
      </dgm:t>
    </dgm:pt>
    <dgm:pt modelId="{727E2D81-92E5-4DC7-8D96-8C7A3A32033D}">
      <dgm:prSet phldrT="[Text]"/>
      <dgm:spPr/>
      <dgm:t>
        <a:bodyPr/>
        <a:lstStyle/>
        <a:p>
          <a:r>
            <a:t>Résultats</a:t>
          </a:r>
        </a:p>
      </dgm:t>
    </dgm:pt>
    <dgm:pt modelId="{CA4B6D48-6D51-4FBF-A5A9-B578D5C1F54E}" type="parTrans" cxnId="{81F6B907-CDDF-4ED8-9627-2ED85619A883}">
      <dgm:prSet/>
      <dgm:spPr/>
      <dgm:t>
        <a:bodyPr/>
        <a:lstStyle/>
        <a:p>
          <a:endParaRPr lang="en-US"/>
        </a:p>
      </dgm:t>
    </dgm:pt>
    <dgm:pt modelId="{FB6B5076-AA00-4D3D-B341-CCE39C27FEDC}" type="sibTrans" cxnId="{81F6B907-CDDF-4ED8-9627-2ED85619A883}">
      <dgm:prSet/>
      <dgm:spPr/>
      <dgm:t>
        <a:bodyPr/>
        <a:lstStyle/>
        <a:p>
          <a:endParaRPr lang="en-US"/>
        </a:p>
      </dgm:t>
    </dgm:pt>
    <dgm:pt modelId="{17B7D91F-AF2A-4EF4-915B-A75A5DF7091C}" type="pres">
      <dgm:prSet presAssocID="{1DEF7E3C-A282-4403-840B-5F2711D29897}" presName="CompostProcess" presStyleCnt="0">
        <dgm:presLayoutVars>
          <dgm:dir/>
          <dgm:resizeHandles val="exact"/>
        </dgm:presLayoutVars>
      </dgm:prSet>
      <dgm:spPr/>
    </dgm:pt>
    <dgm:pt modelId="{A53873BE-5A33-499E-AD3C-5D12FE60B440}" type="pres">
      <dgm:prSet presAssocID="{1DEF7E3C-A282-4403-840B-5F2711D29897}" presName="arrow" presStyleLbl="bgShp" presStyleIdx="0" presStyleCnt="1"/>
      <dgm:spPr/>
    </dgm:pt>
    <dgm:pt modelId="{4B90E441-5D5E-455B-986E-D4A39FA7E231}" type="pres">
      <dgm:prSet presAssocID="{1DEF7E3C-A282-4403-840B-5F2711D29897}" presName="linearProcess" presStyleCnt="0"/>
      <dgm:spPr/>
    </dgm:pt>
    <dgm:pt modelId="{43EDB161-5FE0-435D-87A6-2AF6D5B27227}" type="pres">
      <dgm:prSet presAssocID="{4B54CE7B-C9D8-440D-91D2-FBC536CE5F34}" presName="textNode" presStyleLbl="node1" presStyleIdx="0" presStyleCnt="3" custLinFactNeighborX="-10661">
        <dgm:presLayoutVars>
          <dgm:bulletEnabled val="1"/>
        </dgm:presLayoutVars>
      </dgm:prSet>
      <dgm:spPr/>
    </dgm:pt>
    <dgm:pt modelId="{8A9111D0-E6D8-4DFE-9989-E33574E5ED97}" type="pres">
      <dgm:prSet presAssocID="{266813B8-CBD1-4EBD-A6FF-832C05585FB1}" presName="sibTrans" presStyleCnt="0"/>
      <dgm:spPr/>
    </dgm:pt>
    <dgm:pt modelId="{830882B4-7945-4F5D-B524-648EF301CF9D}" type="pres">
      <dgm:prSet presAssocID="{9358789A-8101-41F7-B010-4B73D2700F52}" presName="textNode" presStyleLbl="node1" presStyleIdx="1" presStyleCnt="3">
        <dgm:presLayoutVars>
          <dgm:bulletEnabled val="1"/>
        </dgm:presLayoutVars>
      </dgm:prSet>
      <dgm:spPr/>
    </dgm:pt>
    <dgm:pt modelId="{E07F6244-319F-45E6-AB9C-9C11957A9219}" type="pres">
      <dgm:prSet presAssocID="{C3000459-2D81-4BDE-B136-7DF5C20F9104}" presName="sibTrans" presStyleCnt="0"/>
      <dgm:spPr/>
    </dgm:pt>
    <dgm:pt modelId="{E5B00794-AD02-46ED-AB7C-967A68C06B7C}" type="pres">
      <dgm:prSet presAssocID="{727E2D81-92E5-4DC7-8D96-8C7A3A32033D}" presName="textNode" presStyleLbl="node1" presStyleIdx="2" presStyleCnt="3">
        <dgm:presLayoutVars>
          <dgm:bulletEnabled val="1"/>
        </dgm:presLayoutVars>
      </dgm:prSet>
      <dgm:spPr/>
    </dgm:pt>
  </dgm:ptLst>
  <dgm:cxnLst>
    <dgm:cxn modelId="{81F6B907-CDDF-4ED8-9627-2ED85619A883}" srcId="{1DEF7E3C-A282-4403-840B-5F2711D29897}" destId="{727E2D81-92E5-4DC7-8D96-8C7A3A32033D}" srcOrd="2" destOrd="0" parTransId="{CA4B6D48-6D51-4FBF-A5A9-B578D5C1F54E}" sibTransId="{FB6B5076-AA00-4D3D-B341-CCE39C27FEDC}"/>
    <dgm:cxn modelId="{29C15B5E-DE07-48E0-9826-E71EBD8CFA36}" type="presOf" srcId="{9358789A-8101-41F7-B010-4B73D2700F52}" destId="{830882B4-7945-4F5D-B524-648EF301CF9D}" srcOrd="0" destOrd="0" presId="urn:microsoft.com/office/officeart/2005/8/layout/hProcess9"/>
    <dgm:cxn modelId="{25CC568C-CE31-49E9-A6BA-D400160C7712}" type="presOf" srcId="{1DEF7E3C-A282-4403-840B-5F2711D29897}" destId="{17B7D91F-AF2A-4EF4-915B-A75A5DF7091C}" srcOrd="0" destOrd="0" presId="urn:microsoft.com/office/officeart/2005/8/layout/hProcess9"/>
    <dgm:cxn modelId="{469FF9A1-0F8C-48BF-9CE4-7848914F0CF2}" srcId="{1DEF7E3C-A282-4403-840B-5F2711D29897}" destId="{9358789A-8101-41F7-B010-4B73D2700F52}" srcOrd="1" destOrd="0" parTransId="{C2110AA1-2896-4CB8-BBAF-B4554A175B1B}" sibTransId="{C3000459-2D81-4BDE-B136-7DF5C20F9104}"/>
    <dgm:cxn modelId="{B6CDF6AD-6A68-4BE4-A412-AB5FFE4AE6B3}" type="presOf" srcId="{4B54CE7B-C9D8-440D-91D2-FBC536CE5F34}" destId="{43EDB161-5FE0-435D-87A6-2AF6D5B27227}" srcOrd="0" destOrd="0" presId="urn:microsoft.com/office/officeart/2005/8/layout/hProcess9"/>
    <dgm:cxn modelId="{988F3FBA-3957-4C56-8BC4-DF8DC61845C3}" type="presOf" srcId="{727E2D81-92E5-4DC7-8D96-8C7A3A32033D}" destId="{E5B00794-AD02-46ED-AB7C-967A68C06B7C}" srcOrd="0" destOrd="0" presId="urn:microsoft.com/office/officeart/2005/8/layout/hProcess9"/>
    <dgm:cxn modelId="{E0414AFC-DDD4-42F3-9A00-24B8B46ABB2B}" srcId="{1DEF7E3C-A282-4403-840B-5F2711D29897}" destId="{4B54CE7B-C9D8-440D-91D2-FBC536CE5F34}" srcOrd="0" destOrd="0" parTransId="{FBC20340-710F-410D-954E-CD2F7B2598E9}" sibTransId="{266813B8-CBD1-4EBD-A6FF-832C05585FB1}"/>
    <dgm:cxn modelId="{046B4571-1C7A-48D9-9301-6D93B6268A88}" type="presParOf" srcId="{17B7D91F-AF2A-4EF4-915B-A75A5DF7091C}" destId="{A53873BE-5A33-499E-AD3C-5D12FE60B440}" srcOrd="0" destOrd="0" presId="urn:microsoft.com/office/officeart/2005/8/layout/hProcess9"/>
    <dgm:cxn modelId="{54E17052-A354-4D52-98D9-E1A9CFCFF03D}" type="presParOf" srcId="{17B7D91F-AF2A-4EF4-915B-A75A5DF7091C}" destId="{4B90E441-5D5E-455B-986E-D4A39FA7E231}" srcOrd="1" destOrd="0" presId="urn:microsoft.com/office/officeart/2005/8/layout/hProcess9"/>
    <dgm:cxn modelId="{EC4D8206-BD58-4802-BDC8-CF948EA16476}" type="presParOf" srcId="{4B90E441-5D5E-455B-986E-D4A39FA7E231}" destId="{43EDB161-5FE0-435D-87A6-2AF6D5B27227}" srcOrd="0" destOrd="0" presId="urn:microsoft.com/office/officeart/2005/8/layout/hProcess9"/>
    <dgm:cxn modelId="{EE37B0A0-5551-49B1-A29B-A38746A3046D}" type="presParOf" srcId="{4B90E441-5D5E-455B-986E-D4A39FA7E231}" destId="{8A9111D0-E6D8-4DFE-9989-E33574E5ED97}" srcOrd="1" destOrd="0" presId="urn:microsoft.com/office/officeart/2005/8/layout/hProcess9"/>
    <dgm:cxn modelId="{55CFBB21-835C-48C9-977F-73E1F75DEDE2}" type="presParOf" srcId="{4B90E441-5D5E-455B-986E-D4A39FA7E231}" destId="{830882B4-7945-4F5D-B524-648EF301CF9D}" srcOrd="2" destOrd="0" presId="urn:microsoft.com/office/officeart/2005/8/layout/hProcess9"/>
    <dgm:cxn modelId="{5B1D398B-7CF1-44BA-A4D9-E54888F9B5D3}" type="presParOf" srcId="{4B90E441-5D5E-455B-986E-D4A39FA7E231}" destId="{E07F6244-319F-45E6-AB9C-9C11957A9219}" srcOrd="3" destOrd="0" presId="urn:microsoft.com/office/officeart/2005/8/layout/hProcess9"/>
    <dgm:cxn modelId="{412A5E5E-45F6-4955-B45B-1A0D22BC67EE}" type="presParOf" srcId="{4B90E441-5D5E-455B-986E-D4A39FA7E231}" destId="{E5B00794-AD02-46ED-AB7C-967A68C06B7C}"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C113A8-AE8E-43FF-9DEE-99F4100B6B70}">
      <dsp:nvSpPr>
        <dsp:cNvPr id="0" name=""/>
        <dsp:cNvSpPr/>
      </dsp:nvSpPr>
      <dsp:spPr>
        <a:xfrm>
          <a:off x="756874" y="-37498"/>
          <a:ext cx="9281331" cy="5800832"/>
        </a:xfrm>
        <a:prstGeom prst="swooshArrow">
          <a:avLst>
            <a:gd name="adj1" fmla="val 25000"/>
            <a:gd name="adj2" fmla="val 25000"/>
          </a:avLst>
        </a:prstGeom>
        <a:solidFill>
          <a:schemeClr val="accent2">
            <a:lumMod val="50000"/>
            <a:alpha val="25000"/>
          </a:schemeClr>
        </a:solidFill>
        <a:ln>
          <a:solidFill>
            <a:schemeClr val="bg2">
              <a:lumMod val="50000"/>
            </a:schemeClr>
          </a:solidFill>
        </a:ln>
        <a:effectLst/>
      </dsp:spPr>
      <dsp:style>
        <a:lnRef idx="0">
          <a:scrgbClr r="0" g="0" b="0"/>
        </a:lnRef>
        <a:fillRef idx="1">
          <a:scrgbClr r="0" g="0" b="0"/>
        </a:fillRef>
        <a:effectRef idx="0">
          <a:scrgbClr r="0" g="0" b="0"/>
        </a:effectRef>
        <a:fontRef idx="minor"/>
      </dsp:style>
    </dsp:sp>
    <dsp:sp modelId="{0D406AAC-34C6-4638-B1E3-4590D810803A}">
      <dsp:nvSpPr>
        <dsp:cNvPr id="0" name=""/>
        <dsp:cNvSpPr/>
      </dsp:nvSpPr>
      <dsp:spPr>
        <a:xfrm>
          <a:off x="1671086" y="4275999"/>
          <a:ext cx="213470" cy="213470"/>
        </a:xfrm>
        <a:prstGeom prst="ellipse">
          <a:avLst/>
        </a:prstGeom>
        <a:solidFill>
          <a:schemeClr val="tx1">
            <a:lumMod val="50000"/>
            <a:lumOff val="5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77BF07-99A9-4E9B-AD0D-65589F8274E8}">
      <dsp:nvSpPr>
        <dsp:cNvPr id="0" name=""/>
        <dsp:cNvSpPr/>
      </dsp:nvSpPr>
      <dsp:spPr>
        <a:xfrm>
          <a:off x="1590093" y="4420233"/>
          <a:ext cx="1215854" cy="13805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114" tIns="0" rIns="0" bIns="0" numCol="1" spcCol="1270" anchor="t" anchorCtr="0">
          <a:noAutofit/>
        </a:bodyPr>
        <a:lstStyle/>
        <a:p>
          <a:pPr marL="0" lvl="0" indent="0" algn="l" defTabSz="533400">
            <a:lnSpc>
              <a:spcPct val="90000"/>
            </a:lnSpc>
            <a:spcBef>
              <a:spcPct val="0"/>
            </a:spcBef>
            <a:spcAft>
              <a:spcPct val="35000"/>
            </a:spcAft>
            <a:buNone/>
          </a:pPr>
          <a:r>
            <a:rPr lang="fr-FR" sz="1200" b="0" kern="1200" dirty="0">
              <a:solidFill>
                <a:schemeClr val="tx1"/>
              </a:solidFill>
              <a:latin typeface="+mj-lt"/>
            </a:rPr>
            <a:t>(FEM-4)</a:t>
          </a:r>
        </a:p>
        <a:p>
          <a:pPr marL="0" lvl="0" indent="0" algn="l" defTabSz="533400">
            <a:lnSpc>
              <a:spcPct val="90000"/>
            </a:lnSpc>
            <a:spcBef>
              <a:spcPct val="0"/>
            </a:spcBef>
            <a:spcAft>
              <a:spcPct val="35000"/>
            </a:spcAft>
            <a:buNone/>
          </a:pPr>
          <a:r>
            <a:rPr lang="fr-FR" sz="1200" b="0" kern="1200" dirty="0">
              <a:solidFill>
                <a:schemeClr val="tx1"/>
              </a:solidFill>
              <a:latin typeface="+mj-lt"/>
            </a:rPr>
            <a:t>Premières étapes vers une approche des résultats à l’échelle du FEM</a:t>
          </a:r>
        </a:p>
      </dsp:txBody>
      <dsp:txXfrm>
        <a:off x="1590093" y="4420233"/>
        <a:ext cx="1215854" cy="1380598"/>
      </dsp:txXfrm>
    </dsp:sp>
    <dsp:sp modelId="{2FF96993-6EC7-42BE-966C-EC7031921B98}">
      <dsp:nvSpPr>
        <dsp:cNvPr id="0" name=""/>
        <dsp:cNvSpPr/>
      </dsp:nvSpPr>
      <dsp:spPr>
        <a:xfrm>
          <a:off x="2826611" y="3165720"/>
          <a:ext cx="334127" cy="334127"/>
        </a:xfrm>
        <a:prstGeom prst="ellipse">
          <a:avLst/>
        </a:prstGeom>
        <a:solidFill>
          <a:schemeClr val="tx2">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4A4F87-14E4-4145-A386-BA91815611CF}">
      <dsp:nvSpPr>
        <dsp:cNvPr id="0" name=""/>
        <dsp:cNvSpPr/>
      </dsp:nvSpPr>
      <dsp:spPr>
        <a:xfrm>
          <a:off x="2726117" y="3370283"/>
          <a:ext cx="1540700" cy="24305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047" tIns="0" rIns="0" bIns="0" numCol="1" spcCol="1270" anchor="t" anchorCtr="0">
          <a:noAutofit/>
        </a:bodyPr>
        <a:lstStyle/>
        <a:p>
          <a:pPr marL="0" lvl="0" indent="0" algn="l" defTabSz="533400">
            <a:lnSpc>
              <a:spcPct val="90000"/>
            </a:lnSpc>
            <a:spcBef>
              <a:spcPct val="0"/>
            </a:spcBef>
            <a:spcAft>
              <a:spcPct val="35000"/>
            </a:spcAft>
            <a:buNone/>
          </a:pPr>
          <a:r>
            <a:rPr lang="fr-FR" sz="1200" b="0" kern="1200" dirty="0">
              <a:solidFill>
                <a:schemeClr val="tx1"/>
              </a:solidFill>
              <a:latin typeface="+mj-lt"/>
            </a:rPr>
            <a:t>(FEM-5)</a:t>
          </a:r>
        </a:p>
        <a:p>
          <a:pPr marL="0" lvl="0" indent="0" algn="l" defTabSz="533400">
            <a:lnSpc>
              <a:spcPct val="90000"/>
            </a:lnSpc>
            <a:spcBef>
              <a:spcPct val="0"/>
            </a:spcBef>
            <a:spcAft>
              <a:spcPct val="35000"/>
            </a:spcAft>
            <a:buNone/>
          </a:pPr>
          <a:r>
            <a:rPr lang="fr-FR" sz="1200" b="0" kern="1200" dirty="0">
              <a:solidFill>
                <a:schemeClr val="tx1"/>
              </a:solidFill>
              <a:latin typeface="+mj-lt"/>
            </a:rPr>
            <a:t>Mise en œuvre de l’approche du FEM : outils de suivi pour tous les domaines d’intervention, examens de suivi annuels</a:t>
          </a:r>
        </a:p>
      </dsp:txBody>
      <dsp:txXfrm>
        <a:off x="2726117" y="3370283"/>
        <a:ext cx="1540700" cy="2430548"/>
      </dsp:txXfrm>
    </dsp:sp>
    <dsp:sp modelId="{252F1ED4-28B9-4150-81F1-E57771E22ADC}">
      <dsp:nvSpPr>
        <dsp:cNvPr id="0" name=""/>
        <dsp:cNvSpPr/>
      </dsp:nvSpPr>
      <dsp:spPr>
        <a:xfrm>
          <a:off x="4222356" y="2263891"/>
          <a:ext cx="514846" cy="478747"/>
        </a:xfrm>
        <a:prstGeom prst="ellipse">
          <a:avLst/>
        </a:prstGeom>
        <a:solidFill>
          <a:schemeClr val="tx2">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F25BA27-2D5B-4045-9E1A-15F84ECC5D79}">
      <dsp:nvSpPr>
        <dsp:cNvPr id="0" name=""/>
        <dsp:cNvSpPr/>
      </dsp:nvSpPr>
      <dsp:spPr>
        <a:xfrm>
          <a:off x="4317208" y="2428267"/>
          <a:ext cx="2139507" cy="3410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6063" tIns="0" rIns="0" bIns="0" numCol="1" spcCol="1270" anchor="t" anchorCtr="0">
          <a:noAutofit/>
        </a:bodyPr>
        <a:lstStyle/>
        <a:p>
          <a:pPr marL="0" lvl="0" indent="0" algn="l" defTabSz="622300">
            <a:lnSpc>
              <a:spcPct val="90000"/>
            </a:lnSpc>
            <a:spcBef>
              <a:spcPct val="0"/>
            </a:spcBef>
            <a:spcAft>
              <a:spcPct val="35000"/>
            </a:spcAft>
            <a:buNone/>
          </a:pPr>
          <a:r>
            <a:rPr lang="fr-FR" sz="1400" b="0" kern="1200" dirty="0">
              <a:solidFill>
                <a:schemeClr val="tx1"/>
              </a:solidFill>
              <a:latin typeface="+mj-lt"/>
            </a:rPr>
            <a:t>(FEM-6)</a:t>
          </a:r>
        </a:p>
        <a:p>
          <a:pPr marL="0" lvl="0" indent="0" algn="l" defTabSz="622300">
            <a:lnSpc>
              <a:spcPct val="90000"/>
            </a:lnSpc>
            <a:spcBef>
              <a:spcPct val="0"/>
            </a:spcBef>
            <a:spcAft>
              <a:spcPct val="35000"/>
            </a:spcAft>
            <a:buNone/>
          </a:pPr>
          <a:r>
            <a:rPr lang="fr-FR" sz="1400" b="0" kern="1200" dirty="0">
              <a:solidFill>
                <a:schemeClr val="tx1"/>
              </a:solidFill>
              <a:latin typeface="+mj-lt"/>
            </a:rPr>
            <a:t>Indicateurs de haut niveau des effets positifs pour l’environnement mondiale</a:t>
          </a:r>
          <a:br>
            <a:rPr kern="1200" dirty="0"/>
          </a:br>
          <a:br>
            <a:rPr kern="1200" dirty="0"/>
          </a:br>
          <a:r>
            <a:rPr lang="fr-FR" sz="1400" b="0" kern="1200" dirty="0">
              <a:solidFill>
                <a:schemeClr val="tx1"/>
              </a:solidFill>
              <a:latin typeface="+mj-lt"/>
            </a:rPr>
            <a:t>Objectifs fixés lors de la reconstitution </a:t>
          </a:r>
          <a:br>
            <a:rPr kern="1200" dirty="0"/>
          </a:br>
          <a:endParaRPr lang="fr-FR" sz="1400" b="0" kern="1200" dirty="0">
            <a:solidFill>
              <a:schemeClr val="tx1"/>
            </a:solidFill>
            <a:latin typeface="+mj-lt"/>
          </a:endParaRPr>
        </a:p>
        <a:p>
          <a:pPr marL="0" lvl="0" indent="0" algn="l" defTabSz="622300">
            <a:lnSpc>
              <a:spcPct val="90000"/>
            </a:lnSpc>
            <a:spcBef>
              <a:spcPct val="0"/>
            </a:spcBef>
            <a:spcAft>
              <a:spcPct val="35000"/>
            </a:spcAft>
            <a:buNone/>
          </a:pPr>
          <a:r>
            <a:rPr lang="fr-FR" sz="1400" b="0" kern="1200" dirty="0">
              <a:solidFill>
                <a:schemeClr val="tx1"/>
              </a:solidFill>
              <a:latin typeface="+mj-lt"/>
            </a:rPr>
            <a:t>Première Fiche de performance institutionnelle</a:t>
          </a:r>
        </a:p>
        <a:p>
          <a:pPr marL="0" lvl="0" indent="0" algn="l" defTabSz="622300">
            <a:lnSpc>
              <a:spcPct val="90000"/>
            </a:lnSpc>
            <a:spcBef>
              <a:spcPct val="0"/>
            </a:spcBef>
            <a:spcAft>
              <a:spcPct val="35000"/>
            </a:spcAft>
            <a:buNone/>
          </a:pPr>
          <a:br>
            <a:rPr kern="1200" dirty="0"/>
          </a:br>
          <a:r>
            <a:rPr lang="fr-FR" sz="1400" b="0" kern="1200" dirty="0">
              <a:solidFill>
                <a:schemeClr val="tx1"/>
              </a:solidFill>
              <a:latin typeface="+mj-lt"/>
            </a:rPr>
            <a:t>Premières leçons sur le suivi des effets positifs multiples</a:t>
          </a:r>
        </a:p>
      </dsp:txBody>
      <dsp:txXfrm>
        <a:off x="4317208" y="2428267"/>
        <a:ext cx="2139507" cy="3410063"/>
      </dsp:txXfrm>
    </dsp:sp>
    <dsp:sp modelId="{91EA5833-011B-4EE1-AD45-B89E9C31FD9C}">
      <dsp:nvSpPr>
        <dsp:cNvPr id="0" name=""/>
        <dsp:cNvSpPr/>
      </dsp:nvSpPr>
      <dsp:spPr>
        <a:xfrm>
          <a:off x="6323400" y="1524178"/>
          <a:ext cx="575442" cy="575442"/>
        </a:xfrm>
        <a:prstGeom prst="ellipse">
          <a:avLst/>
        </a:prstGeom>
        <a:solidFill>
          <a:srgbClr val="7030A0">
            <a:alpha val="5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77FF9D-8E2F-493F-A281-6B1A883A3858}">
      <dsp:nvSpPr>
        <dsp:cNvPr id="0" name=""/>
        <dsp:cNvSpPr/>
      </dsp:nvSpPr>
      <dsp:spPr>
        <a:xfrm>
          <a:off x="6236368" y="1632796"/>
          <a:ext cx="2554630" cy="3976608"/>
        </a:xfrm>
        <a:prstGeom prst="rect">
          <a:avLst/>
        </a:prstGeom>
        <a:noFill/>
        <a:ln w="38100">
          <a:noFill/>
        </a:ln>
        <a:effectLst/>
      </dsp:spPr>
      <dsp:style>
        <a:lnRef idx="0">
          <a:scrgbClr r="0" g="0" b="0"/>
        </a:lnRef>
        <a:fillRef idx="0">
          <a:scrgbClr r="0" g="0" b="0"/>
        </a:fillRef>
        <a:effectRef idx="0">
          <a:scrgbClr r="0" g="0" b="0"/>
        </a:effectRef>
        <a:fontRef idx="minor"/>
      </dsp:style>
      <dsp:txBody>
        <a:bodyPr spcFirstLastPara="0" vert="horz" wrap="square" lIns="304915" tIns="0" rIns="0" bIns="0" numCol="1" spcCol="1270" anchor="t" anchorCtr="0">
          <a:noAutofit/>
        </a:bodyPr>
        <a:lstStyle/>
        <a:p>
          <a:pPr marL="0" lvl="0" indent="0" algn="l" defTabSz="622300">
            <a:lnSpc>
              <a:spcPct val="90000"/>
            </a:lnSpc>
            <a:spcBef>
              <a:spcPct val="0"/>
            </a:spcBef>
            <a:spcAft>
              <a:spcPct val="35000"/>
            </a:spcAft>
            <a:buNone/>
          </a:pPr>
          <a:r>
            <a:rPr lang="fr-FR" sz="1400" b="1" i="1" kern="1200" dirty="0">
              <a:solidFill>
                <a:schemeClr val="tx1"/>
              </a:solidFill>
              <a:latin typeface="+mj-lt"/>
            </a:rPr>
            <a:t>         (FEM-7)</a:t>
          </a:r>
        </a:p>
        <a:p>
          <a:pPr marL="0" lvl="0" indent="0" algn="l" defTabSz="622300">
            <a:lnSpc>
              <a:spcPct val="90000"/>
            </a:lnSpc>
            <a:spcBef>
              <a:spcPct val="0"/>
            </a:spcBef>
            <a:spcAft>
              <a:spcPct val="35000"/>
            </a:spcAft>
            <a:buNone/>
          </a:pPr>
          <a:r>
            <a:rPr lang="fr-FR" sz="1400" b="1" i="1" kern="1200" dirty="0">
              <a:solidFill>
                <a:schemeClr val="tx1"/>
              </a:solidFill>
              <a:latin typeface="+mj-lt"/>
            </a:rPr>
            <a:t>Nouveau cadre de résultats</a:t>
          </a:r>
        </a:p>
        <a:p>
          <a:pPr marL="0" lvl="0" indent="0" algn="l" defTabSz="622300">
            <a:lnSpc>
              <a:spcPct val="90000"/>
            </a:lnSpc>
            <a:spcBef>
              <a:spcPct val="0"/>
            </a:spcBef>
            <a:spcAft>
              <a:spcPct val="35000"/>
            </a:spcAft>
            <a:buNone/>
          </a:pPr>
          <a:br>
            <a:rPr sz="1600" kern="1200" dirty="0"/>
          </a:br>
          <a:r>
            <a:rPr lang="fr-FR" sz="1400" b="1" i="1" kern="1200" dirty="0">
              <a:solidFill>
                <a:schemeClr val="tx1"/>
              </a:solidFill>
              <a:latin typeface="+mj-lt"/>
            </a:rPr>
            <a:t>11 Indicateurs de base</a:t>
          </a:r>
        </a:p>
        <a:p>
          <a:pPr marL="0" lvl="0" indent="0" algn="l" defTabSz="622300">
            <a:lnSpc>
              <a:spcPct val="90000"/>
            </a:lnSpc>
            <a:spcBef>
              <a:spcPct val="0"/>
            </a:spcBef>
            <a:spcAft>
              <a:spcPct val="35000"/>
            </a:spcAft>
            <a:buNone/>
          </a:pPr>
          <a:endParaRPr lang="fr-FR" sz="1400" b="1" i="1" kern="1200" dirty="0">
            <a:solidFill>
              <a:schemeClr val="tx1"/>
            </a:solidFill>
            <a:latin typeface="+mj-lt"/>
          </a:endParaRPr>
        </a:p>
        <a:p>
          <a:pPr marL="0" lvl="0" indent="0" algn="l" defTabSz="622300">
            <a:lnSpc>
              <a:spcPct val="90000"/>
            </a:lnSpc>
            <a:spcBef>
              <a:spcPct val="0"/>
            </a:spcBef>
            <a:spcAft>
              <a:spcPct val="35000"/>
            </a:spcAft>
            <a:buNone/>
          </a:pPr>
          <a:r>
            <a:rPr lang="fr-FR" sz="1400" b="1" i="1" kern="1200" dirty="0">
              <a:solidFill>
                <a:schemeClr val="tx1"/>
              </a:solidFill>
              <a:latin typeface="+mj-lt"/>
            </a:rPr>
            <a:t>Objectifs ambitieux</a:t>
          </a:r>
        </a:p>
        <a:p>
          <a:pPr marL="0" lvl="0" indent="0" algn="l" defTabSz="622300">
            <a:lnSpc>
              <a:spcPct val="90000"/>
            </a:lnSpc>
            <a:spcBef>
              <a:spcPct val="0"/>
            </a:spcBef>
            <a:spcAft>
              <a:spcPct val="35000"/>
            </a:spcAft>
            <a:buNone/>
          </a:pPr>
          <a:endParaRPr lang="fr-FR" sz="1400" b="1" i="1" kern="1200" dirty="0">
            <a:solidFill>
              <a:schemeClr val="tx1"/>
            </a:solidFill>
            <a:latin typeface="+mj-lt"/>
          </a:endParaRPr>
        </a:p>
        <a:p>
          <a:pPr marL="0" lvl="0" indent="0" algn="l" defTabSz="622300">
            <a:lnSpc>
              <a:spcPct val="90000"/>
            </a:lnSpc>
            <a:spcBef>
              <a:spcPct val="0"/>
            </a:spcBef>
            <a:spcAft>
              <a:spcPct val="35000"/>
            </a:spcAft>
            <a:buNone/>
          </a:pPr>
          <a:r>
            <a:rPr lang="fr-FR" sz="1400" b="1" i="1" kern="1200" dirty="0">
              <a:solidFill>
                <a:schemeClr val="tx1"/>
              </a:solidFill>
              <a:latin typeface="+mj-lt"/>
            </a:rPr>
            <a:t>Saisie systématiquement des données de résultats sur le portail du FEM</a:t>
          </a:r>
          <a:br>
            <a:rPr sz="1600" kern="1200" dirty="0"/>
          </a:br>
          <a:r>
            <a:rPr lang="fr-FR" sz="1400" b="1" i="1" kern="1200" dirty="0">
              <a:solidFill>
                <a:schemeClr val="tx1"/>
              </a:solidFill>
              <a:latin typeface="+mj-lt"/>
            </a:rPr>
            <a:t>(objectifs &amp; réalisations)</a:t>
          </a:r>
        </a:p>
        <a:p>
          <a:pPr marL="0" lvl="0" indent="0" algn="l" defTabSz="622300">
            <a:lnSpc>
              <a:spcPct val="90000"/>
            </a:lnSpc>
            <a:spcBef>
              <a:spcPct val="0"/>
            </a:spcBef>
            <a:spcAft>
              <a:spcPct val="35000"/>
            </a:spcAft>
            <a:buNone/>
          </a:pPr>
          <a:endParaRPr lang="fr-FR" sz="1400" b="1" i="1" kern="1200" dirty="0">
            <a:solidFill>
              <a:schemeClr val="tx1"/>
            </a:solidFill>
            <a:latin typeface="+mj-lt"/>
          </a:endParaRPr>
        </a:p>
        <a:p>
          <a:pPr marL="0" lvl="0" indent="0" algn="l" defTabSz="622300">
            <a:lnSpc>
              <a:spcPct val="90000"/>
            </a:lnSpc>
            <a:spcBef>
              <a:spcPct val="0"/>
            </a:spcBef>
            <a:spcAft>
              <a:spcPct val="35000"/>
            </a:spcAft>
            <a:buNone/>
          </a:pPr>
          <a:r>
            <a:rPr lang="fr-FR" sz="1400" b="1" i="1" kern="1200" dirty="0">
              <a:solidFill>
                <a:schemeClr val="tx1"/>
              </a:solidFill>
              <a:latin typeface="+mj-lt"/>
            </a:rPr>
            <a:t>Nouvelle formule de présentation des résultats</a:t>
          </a:r>
        </a:p>
        <a:p>
          <a:pPr marL="0" lvl="0" indent="0" algn="l" defTabSz="622300">
            <a:lnSpc>
              <a:spcPct val="90000"/>
            </a:lnSpc>
            <a:spcBef>
              <a:spcPct val="0"/>
            </a:spcBef>
            <a:spcAft>
              <a:spcPct val="35000"/>
            </a:spcAft>
            <a:buNone/>
          </a:pPr>
          <a:endParaRPr lang="fr-FR" sz="1400" b="1" i="1" kern="1200" dirty="0">
            <a:solidFill>
              <a:schemeClr val="tx1"/>
            </a:solidFill>
            <a:latin typeface="+mj-lt"/>
          </a:endParaRPr>
        </a:p>
        <a:p>
          <a:pPr marL="0" lvl="0" indent="0" algn="l" defTabSz="622300">
            <a:lnSpc>
              <a:spcPct val="90000"/>
            </a:lnSpc>
            <a:spcBef>
              <a:spcPct val="0"/>
            </a:spcBef>
            <a:spcAft>
              <a:spcPct val="35000"/>
            </a:spcAft>
            <a:buNone/>
          </a:pPr>
          <a:r>
            <a:rPr lang="fr-FR" sz="1400" b="1" i="1" kern="1200" dirty="0">
              <a:solidFill>
                <a:schemeClr val="tx1"/>
              </a:solidFill>
              <a:latin typeface="+mj-lt"/>
            </a:rPr>
            <a:t>Conformité à l’IITA</a:t>
          </a:r>
        </a:p>
      </dsp:txBody>
      <dsp:txXfrm>
        <a:off x="6236368" y="1632796"/>
        <a:ext cx="2554630" cy="3976608"/>
      </dsp:txXfrm>
    </dsp:sp>
    <dsp:sp modelId="{6DD063FB-573B-4A1C-AEED-1FD2983A49F3}">
      <dsp:nvSpPr>
        <dsp:cNvPr id="0" name=""/>
        <dsp:cNvSpPr/>
      </dsp:nvSpPr>
      <dsp:spPr>
        <a:xfrm>
          <a:off x="8399194" y="893761"/>
          <a:ext cx="733225" cy="733225"/>
        </a:xfrm>
        <a:prstGeom prst="ellipse">
          <a:avLst/>
        </a:prstGeom>
        <a:solidFill>
          <a:schemeClr val="tx2">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86F276-F31C-4290-83A6-C6D9E6A1DD77}">
      <dsp:nvSpPr>
        <dsp:cNvPr id="0" name=""/>
        <dsp:cNvSpPr/>
      </dsp:nvSpPr>
      <dsp:spPr>
        <a:xfrm>
          <a:off x="8761095" y="1065741"/>
          <a:ext cx="2211704" cy="42694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8521" tIns="0" rIns="0" bIns="0" numCol="1" spcCol="1270" anchor="t" anchorCtr="0">
          <a:noAutofit/>
        </a:bodyPr>
        <a:lstStyle/>
        <a:p>
          <a:pPr marL="0" lvl="0" indent="0" algn="l" defTabSz="711200">
            <a:lnSpc>
              <a:spcPct val="90000"/>
            </a:lnSpc>
            <a:spcBef>
              <a:spcPct val="0"/>
            </a:spcBef>
            <a:spcAft>
              <a:spcPct val="35000"/>
            </a:spcAft>
            <a:buNone/>
          </a:pPr>
          <a:r>
            <a:rPr lang="fr-FR" sz="1600" b="0" kern="1200" dirty="0">
              <a:solidFill>
                <a:schemeClr val="tx1"/>
              </a:solidFill>
              <a:latin typeface="+mj-lt"/>
            </a:rPr>
            <a:t>Au-delà de FEM-7</a:t>
          </a:r>
        </a:p>
        <a:p>
          <a:pPr marL="0" lvl="0" indent="0" algn="l" defTabSz="711200">
            <a:lnSpc>
              <a:spcPct val="90000"/>
            </a:lnSpc>
            <a:spcBef>
              <a:spcPct val="0"/>
            </a:spcBef>
            <a:spcAft>
              <a:spcPct val="35000"/>
            </a:spcAft>
            <a:buNone/>
          </a:pPr>
          <a:br>
            <a:rPr kern="1200"/>
          </a:br>
          <a:r>
            <a:rPr lang="fr-FR" sz="1600" b="0" kern="1200" dirty="0">
              <a:solidFill>
                <a:schemeClr val="tx1"/>
              </a:solidFill>
              <a:latin typeface="+mj-lt"/>
            </a:rPr>
            <a:t>Exploitation des données et informations concernant les résultats pour une prise de décisions et un apprentissage fondés sur des éléments factuels</a:t>
          </a:r>
        </a:p>
      </dsp:txBody>
      <dsp:txXfrm>
        <a:off x="8761095" y="1065741"/>
        <a:ext cx="2211704" cy="42694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3873BE-5A33-499E-AD3C-5D12FE60B440}">
      <dsp:nvSpPr>
        <dsp:cNvPr id="0" name=""/>
        <dsp:cNvSpPr/>
      </dsp:nvSpPr>
      <dsp:spPr>
        <a:xfrm>
          <a:off x="457199" y="0"/>
          <a:ext cx="5181600" cy="380922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EDB161-5FE0-435D-87A6-2AF6D5B27227}">
      <dsp:nvSpPr>
        <dsp:cNvPr id="0" name=""/>
        <dsp:cNvSpPr/>
      </dsp:nvSpPr>
      <dsp:spPr>
        <a:xfrm>
          <a:off x="0" y="1142767"/>
          <a:ext cx="1923640" cy="15236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sz="3200" kern="1200"/>
            <a:t>Résultats</a:t>
          </a:r>
        </a:p>
      </dsp:txBody>
      <dsp:txXfrm>
        <a:off x="74380" y="1217147"/>
        <a:ext cx="1774880" cy="1374930"/>
      </dsp:txXfrm>
    </dsp:sp>
    <dsp:sp modelId="{830882B4-7945-4F5D-B524-648EF301CF9D}">
      <dsp:nvSpPr>
        <dsp:cNvPr id="0" name=""/>
        <dsp:cNvSpPr/>
      </dsp:nvSpPr>
      <dsp:spPr>
        <a:xfrm>
          <a:off x="2086179" y="1142767"/>
          <a:ext cx="1923640" cy="15236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sz="3200" kern="1200"/>
            <a:t>Résultats</a:t>
          </a:r>
        </a:p>
      </dsp:txBody>
      <dsp:txXfrm>
        <a:off x="2160559" y="1217147"/>
        <a:ext cx="1774880" cy="1374930"/>
      </dsp:txXfrm>
    </dsp:sp>
    <dsp:sp modelId="{E5B00794-AD02-46ED-AB7C-967A68C06B7C}">
      <dsp:nvSpPr>
        <dsp:cNvPr id="0" name=""/>
        <dsp:cNvSpPr/>
      </dsp:nvSpPr>
      <dsp:spPr>
        <a:xfrm>
          <a:off x="4168471" y="1142767"/>
          <a:ext cx="1923640" cy="152369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sz="3200" kern="1200"/>
            <a:t>Résultats</a:t>
          </a:r>
        </a:p>
      </dsp:txBody>
      <dsp:txXfrm>
        <a:off x="4242851" y="1217147"/>
        <a:ext cx="1774880" cy="137493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DBBE3C-95DE-45DA-8188-A4B206460471}" type="datetimeFigureOut">
              <a:rPr lang="en-US" smtClean="0"/>
              <a:t>2/4/2019</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5"/>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5"/>
            <a:ext cx="2971800" cy="458787"/>
          </a:xfrm>
          <a:prstGeom prst="rect">
            <a:avLst/>
          </a:prstGeom>
        </p:spPr>
        <p:txBody>
          <a:bodyPr vert="horz" lIns="91440" tIns="45720" rIns="91440" bIns="45720" rtlCol="0" anchor="b"/>
          <a:lstStyle>
            <a:lvl1pPr algn="r">
              <a:defRPr sz="1200"/>
            </a:lvl1pPr>
          </a:lstStyle>
          <a:p>
            <a:fld id="{981D0CA3-5896-4CF7-84DB-4BE43FB2B5AF}" type="slidenum">
              <a:rPr lang="en-US" smtClean="0"/>
              <a:t>‹#›</a:t>
            </a:fld>
            <a:endParaRPr lang="fr-FR"/>
          </a:p>
        </p:txBody>
      </p:sp>
    </p:spTree>
    <p:extLst>
      <p:ext uri="{BB962C8B-B14F-4D97-AF65-F5344CB8AC3E}">
        <p14:creationId xmlns:p14="http://schemas.microsoft.com/office/powerpoint/2010/main" val="2957016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1</a:t>
            </a:fld>
            <a:endParaRPr lang="fr-FR"/>
          </a:p>
        </p:txBody>
      </p:sp>
    </p:spTree>
    <p:extLst>
      <p:ext uri="{BB962C8B-B14F-4D97-AF65-F5344CB8AC3E}">
        <p14:creationId xmlns:p14="http://schemas.microsoft.com/office/powerpoint/2010/main" val="3479431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D0CA3-5896-4CF7-84DB-4BE43FB2B5AF}" type="slidenum">
              <a:rPr lang="en-US" smtClean="0"/>
              <a:t>10</a:t>
            </a:fld>
            <a:endParaRPr lang="fr-FR"/>
          </a:p>
        </p:txBody>
      </p:sp>
    </p:spTree>
    <p:extLst>
      <p:ext uri="{BB962C8B-B14F-4D97-AF65-F5344CB8AC3E}">
        <p14:creationId xmlns:p14="http://schemas.microsoft.com/office/powerpoint/2010/main" val="3819082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D0CA3-5896-4CF7-84DB-4BE43FB2B5AF}" type="slidenum">
              <a:rPr lang="en-US" smtClean="0"/>
              <a:t>11</a:t>
            </a:fld>
            <a:endParaRPr lang="fr-FR"/>
          </a:p>
        </p:txBody>
      </p:sp>
    </p:spTree>
    <p:extLst>
      <p:ext uri="{BB962C8B-B14F-4D97-AF65-F5344CB8AC3E}">
        <p14:creationId xmlns:p14="http://schemas.microsoft.com/office/powerpoint/2010/main" val="262503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D0CA3-5896-4CF7-84DB-4BE43FB2B5AF}" type="slidenum">
              <a:rPr lang="en-US" smtClean="0"/>
              <a:t>12</a:t>
            </a:fld>
            <a:endParaRPr lang="fr-FR"/>
          </a:p>
        </p:txBody>
      </p:sp>
    </p:spTree>
    <p:extLst>
      <p:ext uri="{BB962C8B-B14F-4D97-AF65-F5344CB8AC3E}">
        <p14:creationId xmlns:p14="http://schemas.microsoft.com/office/powerpoint/2010/main" val="3339943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13</a:t>
            </a:fld>
            <a:endParaRPr lang="fr-FR"/>
          </a:p>
        </p:txBody>
      </p:sp>
    </p:spTree>
    <p:extLst>
      <p:ext uri="{BB962C8B-B14F-4D97-AF65-F5344CB8AC3E}">
        <p14:creationId xmlns:p14="http://schemas.microsoft.com/office/powerpoint/2010/main" val="3237413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D0CA3-5896-4CF7-84DB-4BE43FB2B5AF}" type="slidenum">
              <a:rPr lang="en-US" smtClean="0"/>
              <a:t>14</a:t>
            </a:fld>
            <a:endParaRPr lang="fr-FR"/>
          </a:p>
        </p:txBody>
      </p:sp>
    </p:spTree>
    <p:extLst>
      <p:ext uri="{BB962C8B-B14F-4D97-AF65-F5344CB8AC3E}">
        <p14:creationId xmlns:p14="http://schemas.microsoft.com/office/powerpoint/2010/main" val="3935833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15</a:t>
            </a:fld>
            <a:endParaRPr lang="fr-FR"/>
          </a:p>
        </p:txBody>
      </p:sp>
    </p:spTree>
    <p:extLst>
      <p:ext uri="{BB962C8B-B14F-4D97-AF65-F5344CB8AC3E}">
        <p14:creationId xmlns:p14="http://schemas.microsoft.com/office/powerpoint/2010/main" val="3609309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16</a:t>
            </a:fld>
            <a:endParaRPr lang="fr-FR"/>
          </a:p>
        </p:txBody>
      </p:sp>
    </p:spTree>
    <p:extLst>
      <p:ext uri="{BB962C8B-B14F-4D97-AF65-F5344CB8AC3E}">
        <p14:creationId xmlns:p14="http://schemas.microsoft.com/office/powerpoint/2010/main" val="2493219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AA0BBC4-45BF-4412-8557-933313D58BAA}" type="slidenum">
              <a:rPr lang="en-US" smtClean="0"/>
              <a:t>17</a:t>
            </a:fld>
            <a:endParaRPr lang="fr-FR"/>
          </a:p>
        </p:txBody>
      </p:sp>
    </p:spTree>
    <p:extLst>
      <p:ext uri="{BB962C8B-B14F-4D97-AF65-F5344CB8AC3E}">
        <p14:creationId xmlns:p14="http://schemas.microsoft.com/office/powerpoint/2010/main" val="3403190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18</a:t>
            </a:fld>
            <a:endParaRPr lang="fr-FR"/>
          </a:p>
        </p:txBody>
      </p:sp>
    </p:spTree>
    <p:extLst>
      <p:ext uri="{BB962C8B-B14F-4D97-AF65-F5344CB8AC3E}">
        <p14:creationId xmlns:p14="http://schemas.microsoft.com/office/powerpoint/2010/main" val="3825723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1AA0BBC4-45BF-4412-8557-933313D58BAA}" type="slidenum">
              <a:rPr lang="en-US" smtClean="0"/>
              <a:t>2</a:t>
            </a:fld>
            <a:endParaRPr lang="fr-FR"/>
          </a:p>
        </p:txBody>
      </p:sp>
    </p:spTree>
    <p:extLst>
      <p:ext uri="{BB962C8B-B14F-4D97-AF65-F5344CB8AC3E}">
        <p14:creationId xmlns:p14="http://schemas.microsoft.com/office/powerpoint/2010/main" val="3236811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A0BBC4-45BF-4412-8557-933313D58BAA}" type="slidenum">
              <a:rPr lang="en-US" smtClean="0"/>
              <a:t>3</a:t>
            </a:fld>
            <a:endParaRPr lang="fr-FR"/>
          </a:p>
        </p:txBody>
      </p:sp>
    </p:spTree>
    <p:extLst>
      <p:ext uri="{BB962C8B-B14F-4D97-AF65-F5344CB8AC3E}">
        <p14:creationId xmlns:p14="http://schemas.microsoft.com/office/powerpoint/2010/main" val="3463341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525817-CBED-4CB8-8EBF-0FB9264DFA9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1395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A0BBC4-45BF-4412-8557-933313D58BAA}" type="slidenum">
              <a:rPr lang="en-US" smtClean="0"/>
              <a:t>5</a:t>
            </a:fld>
            <a:endParaRPr lang="fr-FR"/>
          </a:p>
        </p:txBody>
      </p:sp>
    </p:spTree>
    <p:extLst>
      <p:ext uri="{BB962C8B-B14F-4D97-AF65-F5344CB8AC3E}">
        <p14:creationId xmlns:p14="http://schemas.microsoft.com/office/powerpoint/2010/main" val="1246141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6</a:t>
            </a:fld>
            <a:endParaRPr lang="fr-FR"/>
          </a:p>
        </p:txBody>
      </p:sp>
    </p:spTree>
    <p:extLst>
      <p:ext uri="{BB962C8B-B14F-4D97-AF65-F5344CB8AC3E}">
        <p14:creationId xmlns:p14="http://schemas.microsoft.com/office/powerpoint/2010/main" val="3003457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81D0CA3-5896-4CF7-84DB-4BE43FB2B5AF}" type="slidenum">
              <a:rPr lang="en-US" smtClean="0"/>
              <a:t>7</a:t>
            </a:fld>
            <a:endParaRPr lang="fr-FR"/>
          </a:p>
        </p:txBody>
      </p:sp>
    </p:spTree>
    <p:extLst>
      <p:ext uri="{BB962C8B-B14F-4D97-AF65-F5344CB8AC3E}">
        <p14:creationId xmlns:p14="http://schemas.microsoft.com/office/powerpoint/2010/main" val="1079188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D0CA3-5896-4CF7-84DB-4BE43FB2B5AF}" type="slidenum">
              <a:rPr lang="en-US" smtClean="0"/>
              <a:t>8</a:t>
            </a:fld>
            <a:endParaRPr lang="fr-FR"/>
          </a:p>
        </p:txBody>
      </p:sp>
    </p:spTree>
    <p:extLst>
      <p:ext uri="{BB962C8B-B14F-4D97-AF65-F5344CB8AC3E}">
        <p14:creationId xmlns:p14="http://schemas.microsoft.com/office/powerpoint/2010/main" val="642783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81D0CA3-5896-4CF7-84DB-4BE43FB2B5AF}" type="slidenum">
              <a:rPr lang="en-US" smtClean="0"/>
              <a:t>9</a:t>
            </a:fld>
            <a:endParaRPr lang="fr-FR"/>
          </a:p>
        </p:txBody>
      </p:sp>
    </p:spTree>
    <p:extLst>
      <p:ext uri="{BB962C8B-B14F-4D97-AF65-F5344CB8AC3E}">
        <p14:creationId xmlns:p14="http://schemas.microsoft.com/office/powerpoint/2010/main" val="3606975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0726A-BAED-4D86-9B9B-673D7731B1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37F146-4606-46A6-9743-8A064815E8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ED901A-7C36-469F-934F-D7A0506B00D7}"/>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5" name="Footer Placeholder 4">
            <a:extLst>
              <a:ext uri="{FF2B5EF4-FFF2-40B4-BE49-F238E27FC236}">
                <a16:creationId xmlns:a16="http://schemas.microsoft.com/office/drawing/2014/main" id="{8222FE31-A709-4F62-B91E-5B709C96CE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627A75-0684-4A60-A1D2-897C3FCB43C7}"/>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259298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DE3F0-1489-4217-93DE-3F1CDD2B4D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C764DD-9F1B-4032-B1E8-1D1637ACAB6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D7132C-8050-4A34-BF9D-C45039EB32B9}"/>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5" name="Footer Placeholder 4">
            <a:extLst>
              <a:ext uri="{FF2B5EF4-FFF2-40B4-BE49-F238E27FC236}">
                <a16:creationId xmlns:a16="http://schemas.microsoft.com/office/drawing/2014/main" id="{295802DF-4F04-4ED2-A4BB-C8FC436367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586566-312A-44A1-BA88-9C56DC36717A}"/>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279341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05701A-B7A1-42F5-A296-C621C4F1C1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5D3E0B5-0420-4F48-8CA4-36D95B29EC7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8E8E32-E465-4903-8035-3B4F6197D553}"/>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5" name="Footer Placeholder 4">
            <a:extLst>
              <a:ext uri="{FF2B5EF4-FFF2-40B4-BE49-F238E27FC236}">
                <a16:creationId xmlns:a16="http://schemas.microsoft.com/office/drawing/2014/main" id="{47ADD69A-63E7-4595-8687-B1528E9FAD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6F07C3-077E-4E53-908C-16F9B1F68109}"/>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4108484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CE836-195D-4654-988A-0318A976E0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FCC77B-F8B0-4293-865A-D9EC67A1A4D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AE4380-AA11-453D-B913-7CDA5C642271}"/>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5" name="Footer Placeholder 4">
            <a:extLst>
              <a:ext uri="{FF2B5EF4-FFF2-40B4-BE49-F238E27FC236}">
                <a16:creationId xmlns:a16="http://schemas.microsoft.com/office/drawing/2014/main" id="{87792A01-6703-4BFC-8992-E8BBA699A7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0B4F5-FB5C-48A4-89CA-77A19ACE600C}"/>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4192397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35698-D1B3-4E44-BF73-EA115E3903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3EE27D-5859-4AA8-9F6B-E53C110CD1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06E0B61-1429-4E5F-9DB8-58244703D575}"/>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5" name="Footer Placeholder 4">
            <a:extLst>
              <a:ext uri="{FF2B5EF4-FFF2-40B4-BE49-F238E27FC236}">
                <a16:creationId xmlns:a16="http://schemas.microsoft.com/office/drawing/2014/main" id="{3E41FAF5-CA20-4973-928B-292E00DF69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D54352-2AD3-42CD-8CA8-8852862AA4F6}"/>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2479944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271BB-08FF-4C33-8757-C8FD6C7E0C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B2DD4D-C2C3-43C4-A70E-6D2C8271298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EE73549-1D3E-4D9A-B1D0-970ABB1F817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7D34BA2-D399-4021-B66A-FCCE35307390}"/>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6" name="Footer Placeholder 5">
            <a:extLst>
              <a:ext uri="{FF2B5EF4-FFF2-40B4-BE49-F238E27FC236}">
                <a16:creationId xmlns:a16="http://schemas.microsoft.com/office/drawing/2014/main" id="{32DA99D8-006C-4B1A-973A-0065ECF5A6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5C0260-3D1A-4A07-ACC8-E4F6C4327670}"/>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2702393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740EF-7981-4751-B0B1-9B424B5C40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1DA4FB-C8D2-4425-8171-09C933A516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E9DAD01-D1AD-4D34-98FC-27622A564E0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92FAF6A-F6A5-4F3F-9E33-261C835B9C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91C9681-3AF3-4AD8-B5A9-C1104847D15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006AEA8-4199-41DD-B062-06269766E1AE}"/>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8" name="Footer Placeholder 7">
            <a:extLst>
              <a:ext uri="{FF2B5EF4-FFF2-40B4-BE49-F238E27FC236}">
                <a16:creationId xmlns:a16="http://schemas.microsoft.com/office/drawing/2014/main" id="{DC9942DC-226B-477F-984D-DE7060384E4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C9BDF38-243A-4365-8E9D-B1D2B9D32569}"/>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605545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62401-1311-4811-9D43-4390A6A2A6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B395CF-923D-4E61-8152-0099D4FDB268}"/>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4" name="Footer Placeholder 3">
            <a:extLst>
              <a:ext uri="{FF2B5EF4-FFF2-40B4-BE49-F238E27FC236}">
                <a16:creationId xmlns:a16="http://schemas.microsoft.com/office/drawing/2014/main" id="{63EB179B-3D30-4D78-81C0-2C1D3B3421C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19858FA-87DC-4253-B4FD-DAEB712B6A68}"/>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447024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B7FB5C-DFBE-4DC2-9FA3-AEE4951FD674}"/>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3" name="Footer Placeholder 2">
            <a:extLst>
              <a:ext uri="{FF2B5EF4-FFF2-40B4-BE49-F238E27FC236}">
                <a16:creationId xmlns:a16="http://schemas.microsoft.com/office/drawing/2014/main" id="{D72A60A0-5F1B-410F-B3CD-28A47DB47D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091A70-934D-49B4-9907-872AA6712493}"/>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3207044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F5E84-6841-4142-8D09-ECE736441C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71CBD24-2F8A-48A9-8D9F-964BEE84A8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84AC7D-53A4-420C-A1F2-9B4A580610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016725C-80A3-4215-B91F-FADB5DB56056}"/>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6" name="Footer Placeholder 5">
            <a:extLst>
              <a:ext uri="{FF2B5EF4-FFF2-40B4-BE49-F238E27FC236}">
                <a16:creationId xmlns:a16="http://schemas.microsoft.com/office/drawing/2014/main" id="{1BA96886-74FE-46E6-94AE-2A66EA1959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9D3EB0-61C5-4A69-A01A-2CDD29EAD9A6}"/>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881013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1AEDD-DE58-4CCA-AB0C-34245AB517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7D1736-D316-408F-BB3D-443E13A74B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DF9ED91-C2A8-446B-A6D9-E2882CF8DB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1EF063D-C363-4B24-89C1-C5FFCC36E76F}"/>
              </a:ext>
            </a:extLst>
          </p:cNvPr>
          <p:cNvSpPr>
            <a:spLocks noGrp="1"/>
          </p:cNvSpPr>
          <p:nvPr>
            <p:ph type="dt" sz="half" idx="10"/>
          </p:nvPr>
        </p:nvSpPr>
        <p:spPr/>
        <p:txBody>
          <a:bodyPr/>
          <a:lstStyle/>
          <a:p>
            <a:fld id="{C20FFA52-590B-4488-A861-971A9BC32DF1}" type="datetimeFigureOut">
              <a:rPr lang="en-US" smtClean="0"/>
              <a:t>2/4/2019</a:t>
            </a:fld>
            <a:endParaRPr lang="en-US"/>
          </a:p>
        </p:txBody>
      </p:sp>
      <p:sp>
        <p:nvSpPr>
          <p:cNvPr id="6" name="Footer Placeholder 5">
            <a:extLst>
              <a:ext uri="{FF2B5EF4-FFF2-40B4-BE49-F238E27FC236}">
                <a16:creationId xmlns:a16="http://schemas.microsoft.com/office/drawing/2014/main" id="{69E2E26D-1B0D-48A1-BA50-3BBF442914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EE4B4F-B276-4288-93F6-70215F21039D}"/>
              </a:ext>
            </a:extLst>
          </p:cNvPr>
          <p:cNvSpPr>
            <a:spLocks noGrp="1"/>
          </p:cNvSpPr>
          <p:nvPr>
            <p:ph type="sldNum" sz="quarter" idx="12"/>
          </p:nvPr>
        </p:nvSpPr>
        <p:spPr/>
        <p:txBody>
          <a:bodyPr/>
          <a:lstStyle/>
          <a:p>
            <a:fld id="{BE1F5000-134B-4582-BE72-105268CF218C}" type="slidenum">
              <a:rPr lang="en-US" smtClean="0"/>
              <a:t>‹#›</a:t>
            </a:fld>
            <a:endParaRPr lang="en-US"/>
          </a:p>
        </p:txBody>
      </p:sp>
    </p:spTree>
    <p:extLst>
      <p:ext uri="{BB962C8B-B14F-4D97-AF65-F5344CB8AC3E}">
        <p14:creationId xmlns:p14="http://schemas.microsoft.com/office/powerpoint/2010/main" val="1190625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CB96B9-73BD-43C0-8CF3-F15BD7775C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929A89-605A-4C7A-AD3D-89B37619D5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DAED15-B8AB-471F-9399-2DEDB65136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FFA52-590B-4488-A861-971A9BC32DF1}" type="datetimeFigureOut">
              <a:rPr lang="en-US" smtClean="0"/>
              <a:t>2/4/2019</a:t>
            </a:fld>
            <a:endParaRPr lang="en-US"/>
          </a:p>
        </p:txBody>
      </p:sp>
      <p:sp>
        <p:nvSpPr>
          <p:cNvPr id="5" name="Footer Placeholder 4">
            <a:extLst>
              <a:ext uri="{FF2B5EF4-FFF2-40B4-BE49-F238E27FC236}">
                <a16:creationId xmlns:a16="http://schemas.microsoft.com/office/drawing/2014/main" id="{2EDBF764-8355-4428-9F63-E5346AD7BF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B657EFB-E67C-4E21-A67D-F5B1296A8E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1F5000-134B-4582-BE72-105268CF218C}" type="slidenum">
              <a:rPr lang="en-US" smtClean="0"/>
              <a:t>‹#›</a:t>
            </a:fld>
            <a:endParaRPr lang="en-US"/>
          </a:p>
        </p:txBody>
      </p:sp>
    </p:spTree>
    <p:extLst>
      <p:ext uri="{BB962C8B-B14F-4D97-AF65-F5344CB8AC3E}">
        <p14:creationId xmlns:p14="http://schemas.microsoft.com/office/powerpoint/2010/main" val="3963729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thegef.org/sites/default/files/documents/Results_Guidelines_MEGN01.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B2258F-86CA-4D4D-8270-BC05FCDEBFB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7459297-1F05-49C8-9EA4-7D81327D4529}"/>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a:stretch/>
        </p:blipFill>
        <p:spPr>
          <a:xfrm>
            <a:off x="20" y="1"/>
            <a:ext cx="12191980" cy="6857999"/>
          </a:xfrm>
          <a:prstGeom prst="rect">
            <a:avLst/>
          </a:prstGeom>
        </p:spPr>
      </p:pic>
      <p:sp>
        <p:nvSpPr>
          <p:cNvPr id="2" name="Title 1">
            <a:extLst>
              <a:ext uri="{FF2B5EF4-FFF2-40B4-BE49-F238E27FC236}">
                <a16:creationId xmlns:a16="http://schemas.microsoft.com/office/drawing/2014/main" id="{555490F0-4D42-4210-A669-8A1CCD8926DB}"/>
              </a:ext>
            </a:extLst>
          </p:cNvPr>
          <p:cNvSpPr>
            <a:spLocks noGrp="1"/>
          </p:cNvSpPr>
          <p:nvPr>
            <p:ph type="ctrTitle"/>
          </p:nvPr>
        </p:nvSpPr>
        <p:spPr>
          <a:xfrm>
            <a:off x="0" y="2438401"/>
            <a:ext cx="12191979" cy="1151092"/>
          </a:xfrm>
        </p:spPr>
        <p:txBody>
          <a:bodyPr>
            <a:noAutofit/>
          </a:bodyPr>
          <a:lstStyle/>
          <a:p>
            <a:r>
              <a:rPr lang="fr-FR" sz="6600" b="1" dirty="0"/>
              <a:t>Architecture des résultats de FEM-7</a:t>
            </a:r>
            <a:endParaRPr lang="fr-FR" sz="6600" b="1" dirty="0">
              <a:solidFill>
                <a:srgbClr val="FFFFFF"/>
              </a:solidFill>
            </a:endParaRPr>
          </a:p>
        </p:txBody>
      </p:sp>
    </p:spTree>
    <p:extLst>
      <p:ext uri="{BB962C8B-B14F-4D97-AF65-F5344CB8AC3E}">
        <p14:creationId xmlns:p14="http://schemas.microsoft.com/office/powerpoint/2010/main" val="2810960051"/>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543C0A-556E-4D10-977C-9A9B68C89B52}"/>
              </a:ext>
            </a:extLst>
          </p:cNvPr>
          <p:cNvSpPr/>
          <p:nvPr/>
        </p:nvSpPr>
        <p:spPr>
          <a:xfrm>
            <a:off x="185739" y="767126"/>
            <a:ext cx="11931014" cy="3190617"/>
          </a:xfrm>
          <a:prstGeom prst="rect">
            <a:avLst/>
          </a:prstGeom>
        </p:spPr>
        <p:txBody>
          <a:bodyPr wrap="square">
            <a:spAutoFit/>
          </a:bodyPr>
          <a:lstStyle/>
          <a:p>
            <a:pPr>
              <a:spcBef>
                <a:spcPts val="1000"/>
              </a:spcBef>
            </a:pPr>
            <a:r>
              <a:rPr lang="fr-FR" sz="2400" b="1" i="1" dirty="0">
                <a:latin typeface="Calibri" panose="020F0502020204030204" pitchFamily="34" charset="0"/>
              </a:rPr>
              <a:t>SOUS-INDICATEURS COMPOSANTS ET CONTEXTUELS : les données sont saisies au niveau des sous-indicateurs, et leur total représentent la valeur de l’indicateur de base, et d’autres sous-indicateurs fournissent plus de contexte.</a:t>
            </a: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F7A6AC06-8089-4A6D-A7FD-1A335B22930D}"/>
              </a:ext>
            </a:extLst>
          </p:cNvPr>
          <p:cNvSpPr>
            <a:spLocks noGrp="1"/>
          </p:cNvSpPr>
          <p:nvPr>
            <p:ph type="title"/>
          </p:nvPr>
        </p:nvSpPr>
        <p:spPr>
          <a:xfrm>
            <a:off x="371475" y="194932"/>
            <a:ext cx="11387138" cy="555015"/>
          </a:xfrm>
        </p:spPr>
        <p:txBody>
          <a:bodyPr>
            <a:noAutofit/>
          </a:bodyPr>
          <a:lstStyle/>
          <a:p>
            <a:pPr algn="ctr"/>
            <a:r>
              <a:rPr lang="fr-FR" sz="4000" b="1" dirty="0"/>
              <a:t>TYPES DE SOUS-INDICATEURS DE FEM-7</a:t>
            </a:r>
          </a:p>
        </p:txBody>
      </p:sp>
      <p:pic>
        <p:nvPicPr>
          <p:cNvPr id="2" name="Picture 1">
            <a:extLst>
              <a:ext uri="{FF2B5EF4-FFF2-40B4-BE49-F238E27FC236}">
                <a16:creationId xmlns:a16="http://schemas.microsoft.com/office/drawing/2014/main" id="{52E87ECD-C1E6-43DF-8130-E57B893E3AFE}"/>
              </a:ext>
            </a:extLst>
          </p:cNvPr>
          <p:cNvPicPr>
            <a:picLocks noChangeAspect="1"/>
          </p:cNvPicPr>
          <p:nvPr/>
        </p:nvPicPr>
        <p:blipFill>
          <a:blip r:embed="rId3"/>
          <a:stretch>
            <a:fillRect/>
          </a:stretch>
        </p:blipFill>
        <p:spPr>
          <a:xfrm>
            <a:off x="185739" y="2007220"/>
            <a:ext cx="11572873" cy="4655848"/>
          </a:xfrm>
          <a:prstGeom prst="rect">
            <a:avLst/>
          </a:prstGeom>
        </p:spPr>
      </p:pic>
    </p:spTree>
    <p:extLst>
      <p:ext uri="{BB962C8B-B14F-4D97-AF65-F5344CB8AC3E}">
        <p14:creationId xmlns:p14="http://schemas.microsoft.com/office/powerpoint/2010/main" val="2215433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67F1788-251C-4A15-AD8A-066635A2E345}"/>
              </a:ext>
            </a:extLst>
          </p:cNvPr>
          <p:cNvPicPr>
            <a:picLocks noChangeAspect="1"/>
          </p:cNvPicPr>
          <p:nvPr/>
        </p:nvPicPr>
        <p:blipFill>
          <a:blip r:embed="rId3"/>
          <a:stretch>
            <a:fillRect/>
          </a:stretch>
        </p:blipFill>
        <p:spPr>
          <a:xfrm>
            <a:off x="2407920" y="0"/>
            <a:ext cx="9784080" cy="6858000"/>
          </a:xfrm>
          <a:prstGeom prst="rect">
            <a:avLst/>
          </a:prstGeom>
        </p:spPr>
      </p:pic>
      <p:sp>
        <p:nvSpPr>
          <p:cNvPr id="9" name="Title 1">
            <a:extLst>
              <a:ext uri="{FF2B5EF4-FFF2-40B4-BE49-F238E27FC236}">
                <a16:creationId xmlns:a16="http://schemas.microsoft.com/office/drawing/2014/main" id="{E5016466-2051-4DF4-810F-DBD359D560A3}"/>
              </a:ext>
            </a:extLst>
          </p:cNvPr>
          <p:cNvSpPr>
            <a:spLocks noGrp="1"/>
          </p:cNvSpPr>
          <p:nvPr>
            <p:ph type="title"/>
          </p:nvPr>
        </p:nvSpPr>
        <p:spPr>
          <a:xfrm>
            <a:off x="0" y="1200149"/>
            <a:ext cx="2550707" cy="1832611"/>
          </a:xfrm>
        </p:spPr>
        <p:txBody>
          <a:bodyPr>
            <a:normAutofit fontScale="90000"/>
          </a:bodyPr>
          <a:lstStyle/>
          <a:p>
            <a:pPr algn="ctr"/>
            <a:r>
              <a:rPr lang="fr-FR" sz="4400" b="1" dirty="0"/>
              <a:t>EXEMPLE DE PORTAIL</a:t>
            </a:r>
          </a:p>
        </p:txBody>
      </p:sp>
    </p:spTree>
    <p:extLst>
      <p:ext uri="{BB962C8B-B14F-4D97-AF65-F5344CB8AC3E}">
        <p14:creationId xmlns:p14="http://schemas.microsoft.com/office/powerpoint/2010/main" val="1709381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5016466-2051-4DF4-810F-DBD359D560A3}"/>
              </a:ext>
            </a:extLst>
          </p:cNvPr>
          <p:cNvSpPr>
            <a:spLocks noGrp="1"/>
          </p:cNvSpPr>
          <p:nvPr>
            <p:ph type="title"/>
          </p:nvPr>
        </p:nvSpPr>
        <p:spPr>
          <a:xfrm>
            <a:off x="0" y="1200149"/>
            <a:ext cx="2550707" cy="1832611"/>
          </a:xfrm>
        </p:spPr>
        <p:txBody>
          <a:bodyPr>
            <a:normAutofit fontScale="90000"/>
          </a:bodyPr>
          <a:lstStyle/>
          <a:p>
            <a:pPr algn="ctr"/>
            <a:r>
              <a:rPr lang="fr-FR" sz="4400" b="1" dirty="0"/>
              <a:t>EXEMPLE DE PORTAIL</a:t>
            </a:r>
          </a:p>
        </p:txBody>
      </p:sp>
      <p:pic>
        <p:nvPicPr>
          <p:cNvPr id="4" name="Picture 3">
            <a:extLst>
              <a:ext uri="{FF2B5EF4-FFF2-40B4-BE49-F238E27FC236}">
                <a16:creationId xmlns:a16="http://schemas.microsoft.com/office/drawing/2014/main" id="{03CD519F-2FEC-43D8-85DD-EF3130C8D1CD}"/>
              </a:ext>
            </a:extLst>
          </p:cNvPr>
          <p:cNvPicPr>
            <a:picLocks noChangeAspect="1"/>
          </p:cNvPicPr>
          <p:nvPr/>
        </p:nvPicPr>
        <p:blipFill>
          <a:blip r:embed="rId3"/>
          <a:stretch>
            <a:fillRect/>
          </a:stretch>
        </p:blipFill>
        <p:spPr>
          <a:xfrm>
            <a:off x="2636520" y="0"/>
            <a:ext cx="9555480" cy="6858000"/>
          </a:xfrm>
          <a:prstGeom prst="rect">
            <a:avLst/>
          </a:prstGeom>
        </p:spPr>
      </p:pic>
    </p:spTree>
    <p:extLst>
      <p:ext uri="{BB962C8B-B14F-4D97-AF65-F5344CB8AC3E}">
        <p14:creationId xmlns:p14="http://schemas.microsoft.com/office/powerpoint/2010/main" val="1372527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E90704C-53E8-4E93-B0EF-ECDCF8AEEF3F}"/>
              </a:ext>
            </a:extLst>
          </p:cNvPr>
          <p:cNvSpPr txBox="1">
            <a:spLocks/>
          </p:cNvSpPr>
          <p:nvPr/>
        </p:nvSpPr>
        <p:spPr>
          <a:xfrm>
            <a:off x="243127" y="0"/>
            <a:ext cx="11575063" cy="897147"/>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10000"/>
              </a:lnSpc>
            </a:pPr>
            <a:r>
              <a:rPr lang="fr-FR" sz="4000" b="1" spc="-100" dirty="0"/>
              <a:t>FAIRE FAIRE RESSORTIR LES RÉSULTATS TOUT AU LONG DU CYCLE DE VIE DU PROJET</a:t>
            </a:r>
          </a:p>
        </p:txBody>
      </p:sp>
      <p:sp>
        <p:nvSpPr>
          <p:cNvPr id="4" name="Content Placeholder 2">
            <a:extLst>
              <a:ext uri="{FF2B5EF4-FFF2-40B4-BE49-F238E27FC236}">
                <a16:creationId xmlns:a16="http://schemas.microsoft.com/office/drawing/2014/main" id="{9B41C724-624A-4DA4-B69F-D02508991012}"/>
              </a:ext>
            </a:extLst>
          </p:cNvPr>
          <p:cNvSpPr txBox="1">
            <a:spLocks/>
          </p:cNvSpPr>
          <p:nvPr/>
        </p:nvSpPr>
        <p:spPr>
          <a:xfrm>
            <a:off x="1" y="3200401"/>
            <a:ext cx="12192000" cy="3657600"/>
          </a:xfrm>
          <a:prstGeom prst="rect">
            <a:avLst/>
          </a:prstGeom>
        </p:spPr>
        <p:txBody>
          <a:bodyPr vert="horz" lIns="91440" tIns="45720" rIns="91440" bIns="45720" rtlCol="0">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742950" lvl="1" indent="-285750">
              <a:lnSpc>
                <a:spcPct val="150000"/>
              </a:lnSpc>
              <a:buFont typeface="Arial" panose="020B0604020202020204" pitchFamily="34" charset="0"/>
              <a:buChar char="•"/>
            </a:pPr>
            <a:r>
              <a:rPr lang="fr-FR" sz="4800" spc="-100" dirty="0"/>
              <a:t>Suivi des résultats tout au long du cycle de vie du projet : « escomptés » et « réalisés »</a:t>
            </a:r>
          </a:p>
          <a:p>
            <a:pPr marL="742950" lvl="1" indent="-285750">
              <a:lnSpc>
                <a:spcPct val="150000"/>
              </a:lnSpc>
              <a:buFont typeface="Arial" panose="020B0604020202020204" pitchFamily="34" charset="0"/>
              <a:buChar char="•"/>
            </a:pPr>
            <a:r>
              <a:rPr lang="fr-FR" sz="4800" spc="-100" dirty="0"/>
              <a:t>Interface dynamique avec saisie des résultats en ligne</a:t>
            </a:r>
          </a:p>
          <a:p>
            <a:pPr marL="742950" lvl="1" indent="-285750">
              <a:lnSpc>
                <a:spcPct val="150000"/>
              </a:lnSpc>
              <a:buFont typeface="Arial" panose="020B0604020202020204" pitchFamily="34" charset="0"/>
              <a:buChar char="•"/>
            </a:pPr>
            <a:r>
              <a:rPr lang="fr-FR" sz="4800" spc="-100" dirty="0"/>
              <a:t>Reporting dynamique et en temps réel</a:t>
            </a:r>
          </a:p>
          <a:p>
            <a:pPr marL="742950" lvl="1" indent="-285750">
              <a:lnSpc>
                <a:spcPct val="150000"/>
              </a:lnSpc>
              <a:buFont typeface="Arial" panose="020B0604020202020204" pitchFamily="34" charset="0"/>
              <a:buChar char="•"/>
            </a:pPr>
            <a:r>
              <a:rPr lang="fr-FR" sz="4800" spc="-100" dirty="0"/>
              <a:t>Amélioration de la saisie d’informations qualitatives</a:t>
            </a:r>
          </a:p>
          <a:p>
            <a:pPr marL="742950" lvl="1" indent="-285750">
              <a:lnSpc>
                <a:spcPct val="150000"/>
              </a:lnSpc>
              <a:buFont typeface="Arial" panose="020B0604020202020204" pitchFamily="34" charset="0"/>
              <a:buChar char="•"/>
            </a:pPr>
            <a:endParaRPr lang="fr-FR" spc="-100" dirty="0">
              <a:ea typeface="+mj-ea"/>
              <a:cs typeface="+mj-cs"/>
            </a:endParaRPr>
          </a:p>
          <a:p>
            <a:pPr marL="742950" lvl="1" indent="-285750">
              <a:lnSpc>
                <a:spcPct val="150000"/>
              </a:lnSpc>
              <a:buFont typeface="Arial" panose="020B0604020202020204" pitchFamily="34" charset="0"/>
              <a:buChar char="•"/>
            </a:pPr>
            <a:endParaRPr lang="fr-FR" spc="-100" dirty="0">
              <a:ea typeface="+mj-ea"/>
              <a:cs typeface="+mj-cs"/>
            </a:endParaRPr>
          </a:p>
        </p:txBody>
      </p:sp>
      <p:pic>
        <p:nvPicPr>
          <p:cNvPr id="2" name="Picture 1">
            <a:extLst>
              <a:ext uri="{FF2B5EF4-FFF2-40B4-BE49-F238E27FC236}">
                <a16:creationId xmlns:a16="http://schemas.microsoft.com/office/drawing/2014/main" id="{8074E814-2B83-43A8-9D76-A0857A209DAC}"/>
              </a:ext>
            </a:extLst>
          </p:cNvPr>
          <p:cNvPicPr>
            <a:picLocks noChangeAspect="1"/>
          </p:cNvPicPr>
          <p:nvPr/>
        </p:nvPicPr>
        <p:blipFill>
          <a:blip r:embed="rId3"/>
          <a:stretch>
            <a:fillRect/>
          </a:stretch>
        </p:blipFill>
        <p:spPr>
          <a:xfrm>
            <a:off x="373809" y="897147"/>
            <a:ext cx="11575063" cy="2200275"/>
          </a:xfrm>
          <a:prstGeom prst="rect">
            <a:avLst/>
          </a:prstGeom>
          <a:ln>
            <a:solidFill>
              <a:schemeClr val="tx1"/>
            </a:solidFill>
          </a:ln>
        </p:spPr>
      </p:pic>
    </p:spTree>
    <p:extLst>
      <p:ext uri="{BB962C8B-B14F-4D97-AF65-F5344CB8AC3E}">
        <p14:creationId xmlns:p14="http://schemas.microsoft.com/office/powerpoint/2010/main" val="82105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FC36D5A-DB57-4E80-B972-F9B981578CF5}"/>
              </a:ext>
            </a:extLst>
          </p:cNvPr>
          <p:cNvGraphicFramePr>
            <a:graphicFrameLocks noGrp="1"/>
          </p:cNvGraphicFramePr>
          <p:nvPr>
            <p:ph idx="1"/>
            <p:extLst>
              <p:ext uri="{D42A27DB-BD31-4B8C-83A1-F6EECF244321}">
                <p14:modId xmlns:p14="http://schemas.microsoft.com/office/powerpoint/2010/main" val="1579929131"/>
              </p:ext>
            </p:extLst>
          </p:nvPr>
        </p:nvGraphicFramePr>
        <p:xfrm>
          <a:off x="416209" y="705942"/>
          <a:ext cx="11390062" cy="5784828"/>
        </p:xfrm>
        <a:graphic>
          <a:graphicData uri="http://schemas.openxmlformats.org/drawingml/2006/table">
            <a:tbl>
              <a:tblPr firstRow="1" firstCol="1" bandRow="1">
                <a:tableStyleId>{5C22544A-7EE6-4342-B048-85BDC9FD1C3A}</a:tableStyleId>
              </a:tblPr>
              <a:tblGrid>
                <a:gridCol w="3287185">
                  <a:extLst>
                    <a:ext uri="{9D8B030D-6E8A-4147-A177-3AD203B41FA5}">
                      <a16:colId xmlns:a16="http://schemas.microsoft.com/office/drawing/2014/main" val="1430295469"/>
                    </a:ext>
                  </a:extLst>
                </a:gridCol>
                <a:gridCol w="4667627">
                  <a:extLst>
                    <a:ext uri="{9D8B030D-6E8A-4147-A177-3AD203B41FA5}">
                      <a16:colId xmlns:a16="http://schemas.microsoft.com/office/drawing/2014/main" val="778922319"/>
                    </a:ext>
                  </a:extLst>
                </a:gridCol>
                <a:gridCol w="3435250">
                  <a:extLst>
                    <a:ext uri="{9D8B030D-6E8A-4147-A177-3AD203B41FA5}">
                      <a16:colId xmlns:a16="http://schemas.microsoft.com/office/drawing/2014/main" val="1540979046"/>
                    </a:ext>
                  </a:extLst>
                </a:gridCol>
              </a:tblGrid>
              <a:tr h="783612">
                <a:tc>
                  <a:txBody>
                    <a:bodyPr/>
                    <a:lstStyle/>
                    <a:p>
                      <a:pPr marL="0" marR="0" indent="0" algn="ctr">
                        <a:spcBef>
                          <a:spcPts val="1200"/>
                        </a:spcBef>
                        <a:spcAft>
                          <a:spcPts val="1200"/>
                        </a:spcAft>
                      </a:pPr>
                      <a:r>
                        <a:rPr lang="en-US" sz="2800" dirty="0">
                          <a:effectLst/>
                        </a:rPr>
                        <a:t>FEM-5 et cycles antérieurs</a:t>
                      </a:r>
                      <a:endParaRPr lang="fr-FR"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marL="0" marR="0" indent="0" algn="ctr">
                        <a:spcBef>
                          <a:spcPts val="1200"/>
                        </a:spcBef>
                        <a:spcAft>
                          <a:spcPts val="1200"/>
                        </a:spcAft>
                      </a:pPr>
                      <a:r>
                        <a:rPr lang="en-US" sz="2800" dirty="0">
                          <a:effectLst/>
                        </a:rPr>
                        <a:t>FEM-6</a:t>
                      </a:r>
                      <a:endParaRPr lang="fr-FR"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marL="0" marR="0" indent="0" algn="ctr">
                        <a:spcBef>
                          <a:spcPts val="1200"/>
                        </a:spcBef>
                        <a:spcAft>
                          <a:spcPts val="1200"/>
                        </a:spcAft>
                      </a:pPr>
                      <a:r>
                        <a:rPr lang="en-US" sz="2800" dirty="0">
                          <a:effectLst/>
                        </a:rPr>
                        <a:t>FEM-7</a:t>
                      </a:r>
                      <a:endParaRPr lang="fr-FR" sz="2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60011435"/>
                  </a:ext>
                </a:extLst>
              </a:tr>
              <a:tr h="4839948">
                <a:tc>
                  <a:txBody>
                    <a:bodyPr/>
                    <a:lstStyle/>
                    <a:p>
                      <a:pPr marL="0" marR="0" indent="0">
                        <a:spcBef>
                          <a:spcPts val="1200"/>
                        </a:spcBef>
                        <a:spcAft>
                          <a:spcPts val="1200"/>
                        </a:spcAft>
                      </a:pPr>
                      <a:r>
                        <a:rPr lang="fr-FR" sz="2400" kern="1200" dirty="0">
                          <a:solidFill>
                            <a:schemeClr val="dk1"/>
                          </a:solidFill>
                          <a:effectLst/>
                          <a:latin typeface="+mn-lt"/>
                        </a:rPr>
                        <a:t>PAS DE CHANGEMENT : </a:t>
                      </a:r>
                    </a:p>
                    <a:p>
                      <a:pPr marL="0" marR="0" indent="0">
                        <a:spcBef>
                          <a:spcPts val="1200"/>
                        </a:spcBef>
                        <a:spcAft>
                          <a:spcPts val="1200"/>
                        </a:spcAft>
                      </a:pPr>
                      <a:r>
                        <a:rPr lang="fr-FR" sz="2400" b="0" kern="1200" dirty="0">
                          <a:solidFill>
                            <a:schemeClr val="dk1"/>
                          </a:solidFill>
                          <a:effectLst/>
                          <a:latin typeface="+mn-lt"/>
                        </a:rPr>
                        <a:t>Continuer de soumettre des outils de suivi à mi-parcours et à l’achèvement, le cas échéant</a:t>
                      </a:r>
                    </a:p>
                  </a:txBody>
                  <a:tcPr>
                    <a:solidFill>
                      <a:schemeClr val="bg1">
                        <a:lumMod val="85000"/>
                      </a:schemeClr>
                    </a:solidFill>
                  </a:tcPr>
                </a:tc>
                <a:tc>
                  <a:txBody>
                    <a:bodyPr/>
                    <a:lstStyle/>
                    <a:p>
                      <a:pPr marL="0" marR="0" indent="0">
                        <a:spcBef>
                          <a:spcPts val="1200"/>
                        </a:spcBef>
                        <a:spcAft>
                          <a:spcPts val="1200"/>
                        </a:spcAft>
                      </a:pPr>
                      <a:r>
                        <a:rPr lang="en-US" sz="2400" b="1" dirty="0">
                          <a:effectLst/>
                        </a:rPr>
                        <a:t>PASSAGE AUX INDICATEURS DE BASE : </a:t>
                      </a:r>
                    </a:p>
                    <a:p>
                      <a:pPr marL="0" marR="0" indent="0">
                        <a:spcBef>
                          <a:spcPts val="1200"/>
                        </a:spcBef>
                        <a:spcAft>
                          <a:spcPts val="1200"/>
                        </a:spcAft>
                      </a:pPr>
                      <a:r>
                        <a:rPr lang="en-US" sz="2400" dirty="0">
                          <a:effectLst/>
                        </a:rPr>
                        <a:t>Pour les projets approuvés pendant FEM-6 qui n’ont pas encore été achevés, passer aux indicateurs de base et aux sous-indicateurs à la prochaine occasion qui se présente dans le cycle du projet (agrément/approbation du directeur général, mi-parcours ou achèvement)</a:t>
                      </a:r>
                      <a:endParaRPr lang="fr-FR"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pPr marL="0" marR="0" indent="0">
                        <a:spcBef>
                          <a:spcPts val="1200"/>
                        </a:spcBef>
                        <a:spcAft>
                          <a:spcPts val="1200"/>
                        </a:spcAft>
                      </a:pPr>
                      <a:r>
                        <a:rPr lang="en-US" sz="2400" b="1" dirty="0">
                          <a:effectLst/>
                        </a:rPr>
                        <a:t>INDICATEUR DE BASE : </a:t>
                      </a:r>
                    </a:p>
                    <a:p>
                      <a:pPr marL="0" marR="0" indent="0">
                        <a:spcBef>
                          <a:spcPts val="1200"/>
                        </a:spcBef>
                        <a:spcAft>
                          <a:spcPts val="1200"/>
                        </a:spcAft>
                      </a:pPr>
                      <a:r>
                        <a:rPr lang="en-US" sz="2400" dirty="0">
                          <a:effectLst/>
                        </a:rPr>
                        <a:t>Indicateurs de base et sous-indicateurs appliqués à tous les projets et programmes, de la conception à l’achèvement</a:t>
                      </a:r>
                    </a:p>
                  </a:txBody>
                  <a:tcPr/>
                </a:tc>
                <a:extLst>
                  <a:ext uri="{0D108BD9-81ED-4DB2-BD59-A6C34878D82A}">
                    <a16:rowId xmlns:a16="http://schemas.microsoft.com/office/drawing/2014/main" val="265839685"/>
                  </a:ext>
                </a:extLst>
              </a:tr>
            </a:tbl>
          </a:graphicData>
        </a:graphic>
      </p:graphicFrame>
      <p:sp>
        <p:nvSpPr>
          <p:cNvPr id="12" name="Title 1">
            <a:extLst>
              <a:ext uri="{FF2B5EF4-FFF2-40B4-BE49-F238E27FC236}">
                <a16:creationId xmlns:a16="http://schemas.microsoft.com/office/drawing/2014/main" id="{5DB2E773-4AC4-4C02-A856-6BE1F702D3B1}"/>
              </a:ext>
            </a:extLst>
          </p:cNvPr>
          <p:cNvSpPr txBox="1">
            <a:spLocks/>
          </p:cNvSpPr>
          <p:nvPr/>
        </p:nvSpPr>
        <p:spPr>
          <a:xfrm>
            <a:off x="0" y="0"/>
            <a:ext cx="12191999" cy="79738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600" b="1" spc="-100" dirty="0"/>
              <a:t>EXIGENCES EN MATIÈRE DE SUIVI ET DE PRÉSENTATION DES RÉSULTATS</a:t>
            </a:r>
          </a:p>
        </p:txBody>
      </p:sp>
    </p:spTree>
    <p:extLst>
      <p:ext uri="{BB962C8B-B14F-4D97-AF65-F5344CB8AC3E}">
        <p14:creationId xmlns:p14="http://schemas.microsoft.com/office/powerpoint/2010/main" val="1145713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FAFB9373-FD77-468C-AE26-1DBA3608D098}"/>
              </a:ext>
            </a:extLst>
          </p:cNvPr>
          <p:cNvSpPr txBox="1">
            <a:spLocks noGrp="1"/>
          </p:cNvSpPr>
          <p:nvPr>
            <p:ph idx="1"/>
          </p:nvPr>
        </p:nvSpPr>
        <p:spPr>
          <a:xfrm>
            <a:off x="3977537" y="182480"/>
            <a:ext cx="7620000" cy="584775"/>
          </a:xfrm>
          <a:prstGeom prst="rect">
            <a:avLst/>
          </a:prstGeom>
          <a:noFill/>
        </p:spPr>
        <p:txBody>
          <a:bodyPr wrap="square" rtlCol="0">
            <a:spAutoFit/>
          </a:bodyPr>
          <a:lstStyle/>
          <a:p>
            <a:pPr marL="0" indent="0" fontAlgn="base">
              <a:buNone/>
            </a:pPr>
            <a:r>
              <a:rPr lang="fr-FR"/>
              <a:t>​</a:t>
            </a:r>
          </a:p>
        </p:txBody>
      </p:sp>
      <p:pic>
        <p:nvPicPr>
          <p:cNvPr id="5" name="Picture 4">
            <a:extLst>
              <a:ext uri="{FF2B5EF4-FFF2-40B4-BE49-F238E27FC236}">
                <a16:creationId xmlns:a16="http://schemas.microsoft.com/office/drawing/2014/main" id="{C65C5766-94B0-4093-8204-D596D1BF7EF2}"/>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3744" t="4383" r="47594" b="19458"/>
          <a:stretch/>
        </p:blipFill>
        <p:spPr>
          <a:xfrm flipH="1">
            <a:off x="94593" y="1423016"/>
            <a:ext cx="3527153" cy="4831187"/>
          </a:xfrm>
          <a:prstGeom prst="rect">
            <a:avLst/>
          </a:prstGeom>
        </p:spPr>
      </p:pic>
      <p:sp>
        <p:nvSpPr>
          <p:cNvPr id="8" name="Title 1">
            <a:extLst>
              <a:ext uri="{FF2B5EF4-FFF2-40B4-BE49-F238E27FC236}">
                <a16:creationId xmlns:a16="http://schemas.microsoft.com/office/drawing/2014/main" id="{71B9A471-FA01-4427-BCB2-C8BF201866C1}"/>
              </a:ext>
            </a:extLst>
          </p:cNvPr>
          <p:cNvSpPr txBox="1">
            <a:spLocks/>
          </p:cNvSpPr>
          <p:nvPr/>
        </p:nvSpPr>
        <p:spPr>
          <a:xfrm>
            <a:off x="94593" y="3804"/>
            <a:ext cx="11701167" cy="12962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10000"/>
              </a:lnSpc>
            </a:pPr>
            <a:r>
              <a:rPr lang="fr-FR" sz="3600" b="1" spc="-100" dirty="0"/>
              <a:t>RÉSULTATS EN MATIÈRE DE GENRE </a:t>
            </a:r>
            <a:endParaRPr lang="fr-FR" sz="3600" b="1" spc="-100" dirty="0">
              <a:cs typeface="Calibri Light"/>
            </a:endParaRPr>
          </a:p>
        </p:txBody>
      </p:sp>
      <p:sp>
        <p:nvSpPr>
          <p:cNvPr id="3" name="Rectangle 2">
            <a:extLst>
              <a:ext uri="{FF2B5EF4-FFF2-40B4-BE49-F238E27FC236}">
                <a16:creationId xmlns:a16="http://schemas.microsoft.com/office/drawing/2014/main" id="{F7462DEF-887D-4D41-A394-CA216D76CEE4}"/>
              </a:ext>
            </a:extLst>
          </p:cNvPr>
          <p:cNvSpPr/>
          <p:nvPr/>
        </p:nvSpPr>
        <p:spPr>
          <a:xfrm>
            <a:off x="4186946" y="1949852"/>
            <a:ext cx="8046296" cy="1015663"/>
          </a:xfrm>
          <a:prstGeom prst="rect">
            <a:avLst/>
          </a:prstGeom>
        </p:spPr>
        <p:txBody>
          <a:bodyPr wrap="square" anchor="t">
            <a:spAutoFit/>
          </a:bodyPr>
          <a:lstStyle/>
          <a:p>
            <a:pPr marL="400050" indent="-400050">
              <a:buFont typeface="Wingdings" panose="05000000000000000000" pitchFamily="2" charset="2"/>
              <a:buChar char="§"/>
            </a:pPr>
            <a:r>
              <a:rPr lang="fr-FR" sz="2000" dirty="0"/>
              <a:t>Assurer le respect de la politique</a:t>
            </a:r>
          </a:p>
          <a:p>
            <a:pPr marL="400050" indent="-400050">
              <a:buFont typeface="Wingdings" panose="05000000000000000000" pitchFamily="2" charset="2"/>
              <a:buChar char="§"/>
            </a:pPr>
            <a:r>
              <a:rPr lang="fr-FR" sz="2000" dirty="0"/>
              <a:t>Prendre en compte rapide du genre au début du cycle de projet</a:t>
            </a:r>
          </a:p>
          <a:p>
            <a:pPr marL="400050" indent="-400050">
              <a:buFont typeface="Wingdings" panose="05000000000000000000" pitchFamily="2" charset="2"/>
              <a:buChar char="§"/>
            </a:pPr>
            <a:r>
              <a:rPr lang="fr-FR" sz="2000" dirty="0"/>
              <a:t>Catalyser l’action, les résultats et les enseignements tirés tout au long de la mise en œuvre</a:t>
            </a:r>
            <a:endParaRPr lang="fr-FR" sz="2000" dirty="0">
              <a:cs typeface="Calibri"/>
            </a:endParaRPr>
          </a:p>
        </p:txBody>
      </p:sp>
      <p:sp>
        <p:nvSpPr>
          <p:cNvPr id="9" name="TextBox 8">
            <a:extLst>
              <a:ext uri="{FF2B5EF4-FFF2-40B4-BE49-F238E27FC236}">
                <a16:creationId xmlns:a16="http://schemas.microsoft.com/office/drawing/2014/main" id="{A85967BB-7C09-42B8-B56F-1D6AA726C9CE}"/>
              </a:ext>
            </a:extLst>
          </p:cNvPr>
          <p:cNvSpPr txBox="1"/>
          <p:nvPr/>
        </p:nvSpPr>
        <p:spPr>
          <a:xfrm>
            <a:off x="4207531" y="3263228"/>
            <a:ext cx="5572089" cy="461665"/>
          </a:xfrm>
          <a:prstGeom prst="rect">
            <a:avLst/>
          </a:prstGeom>
          <a:solidFill>
            <a:schemeClr val="tx2">
              <a:lumMod val="75000"/>
            </a:schemeClr>
          </a:solidFill>
        </p:spPr>
        <p:txBody>
          <a:bodyPr wrap="square" rtlCol="0" anchor="t">
            <a:spAutoFit/>
          </a:bodyPr>
          <a:lstStyle/>
          <a:p>
            <a:pPr algn="l"/>
            <a:r>
              <a:rPr lang="fr-FR" sz="2400" b="1" dirty="0">
                <a:solidFill>
                  <a:schemeClr val="bg1"/>
                </a:solidFill>
              </a:rPr>
              <a:t>ÉTIQUETTES SEXOSPÉCIFIQUES DU FEM</a:t>
            </a:r>
          </a:p>
        </p:txBody>
      </p:sp>
      <p:sp>
        <p:nvSpPr>
          <p:cNvPr id="12" name="Rectangle 11">
            <a:extLst>
              <a:ext uri="{FF2B5EF4-FFF2-40B4-BE49-F238E27FC236}">
                <a16:creationId xmlns:a16="http://schemas.microsoft.com/office/drawing/2014/main" id="{C1EDAE50-AF84-4BB6-80EA-43C321409C9A}"/>
              </a:ext>
            </a:extLst>
          </p:cNvPr>
          <p:cNvSpPr/>
          <p:nvPr/>
        </p:nvSpPr>
        <p:spPr>
          <a:xfrm>
            <a:off x="4208169" y="3834185"/>
            <a:ext cx="8164352" cy="1938992"/>
          </a:xfrm>
          <a:prstGeom prst="rect">
            <a:avLst/>
          </a:prstGeom>
        </p:spPr>
        <p:txBody>
          <a:bodyPr wrap="square" anchor="t">
            <a:spAutoFit/>
          </a:bodyPr>
          <a:lstStyle/>
          <a:p>
            <a:r>
              <a:rPr lang="fr-FR" sz="2000">
                <a:latin typeface="Calibri" panose="020F0502020204030204" pitchFamily="34" charset="0"/>
              </a:rPr>
              <a:t>Saisir et rendre compte des résultats en matière d’égalité des sexes en rapport avec la stratégie retenue pour FEM-7, en mettant l’accent sur les domaines de résultats suivants : </a:t>
            </a:r>
          </a:p>
          <a:p>
            <a:endParaRPr lang="fr-FR" sz="2000">
              <a:latin typeface="Calibri" panose="020F0502020204030204" pitchFamily="34" charset="0"/>
              <a:cs typeface="Times New Roman" panose="02020603050405020304" pitchFamily="18" charset="0"/>
            </a:endParaRPr>
          </a:p>
          <a:p>
            <a:pPr marL="457200" indent="-457200">
              <a:buAutoNum type="romanUcPeriod"/>
            </a:pPr>
            <a:r>
              <a:rPr lang="fr-FR" sz="2000">
                <a:latin typeface="Calibri" panose="020F0502020204030204" pitchFamily="34" charset="0"/>
              </a:rPr>
              <a:t>Accès et contrôle des ressources naturelles</a:t>
            </a:r>
            <a:endParaRPr lang="fr-FR">
              <a:latin typeface="Calibri" panose="020F0502020204030204" pitchFamily="34" charset="0"/>
              <a:cs typeface="Calibri"/>
            </a:endParaRPr>
          </a:p>
          <a:p>
            <a:pPr marL="457200" indent="-457200">
              <a:buAutoNum type="romanUcPeriod"/>
            </a:pPr>
            <a:r>
              <a:rPr lang="fr-FR" sz="2000">
                <a:latin typeface="Calibri" panose="020F0502020204030204" pitchFamily="34" charset="0"/>
              </a:rPr>
              <a:t>Amélioration de la participation et du pouvoir de décision des femmes</a:t>
            </a:r>
            <a:endParaRPr lang="fr-FR">
              <a:latin typeface="Calibri" panose="020F0502020204030204" pitchFamily="34" charset="0"/>
              <a:cs typeface="Calibri"/>
            </a:endParaRPr>
          </a:p>
          <a:p>
            <a:pPr marL="457200" indent="-457200">
              <a:buAutoNum type="romanUcPeriod"/>
            </a:pPr>
            <a:r>
              <a:rPr lang="fr-FR" sz="2000">
                <a:latin typeface="Calibri" panose="020F0502020204030204" pitchFamily="34" charset="0"/>
              </a:rPr>
              <a:t>Avantages sociaux et économiques ou services pour les femmes</a:t>
            </a:r>
            <a:endParaRPr lang="fr-FR" sz="2000">
              <a:cs typeface="Calibri"/>
            </a:endParaRPr>
          </a:p>
        </p:txBody>
      </p:sp>
      <p:sp>
        <p:nvSpPr>
          <p:cNvPr id="10" name="TextBox 9">
            <a:extLst>
              <a:ext uri="{FF2B5EF4-FFF2-40B4-BE49-F238E27FC236}">
                <a16:creationId xmlns:a16="http://schemas.microsoft.com/office/drawing/2014/main" id="{AEAF149C-DC58-4206-9B1C-675375E6863C}"/>
              </a:ext>
            </a:extLst>
          </p:cNvPr>
          <p:cNvSpPr txBox="1"/>
          <p:nvPr/>
        </p:nvSpPr>
        <p:spPr>
          <a:xfrm>
            <a:off x="4189387" y="1305305"/>
            <a:ext cx="6102413" cy="461665"/>
          </a:xfrm>
          <a:prstGeom prst="rect">
            <a:avLst/>
          </a:prstGeom>
          <a:solidFill>
            <a:schemeClr val="tx2">
              <a:lumMod val="75000"/>
            </a:schemeClr>
          </a:solidFill>
        </p:spPr>
        <p:txBody>
          <a:bodyPr wrap="square" rtlCol="0" anchor="t">
            <a:spAutoFit/>
          </a:bodyPr>
          <a:lstStyle/>
          <a:p>
            <a:r>
              <a:rPr lang="fr-FR" sz="2400" b="1">
                <a:solidFill>
                  <a:schemeClr val="bg1"/>
                </a:solidFill>
              </a:rPr>
              <a:t>Cadre de résultats sur l’égalité des sexes pour FEM-7 </a:t>
            </a:r>
          </a:p>
        </p:txBody>
      </p:sp>
    </p:spTree>
    <p:extLst>
      <p:ext uri="{BB962C8B-B14F-4D97-AF65-F5344CB8AC3E}">
        <p14:creationId xmlns:p14="http://schemas.microsoft.com/office/powerpoint/2010/main" val="757096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595BC77-1FF6-4691-9A25-A2314BC15B58}"/>
              </a:ext>
            </a:extLst>
          </p:cNvPr>
          <p:cNvPicPr/>
          <p:nvPr/>
        </p:nvPicPr>
        <p:blipFill rotWithShape="1">
          <a:blip r:embed="rId3"/>
          <a:srcRect l="29211" t="18816" r="30357" b="60604"/>
          <a:stretch/>
        </p:blipFill>
        <p:spPr bwMode="auto">
          <a:xfrm>
            <a:off x="7868302" y="2236703"/>
            <a:ext cx="3475787" cy="686435"/>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78D3DD38-909B-4C26-9AFA-E41FC986B235}"/>
              </a:ext>
            </a:extLst>
          </p:cNvPr>
          <p:cNvSpPr txBox="1"/>
          <p:nvPr/>
        </p:nvSpPr>
        <p:spPr>
          <a:xfrm>
            <a:off x="7918091" y="3101082"/>
            <a:ext cx="3378521" cy="430887"/>
          </a:xfrm>
          <a:prstGeom prst="rect">
            <a:avLst/>
          </a:prstGeom>
          <a:noFill/>
        </p:spPr>
        <p:txBody>
          <a:bodyPr wrap="square" rtlCol="0">
            <a:spAutoFit/>
          </a:bodyPr>
          <a:lstStyle/>
          <a:p>
            <a:r>
              <a:rPr lang="fr-FR" sz="1100" dirty="0"/>
              <a:t>https://www.thegef.org/sites/default/files/publications/GEF_GenderGuidelines_June2018_r5.pdf</a:t>
            </a:r>
          </a:p>
        </p:txBody>
      </p:sp>
      <p:sp>
        <p:nvSpPr>
          <p:cNvPr id="7" name="TextBox 6">
            <a:extLst>
              <a:ext uri="{FF2B5EF4-FFF2-40B4-BE49-F238E27FC236}">
                <a16:creationId xmlns:a16="http://schemas.microsoft.com/office/drawing/2014/main" id="{C0CB220A-24FF-4E4A-BE9B-CA76AE2E1C17}"/>
              </a:ext>
            </a:extLst>
          </p:cNvPr>
          <p:cNvSpPr txBox="1"/>
          <p:nvPr/>
        </p:nvSpPr>
        <p:spPr>
          <a:xfrm>
            <a:off x="7821389" y="1550602"/>
            <a:ext cx="3081180" cy="369332"/>
          </a:xfrm>
          <a:prstGeom prst="rect">
            <a:avLst/>
          </a:prstGeom>
          <a:noFill/>
        </p:spPr>
        <p:txBody>
          <a:bodyPr wrap="square" rtlCol="0" anchor="t">
            <a:spAutoFit/>
          </a:bodyPr>
          <a:lstStyle/>
          <a:p>
            <a:r>
              <a:rPr lang="fr-FR" b="1" dirty="0"/>
              <a:t>Ressources</a:t>
            </a:r>
            <a:endParaRPr lang="fr-FR" dirty="0">
              <a:cs typeface="Calibri"/>
            </a:endParaRPr>
          </a:p>
        </p:txBody>
      </p:sp>
      <p:pic>
        <p:nvPicPr>
          <p:cNvPr id="8" name="Picture 7">
            <a:extLst>
              <a:ext uri="{FF2B5EF4-FFF2-40B4-BE49-F238E27FC236}">
                <a16:creationId xmlns:a16="http://schemas.microsoft.com/office/drawing/2014/main" id="{E7D59288-9D02-4B59-AB59-1833EF25B9F0}"/>
              </a:ext>
            </a:extLst>
          </p:cNvPr>
          <p:cNvPicPr/>
          <p:nvPr/>
        </p:nvPicPr>
        <p:blipFill rotWithShape="1">
          <a:blip r:embed="rId4"/>
          <a:srcRect l="21169" t="42688" r="36766" b="14749"/>
          <a:stretch/>
        </p:blipFill>
        <p:spPr bwMode="auto">
          <a:xfrm>
            <a:off x="8269148" y="3705373"/>
            <a:ext cx="2498090" cy="1421765"/>
          </a:xfrm>
          <a:prstGeom prst="rect">
            <a:avLst/>
          </a:prstGeom>
          <a:ln>
            <a:noFill/>
          </a:ln>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id="{CE28FD6F-7823-4895-B670-31FBFB3A7C4C}"/>
              </a:ext>
            </a:extLst>
          </p:cNvPr>
          <p:cNvSpPr/>
          <p:nvPr/>
        </p:nvSpPr>
        <p:spPr>
          <a:xfrm>
            <a:off x="7819174" y="5329414"/>
            <a:ext cx="3552576" cy="276999"/>
          </a:xfrm>
          <a:prstGeom prst="rect">
            <a:avLst/>
          </a:prstGeom>
        </p:spPr>
        <p:txBody>
          <a:bodyPr wrap="none">
            <a:spAutoFit/>
          </a:bodyPr>
          <a:lstStyle/>
          <a:p>
            <a:r>
              <a:rPr lang="fr-FR" sz="1200" dirty="0">
                <a:solidFill>
                  <a:srgbClr val="000000"/>
                </a:solidFill>
                <a:latin typeface="Roboto"/>
              </a:rPr>
              <a:t>Cours en ligne ouvert sur le genre et l’environnement</a:t>
            </a:r>
            <a:endParaRPr lang="fr-FR" sz="1200" b="0" i="0" dirty="0">
              <a:solidFill>
                <a:srgbClr val="000000"/>
              </a:solidFill>
              <a:effectLst/>
              <a:latin typeface="Roboto"/>
            </a:endParaRPr>
          </a:p>
        </p:txBody>
      </p:sp>
      <p:sp>
        <p:nvSpPr>
          <p:cNvPr id="14" name="Rectangle 13">
            <a:extLst>
              <a:ext uri="{FF2B5EF4-FFF2-40B4-BE49-F238E27FC236}">
                <a16:creationId xmlns:a16="http://schemas.microsoft.com/office/drawing/2014/main" id="{01E3F322-5EB1-45E7-A996-78315658ACE6}"/>
              </a:ext>
            </a:extLst>
          </p:cNvPr>
          <p:cNvSpPr/>
          <p:nvPr/>
        </p:nvSpPr>
        <p:spPr>
          <a:xfrm>
            <a:off x="245328" y="1258549"/>
            <a:ext cx="7367490" cy="5262979"/>
          </a:xfrm>
          <a:prstGeom prst="rect">
            <a:avLst/>
          </a:prstGeom>
        </p:spPr>
        <p:txBody>
          <a:bodyPr wrap="square" anchor="t">
            <a:spAutoFit/>
          </a:bodyPr>
          <a:lstStyle/>
          <a:p>
            <a:pPr marL="342900" indent="-342900">
              <a:buFont typeface="Wingdings" panose="05000000000000000000" pitchFamily="2" charset="2"/>
              <a:buChar char="§"/>
            </a:pPr>
            <a:r>
              <a:rPr lang="fr-FR" sz="2400" dirty="0"/>
              <a:t>L’évaluation des projets multisectoriels effectuée en 2017 par le Bureau indépendant de l’évaluation du FEM a révélé que 88 % des projets avaient débouché sur des réalisations socioéconomiques positives</a:t>
            </a:r>
            <a:endParaRPr lang="fr-FR" sz="2400" dirty="0">
              <a:latin typeface="Calibri" panose="020F0502020204030204" pitchFamily="34" charset="0"/>
              <a:cs typeface="Times New Roman" panose="02020603050405020304" pitchFamily="18" charset="0"/>
            </a:endParaRPr>
          </a:p>
          <a:p>
            <a:endParaRPr lang="fr-FR" sz="2400" dirty="0">
              <a:latin typeface="Calibri" panose="020F0502020204030204" pitchFamily="34" charset="0"/>
              <a:cs typeface="Calibri"/>
            </a:endParaRPr>
          </a:p>
          <a:p>
            <a:pPr marL="342900" indent="-342900">
              <a:buFont typeface="Wingdings" panose="05000000000000000000" pitchFamily="2" charset="2"/>
              <a:buChar char="§"/>
            </a:pPr>
            <a:r>
              <a:rPr lang="fr-FR" sz="2400" dirty="0">
                <a:latin typeface="Calibri" panose="020F0502020204030204" pitchFamily="34" charset="0"/>
              </a:rPr>
              <a:t>Indicateur de base 11 – « Nombre, ventilé par sexe, de bénéficiaires directs »</a:t>
            </a:r>
            <a:endParaRPr lang="fr-FR" sz="2400" dirty="0">
              <a:latin typeface="Calibri" panose="020F0502020204030204" pitchFamily="34" charset="0"/>
              <a:cs typeface="Calibri"/>
            </a:endParaRPr>
          </a:p>
          <a:p>
            <a:endParaRPr lang="fr-FR" sz="2400" dirty="0">
              <a:latin typeface="Calibri" panose="020F0502020204030204" pitchFamily="34" charset="0"/>
              <a:cs typeface="Calibri"/>
            </a:endParaRPr>
          </a:p>
          <a:p>
            <a:pPr marL="342900" indent="-342900">
              <a:buFont typeface="Wingdings" panose="05000000000000000000" pitchFamily="2" charset="2"/>
              <a:buChar char="§"/>
            </a:pPr>
            <a:r>
              <a:rPr lang="fr-FR" sz="2400" dirty="0">
                <a:latin typeface="Calibri" panose="020F0502020204030204" pitchFamily="34" charset="0"/>
              </a:rPr>
              <a:t>Le Secrétariat travaillera avec les Agences et les parties prenantes concernées pour introduire, dès le début de FEM-7, un système de collecte d’informations plus détaillées sur les types d’avantages connexes socioéconomiques les plus pertinents associés aux projets et programmes du FEM</a:t>
            </a:r>
            <a:endParaRPr lang="fr-FR" sz="2400" dirty="0">
              <a:latin typeface="Calibri" panose="020F0502020204030204" pitchFamily="34" charset="0"/>
              <a:cs typeface="Calibri"/>
            </a:endParaRPr>
          </a:p>
        </p:txBody>
      </p:sp>
      <p:pic>
        <p:nvPicPr>
          <p:cNvPr id="2" name="Picture 2" descr="A screenshot of a cell phone&#10;&#10;Description generated with very high confidence">
            <a:extLst>
              <a:ext uri="{FF2B5EF4-FFF2-40B4-BE49-F238E27FC236}">
                <a16:creationId xmlns:a16="http://schemas.microsoft.com/office/drawing/2014/main" id="{1253C2A0-CFEE-4D2B-AB9D-46C7A59F0031}"/>
              </a:ext>
            </a:extLst>
          </p:cNvPr>
          <p:cNvPicPr>
            <a:picLocks noChangeAspect="1"/>
          </p:cNvPicPr>
          <p:nvPr/>
        </p:nvPicPr>
        <p:blipFill>
          <a:blip r:embed="rId5"/>
          <a:stretch>
            <a:fillRect/>
          </a:stretch>
        </p:blipFill>
        <p:spPr>
          <a:xfrm>
            <a:off x="8040711" y="5266651"/>
            <a:ext cx="3537396" cy="445939"/>
          </a:xfrm>
          <a:prstGeom prst="rect">
            <a:avLst/>
          </a:prstGeom>
        </p:spPr>
      </p:pic>
      <p:sp>
        <p:nvSpPr>
          <p:cNvPr id="10" name="Title 1">
            <a:extLst>
              <a:ext uri="{FF2B5EF4-FFF2-40B4-BE49-F238E27FC236}">
                <a16:creationId xmlns:a16="http://schemas.microsoft.com/office/drawing/2014/main" id="{AB621986-BBD8-4337-A74F-45911094291D}"/>
              </a:ext>
            </a:extLst>
          </p:cNvPr>
          <p:cNvSpPr txBox="1">
            <a:spLocks/>
          </p:cNvSpPr>
          <p:nvPr/>
        </p:nvSpPr>
        <p:spPr>
          <a:xfrm>
            <a:off x="94592" y="3804"/>
            <a:ext cx="12097407" cy="12962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10000"/>
              </a:lnSpc>
            </a:pPr>
            <a:r>
              <a:rPr lang="fr-FR" sz="3600" b="1" spc="-100" dirty="0"/>
              <a:t>AVANTAGES CONNEXES SOCIOÉCONOMIQUES</a:t>
            </a:r>
            <a:endParaRPr lang="fr-FR" sz="3600" b="1" spc="-100" dirty="0">
              <a:cs typeface="Calibri Light"/>
            </a:endParaRPr>
          </a:p>
        </p:txBody>
      </p:sp>
    </p:spTree>
    <p:extLst>
      <p:ext uri="{BB962C8B-B14F-4D97-AF65-F5344CB8AC3E}">
        <p14:creationId xmlns:p14="http://schemas.microsoft.com/office/powerpoint/2010/main" val="1669751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C9ECB9-ED0A-426A-9C0A-C3D5CF856657}"/>
              </a:ext>
            </a:extLst>
          </p:cNvPr>
          <p:cNvSpPr>
            <a:spLocks noGrp="1"/>
          </p:cNvSpPr>
          <p:nvPr>
            <p:ph idx="1"/>
          </p:nvPr>
        </p:nvSpPr>
        <p:spPr>
          <a:xfrm>
            <a:off x="4931011" y="613611"/>
            <a:ext cx="6891874" cy="6020038"/>
          </a:xfrm>
        </p:spPr>
        <p:txBody>
          <a:bodyPr vert="horz" lIns="91440" tIns="45720" rIns="91440" bIns="45720" rtlCol="0" anchor="t">
            <a:noAutofit/>
          </a:bodyPr>
          <a:lstStyle/>
          <a:p>
            <a:pPr lvl="0"/>
            <a:r>
              <a:rPr lang="fr-FR" sz="2400" dirty="0"/>
              <a:t>Le suivi et la présentation des progrès réalisés par rapport aux objectifs se fait en direct sur le portail du FEM et fait l’objet d’améliorations constantes</a:t>
            </a:r>
          </a:p>
          <a:p>
            <a:r>
              <a:rPr lang="fr-FR" sz="2400" dirty="0"/>
              <a:t>Révision de la présentation, du suivi et de l’analyse des résultats</a:t>
            </a:r>
          </a:p>
          <a:p>
            <a:r>
              <a:rPr lang="fr-FR" sz="2400" dirty="0"/>
              <a:t>La Politique de suivi et d’évaluation de 2010 est en cours de mise à jour et sera soumise à l’examen du Conseil au printemps 2019</a:t>
            </a:r>
          </a:p>
          <a:p>
            <a:r>
              <a:rPr lang="fr-FR" sz="2400" dirty="0"/>
              <a:t>Saisie d’informations désagrégées sur les résultats en matière de genre et des avantages socioéconomiques connexes</a:t>
            </a:r>
            <a:endParaRPr lang="fr-FR" sz="2400" dirty="0">
              <a:cs typeface="Calibri"/>
            </a:endParaRPr>
          </a:p>
          <a:p>
            <a:r>
              <a:rPr lang="fr-FR" sz="2400" dirty="0"/>
              <a:t>Le déploiement des Programmes à impact est en cours</a:t>
            </a:r>
          </a:p>
          <a:p>
            <a:r>
              <a:rPr lang="fr-FR" sz="2400" dirty="0"/>
              <a:t>Gestion des approbations pour obtenir de meilleurs résultats</a:t>
            </a:r>
          </a:p>
        </p:txBody>
      </p:sp>
      <p:sp>
        <p:nvSpPr>
          <p:cNvPr id="4" name="Text Placeholder 3">
            <a:extLst>
              <a:ext uri="{FF2B5EF4-FFF2-40B4-BE49-F238E27FC236}">
                <a16:creationId xmlns:a16="http://schemas.microsoft.com/office/drawing/2014/main" id="{FFC626CF-9EB8-493B-8D12-959FC27AB045}"/>
              </a:ext>
            </a:extLst>
          </p:cNvPr>
          <p:cNvSpPr>
            <a:spLocks noGrp="1"/>
          </p:cNvSpPr>
          <p:nvPr>
            <p:ph type="body" sz="half" idx="2"/>
          </p:nvPr>
        </p:nvSpPr>
        <p:spPr/>
        <p:txBody>
          <a:bodyPr/>
          <a:lstStyle/>
          <a:p>
            <a:endParaRPr lang="en-US" dirty="0"/>
          </a:p>
        </p:txBody>
      </p:sp>
      <p:pic>
        <p:nvPicPr>
          <p:cNvPr id="8" name="Picture 7">
            <a:extLst>
              <a:ext uri="{FF2B5EF4-FFF2-40B4-BE49-F238E27FC236}">
                <a16:creationId xmlns:a16="http://schemas.microsoft.com/office/drawing/2014/main" id="{7B77239D-F9F8-4AE4-A4AA-259B0CCCC7B9}"/>
              </a:ext>
            </a:extLst>
          </p:cNvPr>
          <p:cNvPicPr>
            <a:picLocks noChangeAspect="1"/>
          </p:cNvPicPr>
          <p:nvPr/>
        </p:nvPicPr>
        <p:blipFill rotWithShape="1">
          <a:blip r:embed="rId3">
            <a:extLst>
              <a:ext uri="{28A0092B-C50C-407E-A947-70E740481C1C}">
                <a14:useLocalDpi xmlns:a14="http://schemas.microsoft.com/office/drawing/2010/main" val="0"/>
              </a:ext>
            </a:extLst>
          </a:blip>
          <a:srcRect l="28228" t="18391" r="32495" b="8199"/>
          <a:stretch/>
        </p:blipFill>
        <p:spPr>
          <a:xfrm>
            <a:off x="183377" y="989012"/>
            <a:ext cx="3932237" cy="5523584"/>
          </a:xfrm>
          <a:prstGeom prst="rect">
            <a:avLst/>
          </a:prstGeom>
        </p:spPr>
      </p:pic>
      <p:sp>
        <p:nvSpPr>
          <p:cNvPr id="2" name="Title 1">
            <a:extLst>
              <a:ext uri="{FF2B5EF4-FFF2-40B4-BE49-F238E27FC236}">
                <a16:creationId xmlns:a16="http://schemas.microsoft.com/office/drawing/2014/main" id="{E8E956E7-8C76-4E6D-96C4-AC8340DBA347}"/>
              </a:ext>
            </a:extLst>
          </p:cNvPr>
          <p:cNvSpPr>
            <a:spLocks noGrp="1"/>
          </p:cNvSpPr>
          <p:nvPr>
            <p:ph type="title"/>
          </p:nvPr>
        </p:nvSpPr>
        <p:spPr>
          <a:xfrm>
            <a:off x="183378" y="161462"/>
            <a:ext cx="4091222" cy="827550"/>
          </a:xfrm>
        </p:spPr>
        <p:txBody>
          <a:bodyPr>
            <a:normAutofit fontScale="90000"/>
          </a:bodyPr>
          <a:lstStyle/>
          <a:p>
            <a:r>
              <a:rPr lang="fr-FR" sz="4000" b="1" dirty="0"/>
              <a:t>PROCHAINES ÉTAPES</a:t>
            </a:r>
          </a:p>
        </p:txBody>
      </p:sp>
    </p:spTree>
    <p:extLst>
      <p:ext uri="{BB962C8B-B14F-4D97-AF65-F5344CB8AC3E}">
        <p14:creationId xmlns:p14="http://schemas.microsoft.com/office/powerpoint/2010/main" val="11296573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028" y="2688021"/>
            <a:ext cx="10972800" cy="990600"/>
          </a:xfrm>
        </p:spPr>
        <p:txBody>
          <a:bodyPr>
            <a:noAutofit/>
          </a:bodyPr>
          <a:lstStyle/>
          <a:p>
            <a:pPr algn="ctr"/>
            <a:r>
              <a:rPr lang="fr-FR" sz="4800" b="1" dirty="0"/>
              <a:t>MERCI DE VOTRE ATTENTION !</a:t>
            </a:r>
          </a:p>
        </p:txBody>
      </p:sp>
    </p:spTree>
    <p:extLst>
      <p:ext uri="{BB962C8B-B14F-4D97-AF65-F5344CB8AC3E}">
        <p14:creationId xmlns:p14="http://schemas.microsoft.com/office/powerpoint/2010/main" val="2862818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121384"/>
            <a:ext cx="12049125" cy="990600"/>
          </a:xfrm>
        </p:spPr>
        <p:txBody>
          <a:bodyPr>
            <a:noAutofit/>
          </a:bodyPr>
          <a:lstStyle/>
          <a:p>
            <a:r>
              <a:rPr lang="fr-FR" sz="3600" b="1" dirty="0"/>
              <a:t>AMÉLIORATION CONSTANTE DE L’ARCHITECTURE DES RÉSULTATS</a:t>
            </a:r>
          </a:p>
        </p:txBody>
      </p:sp>
      <p:graphicFrame>
        <p:nvGraphicFramePr>
          <p:cNvPr id="4" name="Content Placeholder 3">
            <a:extLst>
              <a:ext uri="{FF2B5EF4-FFF2-40B4-BE49-F238E27FC236}">
                <a16:creationId xmlns:a16="http://schemas.microsoft.com/office/drawing/2014/main" id="{B875F132-EF57-4F3B-A600-07F69C15006E}"/>
              </a:ext>
            </a:extLst>
          </p:cNvPr>
          <p:cNvGraphicFramePr>
            <a:graphicFrameLocks noGrp="1"/>
          </p:cNvGraphicFramePr>
          <p:nvPr>
            <p:ph idx="1"/>
            <p:extLst>
              <p:ext uri="{D42A27DB-BD31-4B8C-83A1-F6EECF244321}">
                <p14:modId xmlns:p14="http://schemas.microsoft.com/office/powerpoint/2010/main" val="1829874521"/>
              </p:ext>
            </p:extLst>
          </p:nvPr>
        </p:nvGraphicFramePr>
        <p:xfrm>
          <a:off x="609600" y="1057168"/>
          <a:ext cx="10972800" cy="5800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E58A600D-B2E3-45A0-80C5-5E8E0EFB2828}"/>
              </a:ext>
            </a:extLst>
          </p:cNvPr>
          <p:cNvSpPr/>
          <p:nvPr/>
        </p:nvSpPr>
        <p:spPr>
          <a:xfrm>
            <a:off x="6958361" y="2562725"/>
            <a:ext cx="2417722" cy="4173891"/>
          </a:xfrm>
          <a:prstGeom prst="rect">
            <a:avLst/>
          </a:pr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Tree>
    <p:extLst>
      <p:ext uri="{BB962C8B-B14F-4D97-AF65-F5344CB8AC3E}">
        <p14:creationId xmlns:p14="http://schemas.microsoft.com/office/powerpoint/2010/main" val="1739539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37FF5-A1BB-4FE9-81C4-94D182CB0EC0}"/>
              </a:ext>
            </a:extLst>
          </p:cNvPr>
          <p:cNvSpPr>
            <a:spLocks noGrp="1"/>
          </p:cNvSpPr>
          <p:nvPr>
            <p:ph type="title"/>
          </p:nvPr>
        </p:nvSpPr>
        <p:spPr>
          <a:xfrm>
            <a:off x="781056" y="237879"/>
            <a:ext cx="11277600" cy="990600"/>
          </a:xfrm>
        </p:spPr>
        <p:txBody>
          <a:bodyPr>
            <a:normAutofit fontScale="90000"/>
          </a:bodyPr>
          <a:lstStyle/>
          <a:p>
            <a:r>
              <a:rPr lang="fr-FR" b="1" dirty="0"/>
              <a:t>MIEUX FAIRE RESSORTIR LES RÉSULTATS POUR SOUTENIR DES OBJECTIFS PLUS AMBITIEUX</a:t>
            </a:r>
          </a:p>
        </p:txBody>
      </p:sp>
      <p:sp>
        <p:nvSpPr>
          <p:cNvPr id="33" name="Rectangle 13">
            <a:extLst>
              <a:ext uri="{FF2B5EF4-FFF2-40B4-BE49-F238E27FC236}">
                <a16:creationId xmlns:a16="http://schemas.microsoft.com/office/drawing/2014/main" id="{8FF5838C-CCFC-4609-BB8D-24C1CC90A8A9}"/>
              </a:ext>
            </a:extLst>
          </p:cNvPr>
          <p:cNvSpPr>
            <a:spLocks noChangeArrowheads="1"/>
          </p:cNvSpPr>
          <p:nvPr/>
        </p:nvSpPr>
        <p:spPr bwMode="auto">
          <a:xfrm>
            <a:off x="1671145" y="2960932"/>
            <a:ext cx="3697260" cy="2655333"/>
          </a:xfrm>
          <a:prstGeom prst="rect">
            <a:avLst/>
          </a:prstGeom>
          <a:solidFill>
            <a:srgbClr val="FFC000"/>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sz="3200" b="1" i="0" u="none" strike="noStrike" cap="none" normalizeH="0" baseline="0" dirty="0">
                <a:ln>
                  <a:noFill/>
                </a:ln>
                <a:solidFill>
                  <a:srgbClr val="FFFFFF"/>
                </a:solidFill>
                <a:effectLst/>
                <a:latin typeface="Calibri" panose="020F0502020204030204" pitchFamily="34" charset="0"/>
              </a:rPr>
              <a:t>Objectifs de FEM-6</a:t>
            </a:r>
            <a:endParaRPr kumimoji="0" lang="fr-FR" altLang="en-US" sz="2800" b="0" i="0" u="none" strike="noStrike" cap="none" normalizeH="0" baseline="0" dirty="0">
              <a:ln>
                <a:noFill/>
              </a:ln>
              <a:solidFill>
                <a:schemeClr val="tx1"/>
              </a:solidFill>
              <a:effectLst/>
              <a:latin typeface="Arial" panose="020B0604020202020204" pitchFamily="34" charset="0"/>
            </a:endParaRPr>
          </a:p>
        </p:txBody>
      </p:sp>
      <p:sp>
        <p:nvSpPr>
          <p:cNvPr id="34" name="Rectangle 9">
            <a:extLst>
              <a:ext uri="{FF2B5EF4-FFF2-40B4-BE49-F238E27FC236}">
                <a16:creationId xmlns:a16="http://schemas.microsoft.com/office/drawing/2014/main" id="{37D0F2A7-78C3-460F-9E88-0BA2A84A69E2}"/>
              </a:ext>
            </a:extLst>
          </p:cNvPr>
          <p:cNvSpPr>
            <a:spLocks noChangeArrowheads="1"/>
          </p:cNvSpPr>
          <p:nvPr/>
        </p:nvSpPr>
        <p:spPr bwMode="auto">
          <a:xfrm>
            <a:off x="6707525" y="1600200"/>
            <a:ext cx="3750267" cy="4631572"/>
          </a:xfrm>
          <a:prstGeom prst="rect">
            <a:avLst/>
          </a:prstGeom>
          <a:solidFill>
            <a:srgbClr val="92D050"/>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sz="3600" b="1" i="0" u="none" strike="noStrike" cap="none" normalizeH="0" baseline="0" dirty="0">
                <a:ln>
                  <a:noFill/>
                </a:ln>
                <a:solidFill>
                  <a:schemeClr val="tx1"/>
                </a:solidFill>
                <a:effectLst/>
                <a:latin typeface="Calibri" panose="020F0502020204030204" pitchFamily="34" charset="0"/>
              </a:rPr>
              <a:t>Objectifs de FEM-7</a:t>
            </a:r>
            <a:endParaRPr kumimoji="0" lang="fr-FR" altLang="en-US" sz="3200" b="0" i="0" u="none" strike="noStrike" cap="none" normalizeH="0" baseline="0" dirty="0">
              <a:ln>
                <a:noFill/>
              </a:ln>
              <a:solidFill>
                <a:schemeClr val="tx1"/>
              </a:solidFill>
              <a:effectLst/>
              <a:latin typeface="Arial" panose="020B0604020202020204" pitchFamily="34" charset="0"/>
            </a:endParaRPr>
          </a:p>
        </p:txBody>
      </p:sp>
      <p:sp>
        <p:nvSpPr>
          <p:cNvPr id="35" name="Rectangle 14">
            <a:extLst>
              <a:ext uri="{FF2B5EF4-FFF2-40B4-BE49-F238E27FC236}">
                <a16:creationId xmlns:a16="http://schemas.microsoft.com/office/drawing/2014/main" id="{1ACDAA9E-DC4E-4001-9C4B-90E2C00A3447}"/>
              </a:ext>
            </a:extLst>
          </p:cNvPr>
          <p:cNvSpPr>
            <a:spLocks noChangeArrowheads="1"/>
          </p:cNvSpPr>
          <p:nvPr/>
        </p:nvSpPr>
        <p:spPr bwMode="auto">
          <a:xfrm>
            <a:off x="1671145" y="1600200"/>
            <a:ext cx="3670756" cy="1205582"/>
          </a:xfrm>
          <a:prstGeom prst="rect">
            <a:avLst/>
          </a:prstGeom>
          <a:solidFill>
            <a:srgbClr val="FFE599"/>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b="0" i="0" u="none" strike="noStrike" cap="none" normalizeH="0" baseline="0" dirty="0">
                <a:ln>
                  <a:noFill/>
                </a:ln>
                <a:solidFill>
                  <a:srgbClr val="000000"/>
                </a:solidFill>
                <a:effectLst/>
                <a:latin typeface="Calibri" panose="020F0502020204030204" pitchFamily="34" charset="0"/>
              </a:rPr>
              <a:t>Effets positifs des approches intégrées</a:t>
            </a:r>
            <a:endParaRPr kumimoji="0" lang="fr-FR" altLang="en-US" sz="2800" b="0" i="0" u="none" strike="noStrike" cap="none" normalizeH="0" baseline="0" dirty="0">
              <a:ln>
                <a:noFill/>
              </a:ln>
              <a:solidFill>
                <a:schemeClr val="tx1"/>
              </a:solidFill>
              <a:effectLst/>
              <a:latin typeface="Arial" panose="020B0604020202020204" pitchFamily="34" charset="0"/>
            </a:endParaRPr>
          </a:p>
        </p:txBody>
      </p:sp>
      <p:sp>
        <p:nvSpPr>
          <p:cNvPr id="36" name="Rectangle 12">
            <a:extLst>
              <a:ext uri="{FF2B5EF4-FFF2-40B4-BE49-F238E27FC236}">
                <a16:creationId xmlns:a16="http://schemas.microsoft.com/office/drawing/2014/main" id="{958A74CB-1530-4C67-99E2-A73C07A56278}"/>
              </a:ext>
            </a:extLst>
          </p:cNvPr>
          <p:cNvSpPr>
            <a:spLocks noChangeArrowheads="1"/>
          </p:cNvSpPr>
          <p:nvPr/>
        </p:nvSpPr>
        <p:spPr bwMode="auto">
          <a:xfrm>
            <a:off x="1671145" y="5738349"/>
            <a:ext cx="3710511" cy="546835"/>
          </a:xfrm>
          <a:prstGeom prst="rect">
            <a:avLst/>
          </a:prstGeom>
          <a:solidFill>
            <a:srgbClr val="F7CAAC"/>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b="0" i="0" u="none" strike="noStrike" cap="none" normalizeH="0" baseline="0" dirty="0">
                <a:ln>
                  <a:noFill/>
                </a:ln>
                <a:solidFill>
                  <a:srgbClr val="000000"/>
                </a:solidFill>
                <a:effectLst/>
                <a:latin typeface="Calibri" panose="020F0502020204030204" pitchFamily="34" charset="0"/>
              </a:rPr>
              <a:t>Avantages connexes socioéconomiques</a:t>
            </a:r>
            <a:endParaRPr kumimoji="0" lang="fr-FR" altLang="en-US" sz="4000" b="0" i="0" u="none" strike="noStrike" cap="none" normalizeH="0" baseline="0" dirty="0">
              <a:ln>
                <a:noFill/>
              </a:ln>
              <a:solidFill>
                <a:schemeClr val="tx1"/>
              </a:solidFill>
              <a:effectLst/>
              <a:latin typeface="Arial" panose="020B0604020202020204" pitchFamily="34" charset="0"/>
            </a:endParaRPr>
          </a:p>
        </p:txBody>
      </p:sp>
      <p:sp>
        <p:nvSpPr>
          <p:cNvPr id="37" name="Rectangle 11">
            <a:extLst>
              <a:ext uri="{FF2B5EF4-FFF2-40B4-BE49-F238E27FC236}">
                <a16:creationId xmlns:a16="http://schemas.microsoft.com/office/drawing/2014/main" id="{D619C844-C14E-4530-B398-A7FFFE56B5F4}"/>
              </a:ext>
            </a:extLst>
          </p:cNvPr>
          <p:cNvSpPr>
            <a:spLocks noChangeArrowheads="1"/>
          </p:cNvSpPr>
          <p:nvPr/>
        </p:nvSpPr>
        <p:spPr bwMode="auto">
          <a:xfrm rot="5400000">
            <a:off x="3594520" y="3633711"/>
            <a:ext cx="4659550" cy="643399"/>
          </a:xfrm>
          <a:prstGeom prst="rect">
            <a:avLst/>
          </a:prstGeom>
          <a:solidFill>
            <a:srgbClr val="B4C6E7"/>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en-US" sz="2800" b="0" i="0" u="none" strike="noStrike" cap="none" normalizeH="0" baseline="0" dirty="0">
                <a:ln>
                  <a:noFill/>
                </a:ln>
                <a:solidFill>
                  <a:srgbClr val="000000"/>
                </a:solidFill>
                <a:effectLst/>
                <a:latin typeface="Calibri" panose="020F0502020204030204" pitchFamily="34" charset="0"/>
              </a:rPr>
              <a:t>Impact systémique</a:t>
            </a:r>
            <a:endParaRPr kumimoji="0" lang="fr-FR" altLang="en-US" sz="5400" b="0" i="0" u="none" strike="noStrike" cap="none" normalizeH="0" baseline="0" dirty="0">
              <a:ln>
                <a:noFill/>
              </a:ln>
              <a:solidFill>
                <a:schemeClr val="tx1"/>
              </a:solidFill>
              <a:effectLst/>
              <a:latin typeface="Arial" panose="020B0604020202020204" pitchFamily="34" charset="0"/>
            </a:endParaRPr>
          </a:p>
        </p:txBody>
      </p:sp>
      <p:sp>
        <p:nvSpPr>
          <p:cNvPr id="38" name="Right Arrow 7">
            <a:extLst>
              <a:ext uri="{FF2B5EF4-FFF2-40B4-BE49-F238E27FC236}">
                <a16:creationId xmlns:a16="http://schemas.microsoft.com/office/drawing/2014/main" id="{9B1827DB-7743-463C-A378-768A7CA34CDD}"/>
              </a:ext>
            </a:extLst>
          </p:cNvPr>
          <p:cNvSpPr/>
          <p:nvPr/>
        </p:nvSpPr>
        <p:spPr>
          <a:xfrm>
            <a:off x="6707525" y="4515541"/>
            <a:ext cx="1351686" cy="1584634"/>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9" name="Rectangle 55">
            <a:extLst>
              <a:ext uri="{FF2B5EF4-FFF2-40B4-BE49-F238E27FC236}">
                <a16:creationId xmlns:a16="http://schemas.microsoft.com/office/drawing/2014/main" id="{35C04F03-52C3-41BA-A890-18CD743FE732}"/>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77549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246438061"/>
              </p:ext>
            </p:extLst>
          </p:nvPr>
        </p:nvGraphicFramePr>
        <p:xfrm>
          <a:off x="1758109" y="889387"/>
          <a:ext cx="8675783" cy="5364480"/>
        </p:xfrm>
        <a:graphic>
          <a:graphicData uri="http://schemas.openxmlformats.org/drawingml/2006/table">
            <a:tbl>
              <a:tblPr firstRow="1" firstCol="1" bandRow="1"/>
              <a:tblGrid>
                <a:gridCol w="1009607">
                  <a:extLst>
                    <a:ext uri="{9D8B030D-6E8A-4147-A177-3AD203B41FA5}">
                      <a16:colId xmlns:a16="http://schemas.microsoft.com/office/drawing/2014/main" val="775091147"/>
                    </a:ext>
                  </a:extLst>
                </a:gridCol>
                <a:gridCol w="1459139">
                  <a:extLst>
                    <a:ext uri="{9D8B030D-6E8A-4147-A177-3AD203B41FA5}">
                      <a16:colId xmlns:a16="http://schemas.microsoft.com/office/drawing/2014/main" val="2610445089"/>
                    </a:ext>
                  </a:extLst>
                </a:gridCol>
                <a:gridCol w="1507376">
                  <a:extLst>
                    <a:ext uri="{9D8B030D-6E8A-4147-A177-3AD203B41FA5}">
                      <a16:colId xmlns:a16="http://schemas.microsoft.com/office/drawing/2014/main" val="302236902"/>
                    </a:ext>
                  </a:extLst>
                </a:gridCol>
                <a:gridCol w="1447081">
                  <a:extLst>
                    <a:ext uri="{9D8B030D-6E8A-4147-A177-3AD203B41FA5}">
                      <a16:colId xmlns:a16="http://schemas.microsoft.com/office/drawing/2014/main" val="1344258907"/>
                    </a:ext>
                  </a:extLst>
                </a:gridCol>
                <a:gridCol w="1567670">
                  <a:extLst>
                    <a:ext uri="{9D8B030D-6E8A-4147-A177-3AD203B41FA5}">
                      <a16:colId xmlns:a16="http://schemas.microsoft.com/office/drawing/2014/main" val="591258450"/>
                    </a:ext>
                  </a:extLst>
                </a:gridCol>
                <a:gridCol w="1684910">
                  <a:extLst>
                    <a:ext uri="{9D8B030D-6E8A-4147-A177-3AD203B41FA5}">
                      <a16:colId xmlns:a16="http://schemas.microsoft.com/office/drawing/2014/main" val="1760478405"/>
                    </a:ext>
                  </a:extLst>
                </a:gridCol>
              </a:tblGrid>
              <a:tr h="320040">
                <a:tc>
                  <a:txBody>
                    <a:bodyPr/>
                    <a:lstStyle/>
                    <a:p>
                      <a:pPr marL="0" marR="0">
                        <a:spcBef>
                          <a:spcPts val="0"/>
                        </a:spcBef>
                        <a:spcAft>
                          <a:spcPts val="0"/>
                        </a:spcAft>
                      </a:pPr>
                      <a:r>
                        <a:rPr lang="fr-FR" sz="700" dirty="0">
                          <a:solidFill>
                            <a:schemeClr val="tx1"/>
                          </a:solidFill>
                          <a:effectLst/>
                          <a:latin typeface="Calibri" panose="020F0502020204030204" pitchFamily="34"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fr-FR" sz="1050" b="1">
                          <a:solidFill>
                            <a:schemeClr val="tx1"/>
                          </a:solidFill>
                          <a:effectLst/>
                          <a:latin typeface="Calibri" panose="020F0502020204030204" pitchFamily="34" charset="0"/>
                        </a:rPr>
                        <a:t>Domaine d’intervention « diversité biologique »</a:t>
                      </a:r>
                      <a:endParaRPr lang="fr-FR" sz="105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a:spcBef>
                          <a:spcPts val="0"/>
                        </a:spcBef>
                        <a:spcAft>
                          <a:spcPts val="0"/>
                        </a:spcAft>
                      </a:pPr>
                      <a:r>
                        <a:rPr lang="fr-FR" sz="1050" b="1">
                          <a:solidFill>
                            <a:schemeClr val="tx1"/>
                          </a:solidFill>
                          <a:effectLst/>
                          <a:latin typeface="Calibri" panose="020F0502020204030204" pitchFamily="34" charset="0"/>
                        </a:rPr>
                        <a:t>Domaine d’intervention « changements climatiques »</a:t>
                      </a:r>
                      <a:endParaRPr lang="fr-FR" sz="105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fr-FR" sz="1050" b="1">
                          <a:solidFill>
                            <a:schemeClr val="tx1"/>
                          </a:solidFill>
                          <a:effectLst/>
                          <a:latin typeface="Calibri" panose="020F0502020204030204" pitchFamily="34" charset="0"/>
                        </a:rPr>
                        <a:t>Domaine d’intervention « dégradation des sols »</a:t>
                      </a:r>
                      <a:endParaRPr lang="fr-FR" sz="105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fr-FR" sz="1050" b="1" dirty="0">
                          <a:solidFill>
                            <a:schemeClr val="tx1"/>
                          </a:solidFill>
                          <a:effectLst/>
                          <a:latin typeface="Calibri" panose="020F0502020204030204" pitchFamily="34" charset="0"/>
                        </a:rPr>
                        <a:t>Domaine d’intervention « eaux internationales »</a:t>
                      </a:r>
                      <a:endParaRPr lang="fr-FR"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0" marR="0" algn="ctr">
                        <a:spcBef>
                          <a:spcPts val="0"/>
                        </a:spcBef>
                        <a:spcAft>
                          <a:spcPts val="0"/>
                        </a:spcAft>
                      </a:pPr>
                      <a:r>
                        <a:rPr lang="fr-FR" sz="1050" b="1" dirty="0">
                          <a:solidFill>
                            <a:schemeClr val="tx1"/>
                          </a:solidFill>
                          <a:effectLst/>
                          <a:latin typeface="Calibri" panose="020F0502020204030204" pitchFamily="34" charset="0"/>
                        </a:rPr>
                        <a:t>Domaine d’intervention « Substances chimiques et déchets »</a:t>
                      </a:r>
                      <a:endParaRPr lang="fr-FR" sz="10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226264310"/>
                  </a:ext>
                </a:extLst>
              </a:tr>
              <a:tr h="160020">
                <a:tc>
                  <a:txBody>
                    <a:bodyPr/>
                    <a:lstStyle/>
                    <a:p>
                      <a:pPr marL="0" marR="0">
                        <a:spcBef>
                          <a:spcPts val="0"/>
                        </a:spcBef>
                        <a:spcAft>
                          <a:spcPts val="0"/>
                        </a:spcAft>
                      </a:pPr>
                      <a:r>
                        <a:rPr lang="fr-FR" sz="700">
                          <a:solidFill>
                            <a:schemeClr val="tx1"/>
                          </a:solidFill>
                          <a:effectLst/>
                          <a:latin typeface="Calibri" panose="020F0502020204030204" pitchFamily="34"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5">
                  <a:txBody>
                    <a:bodyPr/>
                    <a:lstStyle/>
                    <a:p>
                      <a:pPr marL="0" marR="0" algn="ctr">
                        <a:spcBef>
                          <a:spcPts val="0"/>
                        </a:spcBef>
                        <a:spcAft>
                          <a:spcPts val="0"/>
                        </a:spcAft>
                      </a:pPr>
                      <a:r>
                        <a:rPr lang="fr-FR" sz="1050" b="1">
                          <a:solidFill>
                            <a:schemeClr val="tx1"/>
                          </a:solidFill>
                          <a:effectLst/>
                          <a:latin typeface="Calibri" panose="020F0502020204030204" pitchFamily="34" charset="0"/>
                        </a:rPr>
                        <a:t>Domaines de programmation à prendre en compte dans le cadre des investissements dans les domaines d’intervention</a:t>
                      </a:r>
                      <a:endParaRPr lang="fr-FR" sz="105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66200279"/>
                  </a:ext>
                </a:extLst>
              </a:tr>
              <a:tr h="1783080">
                <a:tc>
                  <a:txBody>
                    <a:bodyPr/>
                    <a:lstStyle/>
                    <a:p>
                      <a:pPr marL="0" marR="0">
                        <a:spcBef>
                          <a:spcPts val="0"/>
                        </a:spcBef>
                        <a:spcAft>
                          <a:spcPts val="0"/>
                        </a:spcAft>
                      </a:pPr>
                      <a:r>
                        <a:rPr lang="fr-FR" sz="700" dirty="0">
                          <a:solidFill>
                            <a:schemeClr val="tx1"/>
                          </a:solidFill>
                          <a:effectLst/>
                          <a:latin typeface="Calibri" panose="020F0502020204030204" pitchFamily="34"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Prise en compte systématique de la biodiversité</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La faune au service du développement durable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Capital naturel</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Agrobiodiversité</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Conservation inclusive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Espèces envahissantes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Aires protégées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Lutte contre l’extinction d’espèces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Prévention des risques biotechnologiques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APA</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Activités habilitantes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Initiative CBIT</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Activités habilitantes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Transferts de technologie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Préparation et mise en œuvre des CDN</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Énergie durable </a:t>
                      </a:r>
                    </a:p>
                    <a:p>
                      <a:pPr marL="48260" marR="0" indent="-118110">
                        <a:spcBef>
                          <a:spcPts val="0"/>
                        </a:spcBef>
                        <a:spcAft>
                          <a:spcPts val="0"/>
                        </a:spcAft>
                      </a:pPr>
                      <a:r>
                        <a:rPr lang="fr-FR" sz="800" b="1">
                          <a:solidFill>
                            <a:schemeClr val="tx1"/>
                          </a:solidFill>
                          <a:effectLst/>
                          <a:latin typeface="Calibri" panose="020F0502020204030204" pitchFamily="34" charset="0"/>
                        </a:rPr>
                        <a:t> </a:t>
                      </a:r>
                      <a:endParaRPr lang="fr-FR" sz="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Création d’environnements favorable à la NDT</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Activités habilitantes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Détermination des objectifs de NDT</a:t>
                      </a:r>
                    </a:p>
                    <a:p>
                      <a:pPr marL="48260" marR="0">
                        <a:spcBef>
                          <a:spcPts val="0"/>
                        </a:spcBef>
                        <a:spcAft>
                          <a:spcPts val="0"/>
                        </a:spcAft>
                      </a:pPr>
                      <a:r>
                        <a:rPr lang="fr-FR" sz="800">
                          <a:solidFill>
                            <a:schemeClr val="tx1"/>
                          </a:solidFill>
                          <a:effectLst/>
                          <a:latin typeface="Calibri" panose="020F0502020204030204" pitchFamily="34" charset="0"/>
                        </a:rPr>
                        <a:t> </a:t>
                      </a:r>
                    </a:p>
                    <a:p>
                      <a:pPr marL="0" marR="0">
                        <a:spcBef>
                          <a:spcPts val="0"/>
                        </a:spcBef>
                        <a:spcAft>
                          <a:spcPts val="0"/>
                        </a:spcAft>
                      </a:pPr>
                      <a:r>
                        <a:rPr lang="fr-FR" sz="800" b="1">
                          <a:solidFill>
                            <a:schemeClr val="tx1"/>
                          </a:solidFill>
                          <a:effectLst/>
                          <a:latin typeface="Calibri" panose="020F0502020204030204" pitchFamily="34" charset="0"/>
                        </a:rPr>
                        <a:t> </a:t>
                      </a:r>
                      <a:endParaRPr lang="fr-FR" sz="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Amélioration des possibilités offertes par l’économie bleue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Amélioration de la gouvernance dans les zones situées au-delà de la juridiction nationale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Amélioration de la sécurité de l’eau dans les écosystèmes d’eau douce</a:t>
                      </a:r>
                    </a:p>
                    <a:p>
                      <a:pPr marL="48260" marR="0">
                        <a:spcBef>
                          <a:spcPts val="0"/>
                        </a:spcBef>
                        <a:spcAft>
                          <a:spcPts val="0"/>
                        </a:spcAft>
                      </a:pPr>
                      <a:r>
                        <a:rPr lang="fr-FR" sz="800">
                          <a:solidFill>
                            <a:schemeClr val="tx1"/>
                          </a:solidFill>
                          <a:effectLst/>
                          <a:latin typeface="Calibri" panose="020F0502020204030204" pitchFamily="34"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Substances chimiques industrielles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Substances chimiques agricoles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Aide aux PMA/PEID</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Activités habilitantes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453842628"/>
                  </a:ext>
                </a:extLst>
              </a:tr>
              <a:tr h="160020">
                <a:tc>
                  <a:txBody>
                    <a:bodyPr/>
                    <a:lstStyle/>
                    <a:p>
                      <a:pPr marL="0" marR="0">
                        <a:spcBef>
                          <a:spcPts val="0"/>
                        </a:spcBef>
                        <a:spcAft>
                          <a:spcPts val="0"/>
                        </a:spcAft>
                      </a:pPr>
                      <a:r>
                        <a:rPr lang="fr-FR" sz="800" b="1">
                          <a:solidFill>
                            <a:schemeClr val="tx1"/>
                          </a:solidFill>
                          <a:effectLst/>
                          <a:latin typeface="Calibri" panose="020F0502020204030204" pitchFamily="34" charset="0"/>
                        </a:rPr>
                        <a:t> Programmes à impact</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gridSpan="5">
                  <a:txBody>
                    <a:bodyPr/>
                    <a:lstStyle/>
                    <a:p>
                      <a:pPr marL="0" marR="0" algn="ctr">
                        <a:spcBef>
                          <a:spcPts val="0"/>
                        </a:spcBef>
                        <a:spcAft>
                          <a:spcPts val="0"/>
                        </a:spcAft>
                      </a:pPr>
                      <a:r>
                        <a:rPr lang="fr-FR" sz="1050" b="1">
                          <a:solidFill>
                            <a:schemeClr val="tx1"/>
                          </a:solidFill>
                          <a:effectLst/>
                          <a:latin typeface="Calibri" panose="020F0502020204030204" pitchFamily="34" charset="0"/>
                        </a:rPr>
                        <a:t>Objectifs à atteindre par le biais de Programmes à impact alignés sur les priorités des conventions </a:t>
                      </a:r>
                      <a:endParaRPr lang="fr-FR" sz="105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4974275"/>
                  </a:ext>
                </a:extLst>
              </a:tr>
              <a:tr h="1371600">
                <a:tc>
                  <a:txBody>
                    <a:bodyPr/>
                    <a:lstStyle/>
                    <a:p>
                      <a:pPr marL="0" marR="0">
                        <a:spcBef>
                          <a:spcPts val="0"/>
                        </a:spcBef>
                        <a:spcAft>
                          <a:spcPts val="0"/>
                        </a:spcAft>
                      </a:pPr>
                      <a:r>
                        <a:rPr lang="fr-FR" sz="800" b="1">
                          <a:solidFill>
                            <a:schemeClr val="tx1"/>
                          </a:solidFill>
                          <a:effectLst/>
                          <a:latin typeface="Calibri" panose="020F0502020204030204" pitchFamily="34" charset="0"/>
                        </a:rPr>
                        <a:t>Programme à impact sur les systèmes alimentaires et l’occupation et la restauration des sols</a:t>
                      </a:r>
                      <a:endParaRPr lang="fr-FR" sz="8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Gérer la biodiversité dans les paysages de production</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Exploiter la biodiversité au profit de l’agriculture durable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Réduction des émissions de GES de source terrestre et résultant des chaînes de valeur (</a:t>
                      </a:r>
                      <a:r>
                        <a:rPr lang="fr-FR" sz="800" i="1">
                          <a:solidFill>
                            <a:schemeClr val="tx1"/>
                          </a:solidFill>
                          <a:effectLst/>
                          <a:latin typeface="Calibri" panose="020F0502020204030204" pitchFamily="34" charset="0"/>
                        </a:rPr>
                        <a:t>séquestration et évitement</a:t>
                      </a:r>
                      <a:r>
                        <a:rPr lang="fr-FR" sz="800">
                          <a:solidFill>
                            <a:schemeClr val="tx1"/>
                          </a:solidFill>
                          <a:effectLst/>
                          <a:latin typeface="Calibri" panose="020F0502020204030204" pitchFamily="34" charset="0"/>
                        </a:rPr>
                        <a:t>)</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Gestion durable des sols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Diversification des systèmes de culture et d’élevage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Restauration des paysages de production dégradés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Gestion intégrée des terres et de l’eau</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Prévention de la pollution par les nutriments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Remplacement des POP et des HHP pertinents utilisés dans la chaîne d’approvisionnement alimentaire mondiale, y compris les plastiques agricoles contaminés par ces substances chimiques, par des produits de substitution, non chimiques de préférence. </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Élimination des substances chimiques agricoles obsolètes qui sont des POP.</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551991242"/>
                  </a:ext>
                </a:extLst>
              </a:tr>
              <a:tr h="548640">
                <a:tc>
                  <a:txBody>
                    <a:bodyPr/>
                    <a:lstStyle/>
                    <a:p>
                      <a:pPr marL="0" marR="0">
                        <a:spcBef>
                          <a:spcPts val="0"/>
                        </a:spcBef>
                        <a:spcAft>
                          <a:spcPts val="0"/>
                        </a:spcAft>
                      </a:pPr>
                      <a:r>
                        <a:rPr lang="fr-FR" sz="800" b="1" dirty="0">
                          <a:solidFill>
                            <a:schemeClr val="tx1"/>
                          </a:solidFill>
                          <a:effectLst/>
                          <a:latin typeface="Calibri" panose="020F0502020204030204" pitchFamily="34" charset="0"/>
                        </a:rPr>
                        <a:t>Programme à impact sur les villes durables</a:t>
                      </a:r>
                      <a:endParaRPr lang="fr-FR" sz="8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Prise en compte de la biodiversité et des valeurs écosystémiques dans la planification urbaine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Évitement des émissions de GES liées à la vie urbaine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Gestion durable des systèmes de production dans les zones urbaines et périurbaines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Diminution de la pollution des fleuves, des deltas et des zones côtières</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Promotion d’une utilisation efficace de l’eau et de sa réutilisation</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Réduction des POP, des SAO et du mercure dans les infrastructures bâties, dans l’industrie et dans les produits et matériaux utilisés dans les villes.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078235040"/>
                  </a:ext>
                </a:extLst>
              </a:tr>
              <a:tr h="548640">
                <a:tc>
                  <a:txBody>
                    <a:bodyPr/>
                    <a:lstStyle/>
                    <a:p>
                      <a:pPr marL="0" marR="0">
                        <a:spcBef>
                          <a:spcPts val="0"/>
                        </a:spcBef>
                        <a:spcAft>
                          <a:spcPts val="0"/>
                        </a:spcAft>
                      </a:pPr>
                      <a:r>
                        <a:rPr lang="fr-FR" sz="800" b="1">
                          <a:solidFill>
                            <a:schemeClr val="tx1"/>
                          </a:solidFill>
                          <a:effectLst/>
                          <a:latin typeface="Calibri" panose="020F0502020204030204" pitchFamily="34" charset="0"/>
                        </a:rPr>
                        <a:t>Programme à impact sur la gestion durable des forêts</a:t>
                      </a:r>
                      <a:endParaRPr lang="fr-FR" sz="800" b="1">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Protection des forêts à forte valeur de conservation</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Gestion de la biodiversité dans les paysages forestiers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Protection des stocks riches en carbone</a:t>
                      </a:r>
                    </a:p>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Évitement des émissions de GES liées aux forêts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Gestion durable des paysages terrestres arides</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109538" marR="0" lvl="0" indent="-109538">
                        <a:spcBef>
                          <a:spcPts val="0"/>
                        </a:spcBef>
                        <a:spcAft>
                          <a:spcPts val="0"/>
                        </a:spcAft>
                        <a:buFont typeface="Symbol" panose="05050102010706020507" pitchFamily="18" charset="2"/>
                        <a:buChar char=""/>
                      </a:pPr>
                      <a:r>
                        <a:rPr lang="fr-FR" sz="800">
                          <a:solidFill>
                            <a:schemeClr val="tx1"/>
                          </a:solidFill>
                          <a:effectLst/>
                          <a:latin typeface="Calibri" panose="020F0502020204030204" pitchFamily="34" charset="0"/>
                        </a:rPr>
                        <a:t>Gestion intégrée des terres et de l’eau</a:t>
                      </a:r>
                    </a:p>
                    <a:p>
                      <a:pPr marL="0" marR="0">
                        <a:spcBef>
                          <a:spcPts val="0"/>
                        </a:spcBef>
                        <a:spcAft>
                          <a:spcPts val="0"/>
                        </a:spcAft>
                      </a:pPr>
                      <a:r>
                        <a:rPr lang="fr-FR" sz="800">
                          <a:solidFill>
                            <a:schemeClr val="tx1"/>
                          </a:solidFill>
                          <a:effectLst/>
                          <a:latin typeface="Calibri" panose="020F0502020204030204" pitchFamily="34" charset="0"/>
                        </a:rPr>
                        <a:t> </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9538" marR="0" indent="-109538">
                        <a:spcBef>
                          <a:spcPts val="0"/>
                        </a:spcBef>
                        <a:spcAft>
                          <a:spcPts val="0"/>
                        </a:spcAft>
                        <a:buFont typeface="Arial" panose="020B0604020202020204" pitchFamily="34" charset="0"/>
                        <a:buChar char="•"/>
                      </a:pPr>
                      <a:r>
                        <a:rPr lang="fr-FR" sz="800" dirty="0">
                          <a:solidFill>
                            <a:schemeClr val="tx1"/>
                          </a:solidFill>
                          <a:effectLst/>
                          <a:latin typeface="Calibri" panose="020F0502020204030204" pitchFamily="34" charset="0"/>
                        </a:rPr>
                        <a:t>Réduction ou élimination du mercure dans les forêts où est pratiquée l’EMAPE utilisant cette substance.</a:t>
                      </a:r>
                    </a:p>
                  </a:txBody>
                  <a:tcPr marL="45143" marR="45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873062183"/>
                  </a:ext>
                </a:extLst>
              </a:tr>
            </a:tbl>
          </a:graphicData>
        </a:graphic>
      </p:graphicFrame>
      <p:sp>
        <p:nvSpPr>
          <p:cNvPr id="2" name="Cylinder 1"/>
          <p:cNvSpPr/>
          <p:nvPr/>
        </p:nvSpPr>
        <p:spPr>
          <a:xfrm>
            <a:off x="2770554" y="1430950"/>
            <a:ext cx="1430948" cy="4437035"/>
          </a:xfrm>
          <a:prstGeom prst="can">
            <a:avLst/>
          </a:prstGeom>
          <a:solidFill>
            <a:srgbClr val="00B050">
              <a:alpha val="63137"/>
            </a:srgb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4" name="Cylinder 3"/>
          <p:cNvSpPr/>
          <p:nvPr/>
        </p:nvSpPr>
        <p:spPr>
          <a:xfrm>
            <a:off x="4236671" y="1446340"/>
            <a:ext cx="1457323" cy="4437035"/>
          </a:xfrm>
          <a:prstGeom prst="can">
            <a:avLst/>
          </a:prstGeom>
          <a:solidFill>
            <a:srgbClr val="FFFF00">
              <a:alpha val="63137"/>
            </a:srgb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6" name="Cylinder 5"/>
          <p:cNvSpPr/>
          <p:nvPr/>
        </p:nvSpPr>
        <p:spPr>
          <a:xfrm>
            <a:off x="5702788" y="1435352"/>
            <a:ext cx="1457323" cy="4437035"/>
          </a:xfrm>
          <a:prstGeom prst="can">
            <a:avLst/>
          </a:prstGeom>
          <a:solidFill>
            <a:srgbClr val="0070C0">
              <a:alpha val="63137"/>
            </a:srgb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8" name="Cylinder 7"/>
          <p:cNvSpPr/>
          <p:nvPr/>
        </p:nvSpPr>
        <p:spPr>
          <a:xfrm>
            <a:off x="7195279" y="1444148"/>
            <a:ext cx="1558427" cy="4437035"/>
          </a:xfrm>
          <a:prstGeom prst="can">
            <a:avLst/>
          </a:prstGeom>
          <a:solidFill>
            <a:srgbClr val="FFC000">
              <a:alpha val="63137"/>
            </a:srgb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sp>
        <p:nvSpPr>
          <p:cNvPr id="9" name="Cylinder 8"/>
          <p:cNvSpPr/>
          <p:nvPr/>
        </p:nvSpPr>
        <p:spPr>
          <a:xfrm>
            <a:off x="8753706" y="1459535"/>
            <a:ext cx="1682596" cy="4437035"/>
          </a:xfrm>
          <a:prstGeom prst="can">
            <a:avLst/>
          </a:prstGeom>
          <a:solidFill>
            <a:srgbClr val="5B9BD5">
              <a:alpha val="63137"/>
            </a:srgb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prstClr val="white"/>
              </a:solidFill>
              <a:latin typeface="Calibri" panose="020F0502020204030204"/>
            </a:endParaRPr>
          </a:p>
        </p:txBody>
      </p:sp>
      <p:graphicFrame>
        <p:nvGraphicFramePr>
          <p:cNvPr id="10" name="Diagram 9"/>
          <p:cNvGraphicFramePr/>
          <p:nvPr>
            <p:extLst>
              <p:ext uri="{D42A27DB-BD31-4B8C-83A1-F6EECF244321}">
                <p14:modId xmlns:p14="http://schemas.microsoft.com/office/powerpoint/2010/main" val="2234083368"/>
              </p:ext>
            </p:extLst>
          </p:nvPr>
        </p:nvGraphicFramePr>
        <p:xfrm>
          <a:off x="2870200" y="1651776"/>
          <a:ext cx="6096000" cy="3809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a:extLst>
              <a:ext uri="{FF2B5EF4-FFF2-40B4-BE49-F238E27FC236}">
                <a16:creationId xmlns:a16="http://schemas.microsoft.com/office/drawing/2014/main" id="{1BB197DC-2D39-4473-9838-1EA4D02A04E1}"/>
              </a:ext>
            </a:extLst>
          </p:cNvPr>
          <p:cNvSpPr>
            <a:spLocks noGrp="1"/>
          </p:cNvSpPr>
          <p:nvPr>
            <p:ph type="title"/>
          </p:nvPr>
        </p:nvSpPr>
        <p:spPr>
          <a:xfrm>
            <a:off x="1524000" y="6"/>
            <a:ext cx="9144000" cy="975939"/>
          </a:xfrm>
        </p:spPr>
        <p:txBody>
          <a:bodyPr>
            <a:normAutofit/>
          </a:bodyPr>
          <a:lstStyle/>
          <a:p>
            <a:pPr algn="ctr"/>
            <a:r>
              <a:rPr lang="fr-FR" b="1" dirty="0">
                <a:solidFill>
                  <a:schemeClr val="bg1"/>
                </a:solidFill>
              </a:rPr>
              <a:t>Cadre de programmation de FEM-7</a:t>
            </a:r>
          </a:p>
        </p:txBody>
      </p:sp>
      <p:sp>
        <p:nvSpPr>
          <p:cNvPr id="12" name="Slide Number Placeholder 11"/>
          <p:cNvSpPr>
            <a:spLocks noGrp="1"/>
          </p:cNvSpPr>
          <p:nvPr>
            <p:ph type="sldNum" sz="quarter" idx="12"/>
          </p:nvPr>
        </p:nvSpPr>
        <p:spPr/>
        <p:txBody>
          <a:bodyPr/>
          <a:lstStyle/>
          <a:p>
            <a:pPr defTabSz="685800">
              <a:defRPr/>
            </a:pPr>
            <a:fld id="{72385D58-8F20-4F62-857F-F2CE7700E861}" type="slidenum">
              <a:rPr lang="en-US" sz="1350">
                <a:solidFill>
                  <a:prstClr val="white"/>
                </a:solidFill>
                <a:latin typeface="Calibri" panose="020F0502020204030204"/>
              </a:rPr>
              <a:pPr defTabSz="685800">
                <a:defRPr/>
              </a:pPr>
              <a:t>4</a:t>
            </a:fld>
            <a:endParaRPr lang="fr-FR" sz="1350">
              <a:solidFill>
                <a:prstClr val="white"/>
              </a:solidFill>
              <a:latin typeface="Calibri" panose="020F0502020204030204"/>
            </a:endParaRPr>
          </a:p>
        </p:txBody>
      </p:sp>
      <p:sp>
        <p:nvSpPr>
          <p:cNvPr id="11" name="Title 1">
            <a:extLst>
              <a:ext uri="{FF2B5EF4-FFF2-40B4-BE49-F238E27FC236}">
                <a16:creationId xmlns:a16="http://schemas.microsoft.com/office/drawing/2014/main" id="{432D5E37-3DE5-4C24-94C2-38BCE98A17B9}"/>
              </a:ext>
            </a:extLst>
          </p:cNvPr>
          <p:cNvSpPr txBox="1">
            <a:spLocks/>
          </p:cNvSpPr>
          <p:nvPr/>
        </p:nvSpPr>
        <p:spPr>
          <a:xfrm>
            <a:off x="2335692" y="-47528"/>
            <a:ext cx="7679846" cy="99060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4000" b="1" dirty="0"/>
              <a:t>CADRE DE PROGRAMMATION DE FEM-7</a:t>
            </a:r>
          </a:p>
        </p:txBody>
      </p:sp>
    </p:spTree>
    <p:extLst>
      <p:ext uri="{BB962C8B-B14F-4D97-AF65-F5344CB8AC3E}">
        <p14:creationId xmlns:p14="http://schemas.microsoft.com/office/powerpoint/2010/main" val="865987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C4345-FE74-435C-AD0D-EC1D0341B907}"/>
              </a:ext>
            </a:extLst>
          </p:cNvPr>
          <p:cNvSpPr>
            <a:spLocks noGrp="1"/>
          </p:cNvSpPr>
          <p:nvPr>
            <p:ph type="title"/>
          </p:nvPr>
        </p:nvSpPr>
        <p:spPr>
          <a:xfrm>
            <a:off x="290003" y="277175"/>
            <a:ext cx="3467609" cy="1261872"/>
          </a:xfrm>
        </p:spPr>
        <p:txBody>
          <a:bodyPr>
            <a:noAutofit/>
          </a:bodyPr>
          <a:lstStyle/>
          <a:p>
            <a:r>
              <a:rPr lang="fr-FR" sz="2800" b="1" dirty="0"/>
              <a:t>COMMENT FERONT-NOUS RESSORTIR LES EFFETS POSTIFS ?</a:t>
            </a:r>
          </a:p>
        </p:txBody>
      </p:sp>
      <p:sp>
        <p:nvSpPr>
          <p:cNvPr id="3" name="Content Placeholder 2">
            <a:extLst>
              <a:ext uri="{FF2B5EF4-FFF2-40B4-BE49-F238E27FC236}">
                <a16:creationId xmlns:a16="http://schemas.microsoft.com/office/drawing/2014/main" id="{9001D903-F196-49C2-A014-AB99CACE76E4}"/>
              </a:ext>
            </a:extLst>
          </p:cNvPr>
          <p:cNvSpPr>
            <a:spLocks noGrp="1"/>
          </p:cNvSpPr>
          <p:nvPr>
            <p:ph idx="1"/>
          </p:nvPr>
        </p:nvSpPr>
        <p:spPr>
          <a:xfrm>
            <a:off x="3757613" y="685800"/>
            <a:ext cx="8348247" cy="5928360"/>
          </a:xfrm>
        </p:spPr>
        <p:txBody>
          <a:bodyPr>
            <a:normAutofit fontScale="85000" lnSpcReduction="20000"/>
          </a:bodyPr>
          <a:lstStyle/>
          <a:p>
            <a:pPr lvl="1">
              <a:lnSpc>
                <a:spcPct val="150000"/>
              </a:lnSpc>
            </a:pPr>
            <a:r>
              <a:rPr lang="fr-FR" sz="3000" spc="-100" dirty="0"/>
              <a:t>La nouvelle architecture des résultats introduit 11 indicateurs de base et des sous-indicateurs connexes couvrant les 5 domaines d’intervention</a:t>
            </a:r>
          </a:p>
          <a:p>
            <a:pPr lvl="1">
              <a:lnSpc>
                <a:spcPct val="150000"/>
              </a:lnSpc>
            </a:pPr>
            <a:r>
              <a:rPr lang="fr-FR" sz="3000" spc="-100" dirty="0"/>
              <a:t>Ceux-ci permettront :</a:t>
            </a:r>
          </a:p>
          <a:p>
            <a:pPr lvl="2">
              <a:lnSpc>
                <a:spcPct val="150000"/>
              </a:lnSpc>
            </a:pPr>
            <a:r>
              <a:rPr lang="fr-FR" sz="2800" spc="-100" dirty="0"/>
              <a:t>Plus de disponibilité, d’accessibilité et d’obtention en temps opportun des données sur les résultats</a:t>
            </a:r>
            <a:endParaRPr lang="fr-FR" sz="2800" dirty="0"/>
          </a:p>
          <a:p>
            <a:pPr lvl="2">
              <a:lnSpc>
                <a:spcPct val="150000"/>
              </a:lnSpc>
            </a:pPr>
            <a:r>
              <a:rPr lang="fr-FR" sz="2800" spc="-100" dirty="0"/>
              <a:t>Un suivi et une notification de haute qualité </a:t>
            </a:r>
          </a:p>
          <a:p>
            <a:pPr lvl="2">
              <a:lnSpc>
                <a:spcPct val="150000"/>
              </a:lnSpc>
            </a:pPr>
            <a:r>
              <a:rPr lang="fr-FR" sz="2800" spc="-100" dirty="0"/>
              <a:t>La simplification des rapports au sein de l’ensemble du partenariat</a:t>
            </a:r>
            <a:r>
              <a:rPr lang="fr-FR"/>
              <a:t> </a:t>
            </a:r>
          </a:p>
          <a:p>
            <a:pPr lvl="2">
              <a:lnSpc>
                <a:spcPct val="150000"/>
              </a:lnSpc>
            </a:pPr>
            <a:r>
              <a:rPr lang="fr-FR" sz="2800" spc="-100" dirty="0"/>
              <a:t>Des résultats en matière de genre et des avantages connexes socioéconomiques</a:t>
            </a:r>
          </a:p>
          <a:p>
            <a:pPr lvl="2">
              <a:lnSpc>
                <a:spcPct val="150000"/>
              </a:lnSpc>
            </a:pPr>
            <a:endParaRPr lang="fr-FR" spc="-100" dirty="0">
              <a:latin typeface="+mj-lt"/>
              <a:ea typeface="+mj-ea"/>
              <a:cs typeface="+mj-cs"/>
            </a:endParaRPr>
          </a:p>
        </p:txBody>
      </p:sp>
      <p:pic>
        <p:nvPicPr>
          <p:cNvPr id="5" name="Picture 4">
            <a:extLst>
              <a:ext uri="{FF2B5EF4-FFF2-40B4-BE49-F238E27FC236}">
                <a16:creationId xmlns:a16="http://schemas.microsoft.com/office/drawing/2014/main" id="{D0CE353B-0E78-45BE-9614-8CA70451A01F}"/>
              </a:ext>
            </a:extLst>
          </p:cNvPr>
          <p:cNvPicPr>
            <a:picLocks noChangeAspect="1"/>
          </p:cNvPicPr>
          <p:nvPr/>
        </p:nvPicPr>
        <p:blipFill rotWithShape="1">
          <a:blip r:embed="rId3">
            <a:extLst>
              <a:ext uri="{28A0092B-C50C-407E-A947-70E740481C1C}">
                <a14:useLocalDpi xmlns:a14="http://schemas.microsoft.com/office/drawing/2010/main" val="0"/>
              </a:ext>
            </a:extLst>
          </a:blip>
          <a:srcRect l="33333" t="7817" r="33080" b="9291"/>
          <a:stretch/>
        </p:blipFill>
        <p:spPr>
          <a:xfrm>
            <a:off x="86140" y="1743075"/>
            <a:ext cx="3494520" cy="4615684"/>
          </a:xfrm>
          <a:prstGeom prst="rect">
            <a:avLst/>
          </a:prstGeom>
        </p:spPr>
      </p:pic>
    </p:spTree>
    <p:extLst>
      <p:ext uri="{BB962C8B-B14F-4D97-AF65-F5344CB8AC3E}">
        <p14:creationId xmlns:p14="http://schemas.microsoft.com/office/powerpoint/2010/main" val="1344984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475" y="54585"/>
            <a:ext cx="11387138" cy="555015"/>
          </a:xfrm>
        </p:spPr>
        <p:txBody>
          <a:bodyPr>
            <a:noAutofit/>
          </a:bodyPr>
          <a:lstStyle/>
          <a:p>
            <a:pPr algn="ctr"/>
            <a:r>
              <a:rPr lang="fr-FR" sz="3600" b="1" dirty="0"/>
              <a:t>INDICATEURS DE BASE ET OBJECTIFS CONNEXES POUR FEM-7</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14137924"/>
              </p:ext>
            </p:extLst>
          </p:nvPr>
        </p:nvGraphicFramePr>
        <p:xfrm>
          <a:off x="199293" y="668213"/>
          <a:ext cx="11793415" cy="5935871"/>
        </p:xfrm>
        <a:graphic>
          <a:graphicData uri="http://schemas.openxmlformats.org/drawingml/2006/table">
            <a:tbl>
              <a:tblPr firstRow="1" bandRow="1">
                <a:tableStyleId>{5C22544A-7EE6-4342-B048-85BDC9FD1C3A}</a:tableStyleId>
              </a:tblPr>
              <a:tblGrid>
                <a:gridCol w="10492153">
                  <a:extLst>
                    <a:ext uri="{9D8B030D-6E8A-4147-A177-3AD203B41FA5}">
                      <a16:colId xmlns:a16="http://schemas.microsoft.com/office/drawing/2014/main" val="20000"/>
                    </a:ext>
                  </a:extLst>
                </a:gridCol>
                <a:gridCol w="1301262">
                  <a:extLst>
                    <a:ext uri="{9D8B030D-6E8A-4147-A177-3AD203B41FA5}">
                      <a16:colId xmlns:a16="http://schemas.microsoft.com/office/drawing/2014/main" val="20001"/>
                    </a:ext>
                  </a:extLst>
                </a:gridCol>
              </a:tblGrid>
              <a:tr h="411727">
                <a:tc>
                  <a:txBody>
                    <a:bodyPr/>
                    <a:lstStyle/>
                    <a:p>
                      <a:pPr algn="ctr"/>
                      <a:r>
                        <a:rPr lang="en-US" sz="1600" dirty="0"/>
                        <a:t>INDICATEUR DE BASE</a:t>
                      </a:r>
                      <a:endParaRPr lang="fr-FR"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OBJECTIF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42971">
                <a:tc>
                  <a:txBody>
                    <a:bodyPr/>
                    <a:lstStyle/>
                    <a:p>
                      <a:r>
                        <a:rPr lang="en-US" sz="1400" dirty="0"/>
                        <a:t>Aires protégées terrestres créées ou placées sous gestion améliorée en vue de la préservation et de l’utilisation durable </a:t>
                      </a:r>
                    </a:p>
                    <a:p>
                      <a:r>
                        <a:rPr lang="en-US" sz="1400" dirty="0"/>
                        <a:t>(millions d’hectares)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11727">
                <a:tc>
                  <a:txBody>
                    <a:bodyPr/>
                    <a:lstStyle/>
                    <a:p>
                      <a:r>
                        <a:rPr lang="en-US" sz="1400" dirty="0"/>
                        <a:t>Aires protégées marines créées ou placées sous gestion améliorée en vue de la préservation et de l’utilisation durable </a:t>
                      </a:r>
                    </a:p>
                    <a:p>
                      <a:r>
                        <a:rPr lang="en-US" sz="1400" dirty="0"/>
                        <a:t>(millions d’hectares)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11727">
                <a:tc>
                  <a:txBody>
                    <a:bodyPr/>
                    <a:lstStyle/>
                    <a:p>
                      <a:r>
                        <a:rPr lang="en-US" sz="1400" dirty="0"/>
                        <a:t>Superficie des terres restaurées (millions d’hectares)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11727">
                <a:tc>
                  <a:txBody>
                    <a:bodyPr/>
                    <a:lstStyle/>
                    <a:p>
                      <a:r>
                        <a:rPr lang="en-US" sz="1400" dirty="0"/>
                        <a:t>Superficie des paysages soumis à des pratiques améliorées (millions d’hectares ; hors aires protégées)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320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11727">
                <a:tc>
                  <a:txBody>
                    <a:bodyPr/>
                    <a:lstStyle/>
                    <a:p>
                      <a:r>
                        <a:rPr lang="en-US" sz="1400" dirty="0"/>
                        <a:t>Superficie des habitats marins soumise à des pratiques améliorées au profit de la biodiversité</a:t>
                      </a:r>
                      <a:r>
                        <a:rPr sz="1400"/>
                        <a:t> </a:t>
                      </a:r>
                    </a:p>
                    <a:p>
                      <a:r>
                        <a:rPr lang="en-US" sz="1400" dirty="0"/>
                        <a:t>(millions d’hectares, hors aires protégées)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1727">
                <a:tc>
                  <a:txBody>
                    <a:bodyPr/>
                    <a:lstStyle/>
                    <a:p>
                      <a:r>
                        <a:rPr lang="en-US" sz="1400" dirty="0"/>
                        <a:t>Émissions de gaz à effet de serre réduites (millions de tonnes métriques de CO2e)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1500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11727">
                <a:tc>
                  <a:txBody>
                    <a:bodyPr/>
                    <a:lstStyle/>
                    <a:p>
                      <a:r>
                        <a:rPr lang="en-US" sz="1400" dirty="0"/>
                        <a:t>Nombre d’écosystèmes aquatiques partagés (d’eau douce ou marins) placés sous mécanisme nouveau ou amélioré de gestion coopérative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642971">
                <a:tc>
                  <a:txBody>
                    <a:bodyPr/>
                    <a:lstStyle/>
                    <a:p>
                      <a:r>
                        <a:rPr lang="en-US" sz="1400" dirty="0"/>
                        <a:t>Pêcheries marines surexploitées au niveau mondial ramenées à des niveaux d’exploitation plus viables (milliers de tonnes métriques)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3500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642971">
                <a:tc>
                  <a:txBody>
                    <a:bodyPr/>
                    <a:lstStyle/>
                    <a:p>
                      <a:r>
                        <a:rPr lang="en-US" sz="1400" dirty="0"/>
                        <a:t>Réduction, évacuation/destruction, retrait progressif, élimination et évitement des produits chimiques représentant une source de préoccupation mondiale et des déchets qui en résultent dans l’environnement et dans les procédés, matériaux et produits (milliers de tonnes métriques de produits chimiques toxiques réduits)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411727">
                <a:tc>
                  <a:txBody>
                    <a:bodyPr/>
                    <a:lstStyle/>
                    <a:p>
                      <a:r>
                        <a:rPr lang="en-US" sz="1400" dirty="0"/>
                        <a:t>Réduction, évitement des émissions de POP dans l’atmosphère à partir de sources fixes et diffuses (grammes d’équivalent toxique [g 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1300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411727">
                <a:tc>
                  <a:txBody>
                    <a:bodyPr/>
                    <a:lstStyle/>
                    <a:p>
                      <a:r>
                        <a:rPr lang="en-US" sz="1400" dirty="0"/>
                        <a:t>Nombre, ventilé par sexe, de bénéficiaires directs considérés comme avantages connexes de l’investissement du FEM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Suivi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399448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813" y="514349"/>
            <a:ext cx="4929188" cy="555015"/>
          </a:xfrm>
        </p:spPr>
        <p:txBody>
          <a:bodyPr>
            <a:noAutofit/>
          </a:bodyPr>
          <a:lstStyle/>
          <a:p>
            <a:pPr algn="ctr"/>
            <a:r>
              <a:rPr lang="fr-FR" sz="2800" b="1" dirty="0"/>
              <a:t>LIGNES DIRECTRICES CONCERNANT LES INDICATEURS DE BASE DE FEM-7</a:t>
            </a:r>
          </a:p>
        </p:txBody>
      </p:sp>
      <p:sp>
        <p:nvSpPr>
          <p:cNvPr id="4" name="Content Placeholder 3">
            <a:extLst>
              <a:ext uri="{FF2B5EF4-FFF2-40B4-BE49-F238E27FC236}">
                <a16:creationId xmlns:a16="http://schemas.microsoft.com/office/drawing/2014/main" id="{1740318B-39C1-4A39-AFE6-0FB1EC2C0732}"/>
              </a:ext>
            </a:extLst>
          </p:cNvPr>
          <p:cNvSpPr>
            <a:spLocks noGrp="1"/>
          </p:cNvSpPr>
          <p:nvPr>
            <p:ph idx="1"/>
          </p:nvPr>
        </p:nvSpPr>
        <p:spPr>
          <a:xfrm>
            <a:off x="5614987" y="1500188"/>
            <a:ext cx="6143625" cy="5143499"/>
          </a:xfrm>
        </p:spPr>
        <p:txBody>
          <a:bodyPr>
            <a:normAutofit lnSpcReduction="10000"/>
          </a:bodyPr>
          <a:lstStyle/>
          <a:p>
            <a:r>
              <a:rPr lang="fr-FR" sz="3000" dirty="0"/>
              <a:t>Faciliteront l’application cohérente et l’établissement de rapports sur les résultats pour tous les projets et programmes du FEM et dans l’ensemble du partenariat que constitue le FEM</a:t>
            </a:r>
          </a:p>
          <a:p>
            <a:endParaRPr lang="fr-FR" sz="3000" dirty="0"/>
          </a:p>
          <a:p>
            <a:r>
              <a:rPr lang="fr-FR" sz="3000" dirty="0"/>
              <a:t>Comprennent des définitions techniques claires et des orientations méthodologiques pour chaque indicateur de base et sous-indicateur</a:t>
            </a:r>
          </a:p>
          <a:p>
            <a:pPr marL="0" indent="0">
              <a:buNone/>
            </a:pPr>
            <a:endParaRPr lang="fr-FR" sz="3000" dirty="0"/>
          </a:p>
        </p:txBody>
      </p:sp>
      <p:pic>
        <p:nvPicPr>
          <p:cNvPr id="5" name="Picture 4">
            <a:extLst>
              <a:ext uri="{FF2B5EF4-FFF2-40B4-BE49-F238E27FC236}">
                <a16:creationId xmlns:a16="http://schemas.microsoft.com/office/drawing/2014/main" id="{6B0F16EC-BA77-4FB9-B903-01F6DFE62DEF}"/>
              </a:ext>
            </a:extLst>
          </p:cNvPr>
          <p:cNvPicPr>
            <a:picLocks noChangeAspect="1"/>
          </p:cNvPicPr>
          <p:nvPr/>
        </p:nvPicPr>
        <p:blipFill>
          <a:blip r:embed="rId3"/>
          <a:stretch>
            <a:fillRect/>
          </a:stretch>
        </p:blipFill>
        <p:spPr>
          <a:xfrm>
            <a:off x="85813" y="1500188"/>
            <a:ext cx="5173336" cy="4457693"/>
          </a:xfrm>
          <a:prstGeom prst="rect">
            <a:avLst/>
          </a:prstGeom>
          <a:ln>
            <a:solidFill>
              <a:schemeClr val="tx1"/>
            </a:solidFill>
          </a:ln>
        </p:spPr>
      </p:pic>
      <p:sp>
        <p:nvSpPr>
          <p:cNvPr id="7" name="Rectangle 6">
            <a:extLst>
              <a:ext uri="{FF2B5EF4-FFF2-40B4-BE49-F238E27FC236}">
                <a16:creationId xmlns:a16="http://schemas.microsoft.com/office/drawing/2014/main" id="{60E5DE50-8647-4A67-A228-184A737713F3}"/>
              </a:ext>
            </a:extLst>
          </p:cNvPr>
          <p:cNvSpPr/>
          <p:nvPr/>
        </p:nvSpPr>
        <p:spPr>
          <a:xfrm>
            <a:off x="1700213" y="6274355"/>
            <a:ext cx="11458575" cy="369332"/>
          </a:xfrm>
          <a:prstGeom prst="rect">
            <a:avLst/>
          </a:prstGeom>
        </p:spPr>
        <p:txBody>
          <a:bodyPr wrap="square">
            <a:spAutoFit/>
          </a:bodyPr>
          <a:lstStyle/>
          <a:p>
            <a:r>
              <a:rPr lang="fr-FR" dirty="0">
                <a:hlinkClick r:id="rId4"/>
              </a:rPr>
              <a:t>https://www.thegef.org/sites/default/files/documents/Results_Guidelines_MEGN01.pdf</a:t>
            </a:r>
            <a:r>
              <a:rPr lang="fr-FR"/>
              <a:t> </a:t>
            </a:r>
          </a:p>
        </p:txBody>
      </p:sp>
    </p:spTree>
    <p:extLst>
      <p:ext uri="{BB962C8B-B14F-4D97-AF65-F5344CB8AC3E}">
        <p14:creationId xmlns:p14="http://schemas.microsoft.com/office/powerpoint/2010/main" val="252912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543C0A-556E-4D10-977C-9A9B68C89B52}"/>
              </a:ext>
            </a:extLst>
          </p:cNvPr>
          <p:cNvSpPr/>
          <p:nvPr/>
        </p:nvSpPr>
        <p:spPr>
          <a:xfrm>
            <a:off x="309563" y="782800"/>
            <a:ext cx="11449050" cy="3190617"/>
          </a:xfrm>
          <a:prstGeom prst="rect">
            <a:avLst/>
          </a:prstGeom>
        </p:spPr>
        <p:txBody>
          <a:bodyPr wrap="square">
            <a:spAutoFit/>
          </a:bodyPr>
          <a:lstStyle/>
          <a:p>
            <a:pPr>
              <a:spcBef>
                <a:spcPts val="1000"/>
              </a:spcBef>
            </a:pPr>
            <a:r>
              <a:rPr lang="fr-FR" sz="2400" b="1" i="1" dirty="0">
                <a:latin typeface="Calibri" panose="020F0502020204030204" pitchFamily="34" charset="0"/>
              </a:rPr>
              <a:t>SOUS-INDICATEUR COMPOSANTS : les données sont saisies au niveau des sous-indicateurs, et la sommes de ces données mutuellement exclusives donne la valeur de l’indicateur de base</a:t>
            </a: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F7A6AC06-8089-4A6D-A7FD-1A335B22930D}"/>
              </a:ext>
            </a:extLst>
          </p:cNvPr>
          <p:cNvSpPr>
            <a:spLocks noGrp="1"/>
          </p:cNvSpPr>
          <p:nvPr>
            <p:ph type="title"/>
          </p:nvPr>
        </p:nvSpPr>
        <p:spPr>
          <a:xfrm>
            <a:off x="371475" y="194932"/>
            <a:ext cx="11387138" cy="555015"/>
          </a:xfrm>
        </p:spPr>
        <p:txBody>
          <a:bodyPr>
            <a:noAutofit/>
          </a:bodyPr>
          <a:lstStyle/>
          <a:p>
            <a:pPr algn="ctr"/>
            <a:r>
              <a:rPr lang="fr-FR" sz="4000" b="1" dirty="0"/>
              <a:t>TYPES DE SOUS-INDICATEURS DE FEM-7</a:t>
            </a:r>
          </a:p>
        </p:txBody>
      </p:sp>
      <p:pic>
        <p:nvPicPr>
          <p:cNvPr id="2" name="Picture 1">
            <a:extLst>
              <a:ext uri="{FF2B5EF4-FFF2-40B4-BE49-F238E27FC236}">
                <a16:creationId xmlns:a16="http://schemas.microsoft.com/office/drawing/2014/main" id="{74D2C657-6B05-4256-9F5B-338DE9C48D6B}"/>
              </a:ext>
            </a:extLst>
          </p:cNvPr>
          <p:cNvPicPr>
            <a:picLocks noChangeAspect="1"/>
          </p:cNvPicPr>
          <p:nvPr/>
        </p:nvPicPr>
        <p:blipFill>
          <a:blip r:embed="rId3"/>
          <a:stretch>
            <a:fillRect/>
          </a:stretch>
        </p:blipFill>
        <p:spPr>
          <a:xfrm>
            <a:off x="433387" y="2195512"/>
            <a:ext cx="11449049" cy="4138381"/>
          </a:xfrm>
          <a:prstGeom prst="rect">
            <a:avLst/>
          </a:prstGeom>
        </p:spPr>
      </p:pic>
    </p:spTree>
    <p:extLst>
      <p:ext uri="{BB962C8B-B14F-4D97-AF65-F5344CB8AC3E}">
        <p14:creationId xmlns:p14="http://schemas.microsoft.com/office/powerpoint/2010/main" val="919457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5543C0A-556E-4D10-977C-9A9B68C89B52}"/>
              </a:ext>
            </a:extLst>
          </p:cNvPr>
          <p:cNvSpPr/>
          <p:nvPr/>
        </p:nvSpPr>
        <p:spPr>
          <a:xfrm>
            <a:off x="309563" y="883155"/>
            <a:ext cx="11449050" cy="3190617"/>
          </a:xfrm>
          <a:prstGeom prst="rect">
            <a:avLst/>
          </a:prstGeom>
        </p:spPr>
        <p:txBody>
          <a:bodyPr wrap="square">
            <a:spAutoFit/>
          </a:bodyPr>
          <a:lstStyle/>
          <a:p>
            <a:pPr>
              <a:spcBef>
                <a:spcPts val="1000"/>
              </a:spcBef>
            </a:pPr>
            <a:r>
              <a:rPr lang="fr-FR" sz="2400" b="1" i="1" dirty="0">
                <a:latin typeface="Calibri" panose="020F0502020204030204" pitchFamily="34" charset="0"/>
              </a:rPr>
              <a:t>SOUS-INDICATEURS CONTEXTUELS : ces sous-indicateurs fournissent un contexte supplémentaire pour l’indicateur de base et les données sont saisies au niveau de l’indicateur de base</a:t>
            </a: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a:p>
            <a:pPr>
              <a:spcBef>
                <a:spcPts val="1000"/>
              </a:spcBef>
            </a:pPr>
            <a:endParaRPr lang="fr-FR" sz="2400" b="1" i="1"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F7A6AC06-8089-4A6D-A7FD-1A335B22930D}"/>
              </a:ext>
            </a:extLst>
          </p:cNvPr>
          <p:cNvSpPr>
            <a:spLocks noGrp="1"/>
          </p:cNvSpPr>
          <p:nvPr>
            <p:ph type="title"/>
          </p:nvPr>
        </p:nvSpPr>
        <p:spPr>
          <a:xfrm>
            <a:off x="371475" y="194932"/>
            <a:ext cx="11387138" cy="555015"/>
          </a:xfrm>
        </p:spPr>
        <p:txBody>
          <a:bodyPr>
            <a:noAutofit/>
          </a:bodyPr>
          <a:lstStyle/>
          <a:p>
            <a:pPr algn="ctr"/>
            <a:r>
              <a:rPr lang="fr-FR" sz="4000" b="1" dirty="0"/>
              <a:t>TYPES DE SOUS-INDICATEURS DE FEM-7</a:t>
            </a:r>
          </a:p>
        </p:txBody>
      </p:sp>
      <p:pic>
        <p:nvPicPr>
          <p:cNvPr id="3" name="Picture 2">
            <a:extLst>
              <a:ext uri="{FF2B5EF4-FFF2-40B4-BE49-F238E27FC236}">
                <a16:creationId xmlns:a16="http://schemas.microsoft.com/office/drawing/2014/main" id="{84627EE5-43BE-49F0-8609-323BB2C98099}"/>
              </a:ext>
            </a:extLst>
          </p:cNvPr>
          <p:cNvPicPr>
            <a:picLocks noChangeAspect="1"/>
          </p:cNvPicPr>
          <p:nvPr/>
        </p:nvPicPr>
        <p:blipFill>
          <a:blip r:embed="rId3"/>
          <a:stretch>
            <a:fillRect/>
          </a:stretch>
        </p:blipFill>
        <p:spPr>
          <a:xfrm>
            <a:off x="309563" y="2347912"/>
            <a:ext cx="11449050" cy="3751805"/>
          </a:xfrm>
          <a:prstGeom prst="rect">
            <a:avLst/>
          </a:prstGeom>
        </p:spPr>
      </p:pic>
    </p:spTree>
    <p:extLst>
      <p:ext uri="{BB962C8B-B14F-4D97-AF65-F5344CB8AC3E}">
        <p14:creationId xmlns:p14="http://schemas.microsoft.com/office/powerpoint/2010/main" val="12488599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9497</TotalTime>
  <Words>1235</Words>
  <Application>Microsoft Office PowerPoint</Application>
  <PresentationFormat>Widescreen</PresentationFormat>
  <Paragraphs>219</Paragraphs>
  <Slides>18</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Calibri Light</vt:lpstr>
      <vt:lpstr>Roboto</vt:lpstr>
      <vt:lpstr>Symbol</vt:lpstr>
      <vt:lpstr>Times New Roman</vt:lpstr>
      <vt:lpstr>Wingdings</vt:lpstr>
      <vt:lpstr>Office Theme</vt:lpstr>
      <vt:lpstr>Architecture des résultats de FEM-7</vt:lpstr>
      <vt:lpstr>AMÉLIORATION CONSTANTE DE L’ARCHITECTURE DES RÉSULTATS</vt:lpstr>
      <vt:lpstr>MIEUX FAIRE RESSORTIR LES RÉSULTATS POUR SOUTENIR DES OBJECTIFS PLUS AMBITIEUX</vt:lpstr>
      <vt:lpstr>Cadre de programmation de FEM-7</vt:lpstr>
      <vt:lpstr>COMMENT FERONT-NOUS RESSORTIR LES EFFETS POSTIFS ?</vt:lpstr>
      <vt:lpstr>INDICATEURS DE BASE ET OBJECTIFS CONNEXES POUR FEM-7</vt:lpstr>
      <vt:lpstr>LIGNES DIRECTRICES CONCERNANT LES INDICATEURS DE BASE DE FEM-7</vt:lpstr>
      <vt:lpstr>TYPES DE SOUS-INDICATEURS DE FEM-7</vt:lpstr>
      <vt:lpstr>TYPES DE SOUS-INDICATEURS DE FEM-7</vt:lpstr>
      <vt:lpstr>TYPES DE SOUS-INDICATEURS DE FEM-7</vt:lpstr>
      <vt:lpstr>EXEMPLE DE PORTAIL</vt:lpstr>
      <vt:lpstr>EXEMPLE DE PORTAIL</vt:lpstr>
      <vt:lpstr>PowerPoint Presentation</vt:lpstr>
      <vt:lpstr>PowerPoint Presentation</vt:lpstr>
      <vt:lpstr>PowerPoint Presentation</vt:lpstr>
      <vt:lpstr>PowerPoint Presentation</vt:lpstr>
      <vt:lpstr>PROCHAINES ÉTAPES</vt:lpstr>
      <vt:lpstr>MERCI DE VOTRE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GEF-7 Results framework</dc:title>
  <dc:creator>Minna Maria Kononen</dc:creator>
  <cp:lastModifiedBy>Armand Poquelin Enganobel</cp:lastModifiedBy>
  <cp:revision>95</cp:revision>
  <cp:lastPrinted>2019-01-23T12:55:49Z</cp:lastPrinted>
  <dcterms:created xsi:type="dcterms:W3CDTF">2018-03-09T16:30:40Z</dcterms:created>
  <dcterms:modified xsi:type="dcterms:W3CDTF">2019-02-04T18:57:51Z</dcterms:modified>
</cp:coreProperties>
</file>