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8">
  <p:sldMasterIdLst>
    <p:sldMasterId id="2147483648" r:id="rId2"/>
    <p:sldMasterId id="2147483677" r:id="rId3"/>
  </p:sldMasterIdLst>
  <p:notesMasterIdLst>
    <p:notesMasterId r:id="rId17"/>
  </p:notesMasterIdLst>
  <p:handoutMasterIdLst>
    <p:handoutMasterId r:id="rId18"/>
  </p:handoutMasterIdLst>
  <p:sldIdLst>
    <p:sldId id="258" r:id="rId4"/>
    <p:sldId id="384" r:id="rId5"/>
    <p:sldId id="385" r:id="rId6"/>
    <p:sldId id="370" r:id="rId7"/>
    <p:sldId id="378" r:id="rId8"/>
    <p:sldId id="376" r:id="rId9"/>
    <p:sldId id="377" r:id="rId10"/>
    <p:sldId id="375" r:id="rId11"/>
    <p:sldId id="379" r:id="rId12"/>
    <p:sldId id="381" r:id="rId13"/>
    <p:sldId id="380" r:id="rId14"/>
    <p:sldId id="269" r:id="rId15"/>
    <p:sldId id="383" r:id="rId16"/>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D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36" autoAdjust="0"/>
    <p:restoredTop sz="73469" autoAdjust="0"/>
  </p:normalViewPr>
  <p:slideViewPr>
    <p:cSldViewPr snapToGrid="0">
      <p:cViewPr varScale="1">
        <p:scale>
          <a:sx n="82" d="100"/>
          <a:sy n="82" d="100"/>
        </p:scale>
        <p:origin x="1446" y="102"/>
      </p:cViewPr>
      <p:guideLst>
        <p:guide orient="horz" pos="2160"/>
        <p:guide pos="3840"/>
      </p:guideLst>
    </p:cSldViewPr>
  </p:slideViewPr>
  <p:notesTextViewPr>
    <p:cViewPr>
      <p:scale>
        <a:sx n="3" d="2"/>
        <a:sy n="3" d="2"/>
      </p:scale>
      <p:origin x="0" y="0"/>
    </p:cViewPr>
  </p:notesTextViewPr>
  <p:sorterViewPr>
    <p:cViewPr>
      <p:scale>
        <a:sx n="100" d="100"/>
        <a:sy n="100" d="100"/>
      </p:scale>
      <p:origin x="0" y="-2010"/>
    </p:cViewPr>
  </p:sorterViewPr>
  <p:notesViewPr>
    <p:cSldViewPr snapToGrid="0">
      <p:cViewPr varScale="1">
        <p:scale>
          <a:sx n="68" d="100"/>
          <a:sy n="68" d="100"/>
        </p:scale>
        <p:origin x="2808"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2.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2133" tIns="46067" rIns="92133" bIns="46067" rtlCol="0"/>
          <a:lstStyle>
            <a:lvl1pPr algn="l">
              <a:defRPr sz="1200"/>
            </a:lvl1pPr>
          </a:lstStyle>
          <a:p>
            <a:endParaRPr/>
          </a:p>
        </p:txBody>
      </p:sp>
      <p:sp>
        <p:nvSpPr>
          <p:cNvPr id="3" name="Date Placeholder 2"/>
          <p:cNvSpPr>
            <a:spLocks noGrp="1"/>
          </p:cNvSpPr>
          <p:nvPr>
            <p:ph type="dt" sz="quarter" idx="1"/>
          </p:nvPr>
        </p:nvSpPr>
        <p:spPr>
          <a:xfrm>
            <a:off x="3953853" y="0"/>
            <a:ext cx="3024770" cy="458788"/>
          </a:xfrm>
          <a:prstGeom prst="rect">
            <a:avLst/>
          </a:prstGeom>
        </p:spPr>
        <p:txBody>
          <a:bodyPr vert="horz" lIns="92133" tIns="46067" rIns="92133" bIns="46067" rtlCol="0"/>
          <a:lstStyle>
            <a:lvl1pPr algn="r">
              <a:defRPr sz="1200"/>
            </a:lvl1pPr>
          </a:lstStyle>
          <a:p>
            <a:fld id="{30E08F2E-5F06-4CE2-A139-452A1382A6F0}" type="datetimeFigureOut">
              <a:rPr lang="en-US"/>
              <a:t>1/18/2019</a:t>
            </a:fld>
            <a:endParaRPr/>
          </a:p>
        </p:txBody>
      </p:sp>
      <p:sp>
        <p:nvSpPr>
          <p:cNvPr id="4" name="Footer Placeholder 3"/>
          <p:cNvSpPr>
            <a:spLocks noGrp="1"/>
          </p:cNvSpPr>
          <p:nvPr>
            <p:ph type="ftr" sz="quarter" idx="2"/>
          </p:nvPr>
        </p:nvSpPr>
        <p:spPr>
          <a:xfrm>
            <a:off x="0" y="8685214"/>
            <a:ext cx="3024770" cy="458787"/>
          </a:xfrm>
          <a:prstGeom prst="rect">
            <a:avLst/>
          </a:prstGeom>
        </p:spPr>
        <p:txBody>
          <a:bodyPr vert="horz" lIns="92133" tIns="46067" rIns="92133" bIns="46067" rtlCol="0" anchor="b"/>
          <a:lstStyle>
            <a:lvl1pPr algn="l">
              <a:defRPr sz="1200"/>
            </a:lvl1pPr>
          </a:lstStyle>
          <a:p>
            <a:endParaRPr/>
          </a:p>
        </p:txBody>
      </p:sp>
      <p:sp>
        <p:nvSpPr>
          <p:cNvPr id="5" name="Slide Number Placeholder 4"/>
          <p:cNvSpPr>
            <a:spLocks noGrp="1"/>
          </p:cNvSpPr>
          <p:nvPr>
            <p:ph type="sldNum" sz="quarter" idx="3"/>
          </p:nvPr>
        </p:nvSpPr>
        <p:spPr>
          <a:xfrm>
            <a:off x="3953853" y="8685214"/>
            <a:ext cx="3024770" cy="458787"/>
          </a:xfrm>
          <a:prstGeom prst="rect">
            <a:avLst/>
          </a:prstGeom>
        </p:spPr>
        <p:txBody>
          <a:bodyPr vert="horz" lIns="92133" tIns="46067" rIns="92133" bIns="46067" rtlCol="0" anchor="b"/>
          <a:lstStyle>
            <a:lvl1pPr algn="r">
              <a:defRPr sz="1200"/>
            </a:lvl1pPr>
          </a:lstStyle>
          <a:p>
            <a:fld id="{B828588A-5C4E-401A-AECC-B6F63A9DE965}" type="slidenum">
              <a:rPr/>
              <a:t>‹#›</a:t>
            </a:fld>
            <a:endParaRPr/>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2133" tIns="46067" rIns="92133" bIns="46067" rtlCol="0"/>
          <a:lstStyle>
            <a:lvl1pPr algn="l">
              <a:defRPr sz="1200"/>
            </a:lvl1pPr>
          </a:lstStyle>
          <a:p>
            <a:endParaRPr/>
          </a:p>
        </p:txBody>
      </p:sp>
      <p:sp>
        <p:nvSpPr>
          <p:cNvPr id="3" name="Date Placeholder 2"/>
          <p:cNvSpPr>
            <a:spLocks noGrp="1"/>
          </p:cNvSpPr>
          <p:nvPr>
            <p:ph type="dt" idx="1"/>
          </p:nvPr>
        </p:nvSpPr>
        <p:spPr>
          <a:xfrm>
            <a:off x="3953853" y="0"/>
            <a:ext cx="3024770" cy="458788"/>
          </a:xfrm>
          <a:prstGeom prst="rect">
            <a:avLst/>
          </a:prstGeom>
        </p:spPr>
        <p:txBody>
          <a:bodyPr vert="horz" lIns="92133" tIns="46067" rIns="92133" bIns="46067" rtlCol="0"/>
          <a:lstStyle>
            <a:lvl1pPr algn="r">
              <a:defRPr sz="1200"/>
            </a:lvl1pPr>
          </a:lstStyle>
          <a:p>
            <a:fld id="{1A4C5DC6-1594-414D-9341-ABA08739246C}" type="datetimeFigureOut">
              <a:rPr lang="en-US"/>
              <a:t>1/18/2019</a:t>
            </a:fld>
            <a:endParaRPr/>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2133" tIns="46067" rIns="92133" bIns="46067" rtlCol="0" anchor="ctr"/>
          <a:lstStyle/>
          <a:p>
            <a:endParaRPr/>
          </a:p>
        </p:txBody>
      </p:sp>
      <p:sp>
        <p:nvSpPr>
          <p:cNvPr id="5" name="Notes Placeholder 4"/>
          <p:cNvSpPr>
            <a:spLocks noGrp="1"/>
          </p:cNvSpPr>
          <p:nvPr>
            <p:ph type="body" sz="quarter" idx="3"/>
          </p:nvPr>
        </p:nvSpPr>
        <p:spPr>
          <a:xfrm>
            <a:off x="698024" y="4400550"/>
            <a:ext cx="5584190" cy="3600450"/>
          </a:xfrm>
          <a:prstGeom prst="rect">
            <a:avLst/>
          </a:prstGeom>
        </p:spPr>
        <p:txBody>
          <a:bodyPr vert="horz" lIns="92133" tIns="46067" rIns="92133" bIns="46067"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4"/>
            <a:ext cx="3024770" cy="458787"/>
          </a:xfrm>
          <a:prstGeom prst="rect">
            <a:avLst/>
          </a:prstGeom>
        </p:spPr>
        <p:txBody>
          <a:bodyPr vert="horz" lIns="92133" tIns="46067" rIns="92133" bIns="46067" rtlCol="0" anchor="b"/>
          <a:lstStyle>
            <a:lvl1pPr algn="l">
              <a:defRPr sz="1200"/>
            </a:lvl1pPr>
          </a:lstStyle>
          <a:p>
            <a:endParaRPr/>
          </a:p>
        </p:txBody>
      </p:sp>
      <p:sp>
        <p:nvSpPr>
          <p:cNvPr id="7" name="Slide Number Placeholder 6"/>
          <p:cNvSpPr>
            <a:spLocks noGrp="1"/>
          </p:cNvSpPr>
          <p:nvPr>
            <p:ph type="sldNum" sz="quarter" idx="5"/>
          </p:nvPr>
        </p:nvSpPr>
        <p:spPr>
          <a:xfrm>
            <a:off x="3953853" y="8685214"/>
            <a:ext cx="3024770" cy="458787"/>
          </a:xfrm>
          <a:prstGeom prst="rect">
            <a:avLst/>
          </a:prstGeom>
        </p:spPr>
        <p:txBody>
          <a:bodyPr vert="horz" lIns="92133" tIns="46067" rIns="92133" bIns="46067" rtlCol="0" anchor="b"/>
          <a:lstStyle>
            <a:lvl1pPr algn="r">
              <a:defRPr sz="1200"/>
            </a:lvl1pPr>
          </a:lstStyle>
          <a:p>
            <a:fld id="{77542409-6A04-4DC6-AC3A-D3758287A8F2}" type="slidenum">
              <a:rPr/>
              <a:t>‹#›</a:t>
            </a:fld>
            <a:endParaRPr/>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adaptation-fund.org/project/taking-adaptation-to-the-ground-a-small-grants-facility-for-enabling-local-level-responses-to-climate-chang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t>1</a:t>
            </a:fld>
            <a:endParaRPr lang="en-US"/>
          </a:p>
        </p:txBody>
      </p:sp>
    </p:spTree>
    <p:extLst>
      <p:ext uri="{BB962C8B-B14F-4D97-AF65-F5344CB8AC3E}">
        <p14:creationId xmlns:p14="http://schemas.microsoft.com/office/powerpoint/2010/main" val="3300829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10</a:t>
            </a:fld>
            <a:endParaRPr lang="en-US"/>
          </a:p>
        </p:txBody>
      </p:sp>
    </p:spTree>
    <p:extLst>
      <p:ext uri="{BB962C8B-B14F-4D97-AF65-F5344CB8AC3E}">
        <p14:creationId xmlns:p14="http://schemas.microsoft.com/office/powerpoint/2010/main" val="3499074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11</a:t>
            </a:fld>
            <a:endParaRPr lang="en-US"/>
          </a:p>
        </p:txBody>
      </p:sp>
    </p:spTree>
    <p:extLst>
      <p:ext uri="{BB962C8B-B14F-4D97-AF65-F5344CB8AC3E}">
        <p14:creationId xmlns:p14="http://schemas.microsoft.com/office/powerpoint/2010/main" val="1151227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t>12</a:t>
            </a:fld>
            <a:endParaRPr lang="en-US"/>
          </a:p>
        </p:txBody>
      </p:sp>
    </p:spTree>
    <p:extLst>
      <p:ext uri="{BB962C8B-B14F-4D97-AF65-F5344CB8AC3E}">
        <p14:creationId xmlns:p14="http://schemas.microsoft.com/office/powerpoint/2010/main" val="4080073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13</a:t>
            </a:fld>
            <a:endParaRPr lang="en-US"/>
          </a:p>
        </p:txBody>
      </p:sp>
    </p:spTree>
    <p:extLst>
      <p:ext uri="{BB962C8B-B14F-4D97-AF65-F5344CB8AC3E}">
        <p14:creationId xmlns:p14="http://schemas.microsoft.com/office/powerpoint/2010/main" val="4020586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a:t>
            </a:fld>
            <a:endParaRPr lang="en-US"/>
          </a:p>
        </p:txBody>
      </p:sp>
    </p:spTree>
    <p:extLst>
      <p:ext uri="{BB962C8B-B14F-4D97-AF65-F5344CB8AC3E}">
        <p14:creationId xmlns:p14="http://schemas.microsoft.com/office/powerpoint/2010/main" val="3950012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3</a:t>
            </a:fld>
            <a:endParaRPr lang="en-US"/>
          </a:p>
        </p:txBody>
      </p:sp>
    </p:spTree>
    <p:extLst>
      <p:ext uri="{BB962C8B-B14F-4D97-AF65-F5344CB8AC3E}">
        <p14:creationId xmlns:p14="http://schemas.microsoft.com/office/powerpoint/2010/main" val="351330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4</a:t>
            </a:fld>
            <a:endParaRPr lang="en-US"/>
          </a:p>
        </p:txBody>
      </p:sp>
    </p:spTree>
    <p:extLst>
      <p:ext uri="{BB962C8B-B14F-4D97-AF65-F5344CB8AC3E}">
        <p14:creationId xmlns:p14="http://schemas.microsoft.com/office/powerpoint/2010/main" val="3330668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With regard to source of finance, the CMP decided that the Fund continues to receive its Kyoto Protocol related shares of proceeds. The CMA decided that “when the Adaptation Fund serves the Paris Agreement, it shall be financed from the share of proceeds from the mechanism established by Article 6, paragraph 4, of the Paris Agreement and from a variety of voluntary public and private sources”. It is worth noting that the Article 6.4 resources referred to above are subject to a separate track of negotiations, and that track did not reach a decision in Katowice.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With regard to Board composition, the CMP decided “to ensure that developing country Parties and developed country Parties that are Parties to the Paris Agreement are eligible for membership on the Adaptation Fund Board” and requested the SBI 50 in June 2019 to consider this matter and to forward a recommendation to CMP 15 in November 2019.</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CMP also requested the Board to undertake work: </a:t>
            </a:r>
          </a:p>
          <a:p>
            <a:pPr lvl="0"/>
            <a:r>
              <a:rPr lang="en-US" sz="1200" kern="1200" dirty="0">
                <a:solidFill>
                  <a:schemeClr val="tx1"/>
                </a:solidFill>
                <a:effectLst/>
                <a:latin typeface="+mn-lt"/>
                <a:ea typeface="+mn-ea"/>
                <a:cs typeface="+mn-cs"/>
              </a:rPr>
              <a:t>to consider the rules of procedure of the Board, the arrangements of the Adaptation Fund with respect to the Paris Agreement and any other matter so as to ensure the Adaptation Fund serves the Paris Agreement smoothly; </a:t>
            </a:r>
            <a:endParaRPr lang="en-US" dirty="0">
              <a:effectLst/>
            </a:endParaRPr>
          </a:p>
          <a:p>
            <a:pPr lvl="0"/>
            <a:r>
              <a:rPr lang="en-US" sz="1200" kern="1200" dirty="0">
                <a:solidFill>
                  <a:schemeClr val="tx1"/>
                </a:solidFill>
                <a:effectLst/>
                <a:latin typeface="+mn-lt"/>
                <a:ea typeface="+mn-ea"/>
                <a:cs typeface="+mn-cs"/>
              </a:rPr>
              <a:t>to consider the implications of the Adaptation Fund receiving the share of proceeds from activities under Articles 6, 12 and 17 of the Kyoto Protocol when the Adaptation Fund serves the Paris Agreement; and </a:t>
            </a:r>
            <a:endParaRPr lang="en-US" dirty="0">
              <a:effectLst/>
            </a:endParaRPr>
          </a:p>
          <a:p>
            <a:pPr lvl="0"/>
            <a:r>
              <a:rPr lang="en-US" sz="1200" kern="1200" dirty="0">
                <a:solidFill>
                  <a:schemeClr val="tx1"/>
                </a:solidFill>
                <a:effectLst/>
                <a:latin typeface="+mn-lt"/>
                <a:ea typeface="+mn-ea"/>
                <a:cs typeface="+mn-cs"/>
              </a:rPr>
              <a:t>to make recommendations to CMP 15 (November 2019) with a view to the recommendations being forwarded to the CMA 2 for consideration (November 2019).</a:t>
            </a:r>
            <a:endParaRPr lang="en-US" dirty="0">
              <a:effectLst/>
            </a:endParaRPr>
          </a:p>
          <a:p>
            <a:r>
              <a:rPr lang="en-US" sz="1200" kern="1200" dirty="0">
                <a:solidFill>
                  <a:schemeClr val="tx1"/>
                </a:solidFill>
                <a:effectLst/>
                <a:latin typeface="+mn-lt"/>
                <a:ea typeface="+mn-ea"/>
                <a:cs typeface="+mn-cs"/>
              </a:rPr>
              <a:t> </a:t>
            </a:r>
          </a:p>
          <a:p>
            <a:r>
              <a:rPr lang="en-US" dirty="0"/>
              <a:t>CMA=Conference of the Parties serving as the meeting of the Parties to the Paris Agreement (CMA)</a:t>
            </a:r>
          </a:p>
        </p:txBody>
      </p:sp>
      <p:sp>
        <p:nvSpPr>
          <p:cNvPr id="4" name="Slide Number Placeholder 3"/>
          <p:cNvSpPr>
            <a:spLocks noGrp="1"/>
          </p:cNvSpPr>
          <p:nvPr>
            <p:ph type="sldNum" sz="quarter" idx="10"/>
          </p:nvPr>
        </p:nvSpPr>
        <p:spPr/>
        <p:txBody>
          <a:bodyPr/>
          <a:lstStyle/>
          <a:p>
            <a:fld id="{77542409-6A04-4DC6-AC3A-D3758287A8F2}" type="slidenum">
              <a:rPr lang="en-US" smtClean="0"/>
              <a:t>5</a:t>
            </a:fld>
            <a:endParaRPr lang="en-US"/>
          </a:p>
        </p:txBody>
      </p:sp>
    </p:spTree>
    <p:extLst>
      <p:ext uri="{BB962C8B-B14F-4D97-AF65-F5344CB8AC3E}">
        <p14:creationId xmlns:p14="http://schemas.microsoft.com/office/powerpoint/2010/main" val="1640611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6</a:t>
            </a:fld>
            <a:endParaRPr lang="en-US"/>
          </a:p>
        </p:txBody>
      </p:sp>
    </p:spTree>
    <p:extLst>
      <p:ext uri="{BB962C8B-B14F-4D97-AF65-F5344CB8AC3E}">
        <p14:creationId xmlns:p14="http://schemas.microsoft.com/office/powerpoint/2010/main" val="3491487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7</a:t>
            </a:fld>
            <a:endParaRPr lang="en-US"/>
          </a:p>
        </p:txBody>
      </p:sp>
    </p:spTree>
    <p:extLst>
      <p:ext uri="{BB962C8B-B14F-4D97-AF65-F5344CB8AC3E}">
        <p14:creationId xmlns:p14="http://schemas.microsoft.com/office/powerpoint/2010/main" val="2948858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8</a:t>
            </a:fld>
            <a:endParaRPr lang="en-US"/>
          </a:p>
        </p:txBody>
      </p:sp>
    </p:spTree>
    <p:extLst>
      <p:ext uri="{BB962C8B-B14F-4D97-AF65-F5344CB8AC3E}">
        <p14:creationId xmlns:p14="http://schemas.microsoft.com/office/powerpoint/2010/main" val="2416117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effectLst/>
              </a:rPr>
              <a:t>Through its “enhanced direct access” approach, the Adaptation Fund is empowering NIEs to develop and manage an entire program rather than a single project. SANBI’s small grants facility, which to date has nearly 2,500 direct beneficiaries, is the most prominent example of this new approach.</a:t>
            </a:r>
          </a:p>
          <a:p>
            <a:pPr eaLnBrk="1" hangingPunct="1">
              <a:spcBef>
                <a:spcPct val="0"/>
              </a:spcBef>
            </a:pPr>
            <a:r>
              <a:rPr lang="en-US" dirty="0">
                <a:effectLst/>
              </a:rPr>
              <a:t>US$ 2.4 million </a:t>
            </a:r>
            <a:r>
              <a:rPr lang="en-US" sz="1200" kern="1200" dirty="0">
                <a:solidFill>
                  <a:schemeClr val="tx1"/>
                </a:solidFill>
                <a:effectLst/>
                <a:latin typeface="+mn-lt"/>
                <a:ea typeface="+mn-ea"/>
                <a:cs typeface="+mn-cs"/>
                <a:hlinkClick r:id="rId3"/>
              </a:rPr>
              <a:t>groundbreaking ‘Enhanced Direct Access’ small grants facility project.</a:t>
            </a:r>
            <a:r>
              <a:rPr lang="en-US" dirty="0">
                <a:effectLst/>
              </a:rPr>
              <a:t> The latter project empowers SANBI with further autonomy to identify and fund local adaptation projects within the overall project without having to return to the Board for subsequent approvals.</a:t>
            </a:r>
            <a:endParaRPr lang="en-US" dirty="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9</a:t>
            </a:fld>
            <a:endParaRPr lang="en-US"/>
          </a:p>
        </p:txBody>
      </p:sp>
    </p:spTree>
    <p:extLst>
      <p:ext uri="{BB962C8B-B14F-4D97-AF65-F5344CB8AC3E}">
        <p14:creationId xmlns:p14="http://schemas.microsoft.com/office/powerpoint/2010/main" val="14344344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Puffy white clouds in deep blue sky" title="Slide Design Pictu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2057400"/>
            <a:ext cx="1490472" cy="3886200"/>
          </a:xfrm>
          <a:prstGeom prst="rect">
            <a:avLst/>
          </a:prstGeom>
        </p:spPr>
      </p:pic>
      <p:sp>
        <p:nvSpPr>
          <p:cNvPr id="9" name="Rectangle 8"/>
          <p:cNvSpPr/>
          <p:nvPr/>
        </p:nvSpPr>
        <p:spPr>
          <a:xfrm>
            <a:off x="1600200" y="0"/>
            <a:ext cx="5029200" cy="594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0" name="Picture 9" descr="Closeup of plant shoot" title="Slide Design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39128" y="2057400"/>
            <a:ext cx="2060767" cy="3886200"/>
          </a:xfrm>
          <a:prstGeom prst="rect">
            <a:avLst/>
          </a:prstGeom>
        </p:spPr>
      </p:pic>
      <p:pic>
        <p:nvPicPr>
          <p:cNvPr id="11" name="Picture 10" descr="Waves" title="Slide Design Picture"/>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09623" y="2057400"/>
            <a:ext cx="3282696" cy="3886200"/>
          </a:xfrm>
          <a:prstGeom prst="rect">
            <a:avLst/>
          </a:prstGeom>
        </p:spPr>
      </p:pic>
      <p:sp>
        <p:nvSpPr>
          <p:cNvPr id="2" name="Title 1"/>
          <p:cNvSpPr>
            <a:spLocks noGrp="1"/>
          </p:cNvSpPr>
          <p:nvPr>
            <p:ph type="ctrTitle"/>
          </p:nvPr>
        </p:nvSpPr>
        <p:spPr>
          <a:xfrm>
            <a:off x="1751777" y="3019706"/>
            <a:ext cx="4846320" cy="2387600"/>
          </a:xfrm>
        </p:spPr>
        <p:txBody>
          <a:bodyPr anchor="b">
            <a:normAutofit/>
          </a:bodyPr>
          <a:lstStyle>
            <a:lvl1pPr algn="l">
              <a:lnSpc>
                <a:spcPct val="90000"/>
              </a:lnSpc>
              <a:defRPr sz="4800">
                <a:solidFill>
                  <a:schemeClr val="bg1"/>
                </a:solidFill>
              </a:defRPr>
            </a:lvl1pPr>
          </a:lstStyle>
          <a:p>
            <a:r>
              <a:rPr lang="en-US"/>
              <a:t>Click to edit Master title style</a:t>
            </a:r>
            <a:endParaRPr/>
          </a:p>
        </p:txBody>
      </p:sp>
      <p:sp>
        <p:nvSpPr>
          <p:cNvPr id="3" name="Subtitle 2"/>
          <p:cNvSpPr>
            <a:spLocks noGrp="1"/>
          </p:cNvSpPr>
          <p:nvPr>
            <p:ph type="subTitle" idx="1"/>
          </p:nvPr>
        </p:nvSpPr>
        <p:spPr>
          <a:xfrm>
            <a:off x="1751777" y="5381894"/>
            <a:ext cx="4846320" cy="448056"/>
          </a:xfrm>
        </p:spPr>
        <p:txBody>
          <a:bodyPr>
            <a:normAutofit/>
          </a:bodyPr>
          <a:lstStyle>
            <a:lvl1pPr marL="0" indent="0" algn="l">
              <a:spcBef>
                <a:spcPts val="0"/>
              </a:spcBef>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Tree>
    <p:extLst>
      <p:ext uri="{BB962C8B-B14F-4D97-AF65-F5344CB8AC3E}">
        <p14:creationId xmlns:p14="http://schemas.microsoft.com/office/powerpoint/2010/main" val="69873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t>July 22, 2012</a:t>
            </a:r>
          </a:p>
        </p:txBody>
      </p:sp>
      <p:sp>
        <p:nvSpPr>
          <p:cNvPr id="5" name="Footer Placeholder 4"/>
          <p:cNvSpPr>
            <a:spLocks noGrp="1"/>
          </p:cNvSpPr>
          <p:nvPr>
            <p:ph type="ftr" sz="quarter" idx="11"/>
          </p:nvPr>
        </p:nvSpPr>
        <p:spPr/>
        <p:txBody>
          <a:bodyPr/>
          <a:lstStyle/>
          <a:p>
            <a: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720709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90500"/>
            <a:ext cx="2057400" cy="5986463"/>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190500"/>
            <a:ext cx="7734300" cy="59864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t>July 22, 2012</a:t>
            </a:r>
          </a:p>
        </p:txBody>
      </p:sp>
      <p:sp>
        <p:nvSpPr>
          <p:cNvPr id="5" name="Footer Placeholder 4"/>
          <p:cNvSpPr>
            <a:spLocks noGrp="1"/>
          </p:cNvSpPr>
          <p:nvPr>
            <p:ph type="ftr" sz="quarter" idx="11"/>
          </p:nvPr>
        </p:nvSpPr>
        <p:spPr/>
        <p:txBody>
          <a:bodyPr/>
          <a:lstStyle/>
          <a:p>
            <a: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1021014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42484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22, 2012</a:t>
            </a:r>
          </a:p>
        </p:txBody>
      </p:sp>
      <p:sp>
        <p:nvSpPr>
          <p:cNvPr id="5" name="Footer Placeholder 4"/>
          <p:cNvSpPr>
            <a:spLocks noGrp="1"/>
          </p:cNvSpPr>
          <p:nvPr>
            <p:ph type="ftr" sz="quarter" idx="11"/>
          </p:nvPr>
        </p:nvSpPr>
        <p:spPr/>
        <p:txBody>
          <a:bodyPr/>
          <a:lstStyle/>
          <a:p>
            <a:r>
              <a:rPr lang="en-US"/>
              <a:t>Footer text here</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247924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0384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85900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July 22, 2012</a:t>
            </a:r>
          </a:p>
        </p:txBody>
      </p:sp>
      <p:sp>
        <p:nvSpPr>
          <p:cNvPr id="8" name="Footer Placeholder 7"/>
          <p:cNvSpPr>
            <a:spLocks noGrp="1"/>
          </p:cNvSpPr>
          <p:nvPr>
            <p:ph type="ftr" sz="quarter" idx="11"/>
          </p:nvPr>
        </p:nvSpPr>
        <p:spPr/>
        <p:txBody>
          <a:bodyPr/>
          <a:lstStyle/>
          <a:p>
            <a:r>
              <a:rPr lang="en-US"/>
              <a:t>Footer text here</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017221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July 22, 2012</a:t>
            </a:r>
          </a:p>
        </p:txBody>
      </p:sp>
      <p:sp>
        <p:nvSpPr>
          <p:cNvPr id="4" name="Footer Placeholder 3"/>
          <p:cNvSpPr>
            <a:spLocks noGrp="1"/>
          </p:cNvSpPr>
          <p:nvPr>
            <p:ph type="ftr" sz="quarter" idx="11"/>
          </p:nvPr>
        </p:nvSpPr>
        <p:spPr/>
        <p:txBody>
          <a:bodyPr/>
          <a:lstStyle/>
          <a:p>
            <a:r>
              <a:rPr lang="en-US"/>
              <a:t>Footer text here</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93413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July 22, 2012</a:t>
            </a:r>
          </a:p>
        </p:txBody>
      </p:sp>
      <p:sp>
        <p:nvSpPr>
          <p:cNvPr id="3" name="Footer Placeholder 2"/>
          <p:cNvSpPr>
            <a:spLocks noGrp="1"/>
          </p:cNvSpPr>
          <p:nvPr>
            <p:ph type="ftr" sz="quarter" idx="11"/>
          </p:nvPr>
        </p:nvSpPr>
        <p:spPr/>
        <p:txBody>
          <a:bodyPr/>
          <a:lstStyle/>
          <a:p>
            <a:r>
              <a:rPr lang="en-US"/>
              <a:t>Footer text here</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404770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213886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r>
              <a:t>July 22, 2012</a:t>
            </a:r>
          </a:p>
        </p:txBody>
      </p:sp>
      <p:sp>
        <p:nvSpPr>
          <p:cNvPr id="5" name="Footer Placeholder 4"/>
          <p:cNvSpPr>
            <a:spLocks noGrp="1"/>
          </p:cNvSpPr>
          <p:nvPr>
            <p:ph type="ftr" sz="quarter" idx="11"/>
          </p:nvPr>
        </p:nvSpPr>
        <p:spPr/>
        <p:txBody>
          <a:bodyPr/>
          <a:lstStyle/>
          <a:p>
            <a: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34051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1249940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July 22, 2012</a:t>
            </a:r>
          </a:p>
        </p:txBody>
      </p:sp>
      <p:sp>
        <p:nvSpPr>
          <p:cNvPr id="5" name="Footer Placeholder 4"/>
          <p:cNvSpPr>
            <a:spLocks noGrp="1"/>
          </p:cNvSpPr>
          <p:nvPr>
            <p:ph type="ftr" sz="quarter" idx="11"/>
          </p:nvPr>
        </p:nvSpPr>
        <p:spPr/>
        <p:txBody>
          <a:bodyPr/>
          <a:lstStyle/>
          <a:p>
            <a:r>
              <a:rPr lang="en-US"/>
              <a:t>Footer text here</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CD8D479-8942-46E8-A226-A4E01F7A105C}" type="slidenum">
              <a:rPr lang="en-US" smtClean="0"/>
              <a:pPr/>
              <a:t>‹#›</a:t>
            </a:fld>
            <a:endParaRPr lang="en-US"/>
          </a:p>
        </p:txBody>
      </p:sp>
    </p:spTree>
    <p:extLst>
      <p:ext uri="{BB962C8B-B14F-4D97-AF65-F5344CB8AC3E}">
        <p14:creationId xmlns:p14="http://schemas.microsoft.com/office/powerpoint/2010/main" val="1111195883"/>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July 22, 2012</a:t>
            </a:r>
          </a:p>
        </p:txBody>
      </p:sp>
      <p:sp>
        <p:nvSpPr>
          <p:cNvPr id="5" name="Footer Placeholder 4"/>
          <p:cNvSpPr>
            <a:spLocks noGrp="1"/>
          </p:cNvSpPr>
          <p:nvPr>
            <p:ph type="ftr" sz="quarter" idx="11"/>
          </p:nvPr>
        </p:nvSpPr>
        <p:spPr/>
        <p:txBody>
          <a:bodyPr/>
          <a:lstStyle/>
          <a:p>
            <a:r>
              <a:rPr lang="en-US"/>
              <a:t>Footer text here</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CD8D479-8942-46E8-A226-A4E01F7A105C}"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66052115"/>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CD8D479-8942-46E8-A226-A4E01F7A105C}" type="slidenum">
              <a:rPr lang="en-US" smtClean="0"/>
              <a:pPr/>
              <a:t>‹#›</a:t>
            </a:fld>
            <a:endParaRPr lang="en-US"/>
          </a:p>
        </p:txBody>
      </p:sp>
    </p:spTree>
    <p:extLst>
      <p:ext uri="{BB962C8B-B14F-4D97-AF65-F5344CB8AC3E}">
        <p14:creationId xmlns:p14="http://schemas.microsoft.com/office/powerpoint/2010/main" val="1498539280"/>
      </p:ext>
    </p:extLst>
  </p:cSld>
  <p:clrMapOvr>
    <a:masterClrMapping/>
  </p:clrMapOvr>
  <p:hf hd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CD8D479-8942-46E8-A226-A4E01F7A105C}"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82039062"/>
      </p:ext>
    </p:extLst>
  </p:cSld>
  <p:clrMapOvr>
    <a:masterClrMapping/>
  </p:clrMapOvr>
  <p:hf hd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r>
              <a:rPr lang="en-US"/>
              <a:t>July 22, 2012</a:t>
            </a:r>
          </a:p>
        </p:txBody>
      </p:sp>
      <p:sp>
        <p:nvSpPr>
          <p:cNvPr id="6" name="Footer Placeholder 5"/>
          <p:cNvSpPr>
            <a:spLocks noGrp="1"/>
          </p:cNvSpPr>
          <p:nvPr>
            <p:ph type="ftr" sz="quarter" idx="11"/>
          </p:nvPr>
        </p:nvSpPr>
        <p:spPr/>
        <p:txBody>
          <a:bodyPr/>
          <a:lstStyle/>
          <a:p>
            <a:r>
              <a:rPr lang="en-US"/>
              <a:t>Footer text here</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CD8D479-8942-46E8-A226-A4E01F7A105C}" type="slidenum">
              <a:rPr lang="en-US" smtClean="0"/>
              <a:pPr/>
              <a:t>‹#›</a:t>
            </a:fld>
            <a:endParaRPr lang="en-US"/>
          </a:p>
        </p:txBody>
      </p:sp>
    </p:spTree>
    <p:extLst>
      <p:ext uri="{BB962C8B-B14F-4D97-AF65-F5344CB8AC3E}">
        <p14:creationId xmlns:p14="http://schemas.microsoft.com/office/powerpoint/2010/main" val="2366399849"/>
      </p:ext>
    </p:extLst>
  </p:cSld>
  <p:clrMapOvr>
    <a:masterClrMapping/>
  </p:clrMapOvr>
  <p:hf hdr="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22, 2012</a:t>
            </a:r>
          </a:p>
        </p:txBody>
      </p:sp>
      <p:sp>
        <p:nvSpPr>
          <p:cNvPr id="5" name="Footer Placeholder 4"/>
          <p:cNvSpPr>
            <a:spLocks noGrp="1"/>
          </p:cNvSpPr>
          <p:nvPr>
            <p:ph type="ftr" sz="quarter" idx="11"/>
          </p:nvPr>
        </p:nvSpPr>
        <p:spPr/>
        <p:txBody>
          <a:bodyPr/>
          <a:lstStyle/>
          <a:p>
            <a:r>
              <a:rPr lang="en-US"/>
              <a:t>Footer text here</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2384209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July 22, 2012</a:t>
            </a:r>
          </a:p>
        </p:txBody>
      </p:sp>
      <p:sp>
        <p:nvSpPr>
          <p:cNvPr id="5" name="Footer Placeholder 4"/>
          <p:cNvSpPr>
            <a:spLocks noGrp="1"/>
          </p:cNvSpPr>
          <p:nvPr>
            <p:ph type="ftr" sz="quarter" idx="11"/>
          </p:nvPr>
        </p:nvSpPr>
        <p:spPr/>
        <p:txBody>
          <a:bodyPr/>
          <a:lstStyle/>
          <a:p>
            <a:r>
              <a:rPr lang="en-US"/>
              <a:t>Footer text here</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61323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600199" y="2059146"/>
            <a:ext cx="7199696" cy="388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751777" y="2263913"/>
            <a:ext cx="6949440" cy="3143393"/>
          </a:xfrm>
        </p:spPr>
        <p:txBody>
          <a:bodyPr anchor="b"/>
          <a:lstStyle>
            <a:lvl1pPr>
              <a:defRPr sz="600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751777" y="5381893"/>
            <a:ext cx="6949440" cy="449523"/>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pic>
        <p:nvPicPr>
          <p:cNvPr id="9" name="Picture 8" descr="Waves" title="Slide Design Pictu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909623" y="2059146"/>
            <a:ext cx="3282696" cy="3886200"/>
          </a:xfrm>
          <a:prstGeom prst="rect">
            <a:avLst/>
          </a:prstGeom>
        </p:spPr>
      </p:pic>
      <p:pic>
        <p:nvPicPr>
          <p:cNvPr id="11" name="Picture 10" descr="Closeup of green plants" title="Slide Design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059146"/>
            <a:ext cx="1490472" cy="3886200"/>
          </a:xfrm>
          <a:prstGeom prst="rect">
            <a:avLst/>
          </a:prstGeom>
        </p:spPr>
      </p:pic>
    </p:spTree>
    <p:extLst>
      <p:ext uri="{BB962C8B-B14F-4D97-AF65-F5344CB8AC3E}">
        <p14:creationId xmlns:p14="http://schemas.microsoft.com/office/powerpoint/2010/main" val="128989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409700" y="1556281"/>
            <a:ext cx="4610099"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556281"/>
            <a:ext cx="4609775"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r>
              <a:t>July 22, 2012</a:t>
            </a:r>
          </a:p>
        </p:txBody>
      </p:sp>
      <p:sp>
        <p:nvSpPr>
          <p:cNvPr id="6" name="Footer Placeholder 5"/>
          <p:cNvSpPr>
            <a:spLocks noGrp="1"/>
          </p:cNvSpPr>
          <p:nvPr>
            <p:ph type="ftr" sz="quarter" idx="11"/>
          </p:nvPr>
        </p:nvSpPr>
        <p:spPr/>
        <p:txBody>
          <a:bodyPr/>
          <a:lstStyle/>
          <a:p>
            <a: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78168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409699" y="1554480"/>
            <a:ext cx="4608576"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09699" y="2378392"/>
            <a:ext cx="4608576"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72200" y="1554480"/>
            <a:ext cx="4610100"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378392"/>
            <a:ext cx="4610100"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r>
              <a:t>July 22, 2012</a:t>
            </a:r>
          </a:p>
        </p:txBody>
      </p:sp>
      <p:sp>
        <p:nvSpPr>
          <p:cNvPr id="8" name="Footer Placeholder 7"/>
          <p:cNvSpPr>
            <a:spLocks noGrp="1"/>
          </p:cNvSpPr>
          <p:nvPr>
            <p:ph type="ftr" sz="quarter" idx="11"/>
          </p:nvPr>
        </p:nvSpPr>
        <p:spPr/>
        <p:txBody>
          <a:bodyPr/>
          <a:lstStyle/>
          <a:p>
            <a:r>
              <a:t>Footer text here</a:t>
            </a:r>
          </a:p>
        </p:txBody>
      </p:sp>
      <p:sp>
        <p:nvSpPr>
          <p:cNvPr id="9" name="Slide Number Placeholder 8"/>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8271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r>
              <a:t>July 22, 2012</a:t>
            </a:r>
          </a:p>
        </p:txBody>
      </p:sp>
      <p:sp>
        <p:nvSpPr>
          <p:cNvPr id="4" name="Footer Placeholder 3"/>
          <p:cNvSpPr>
            <a:spLocks noGrp="1"/>
          </p:cNvSpPr>
          <p:nvPr>
            <p:ph type="ftr" sz="quarter" idx="11"/>
          </p:nvPr>
        </p:nvSpPr>
        <p:spPr/>
        <p:txBody>
          <a:bodyPr/>
          <a:lstStyle/>
          <a:p>
            <a:r>
              <a:t>Footer text here</a:t>
            </a:r>
          </a:p>
        </p:txBody>
      </p:sp>
      <p:sp>
        <p:nvSpPr>
          <p:cNvPr id="5" name="Slide Number Placeholder 4"/>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46587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t>July 22, 2012</a:t>
            </a:r>
          </a:p>
        </p:txBody>
      </p:sp>
      <p:sp>
        <p:nvSpPr>
          <p:cNvPr id="3" name="Footer Placeholder 2"/>
          <p:cNvSpPr>
            <a:spLocks noGrp="1"/>
          </p:cNvSpPr>
          <p:nvPr>
            <p:ph type="ftr" sz="quarter" idx="11"/>
          </p:nvPr>
        </p:nvSpPr>
        <p:spPr/>
        <p:txBody>
          <a:bodyPr/>
          <a:lstStyle/>
          <a:p>
            <a:r>
              <a:t>Footer text here</a:t>
            </a:r>
          </a:p>
        </p:txBody>
      </p:sp>
      <p:sp>
        <p:nvSpPr>
          <p:cNvPr id="4" name="Slide Number Placeholder 3"/>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110739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79" y="919616"/>
            <a:ext cx="4155622" cy="2532888"/>
          </a:xfrm>
        </p:spPr>
        <p:txBody>
          <a:bodyPr anchor="b"/>
          <a:lstStyle>
            <a:lvl1pPr>
              <a:defRPr sz="3200"/>
            </a:lvl1pPr>
          </a:lstStyle>
          <a:p>
            <a:r>
              <a:rPr lang="en-US"/>
              <a:t>Click to edit Master title style</a:t>
            </a:r>
            <a:endParaRPr/>
          </a:p>
        </p:txBody>
      </p:sp>
      <p:sp>
        <p:nvSpPr>
          <p:cNvPr id="3" name="Content Placeholder 2"/>
          <p:cNvSpPr>
            <a:spLocks noGrp="1"/>
          </p:cNvSpPr>
          <p:nvPr>
            <p:ph idx="1"/>
          </p:nvPr>
        </p:nvSpPr>
        <p:spPr>
          <a:xfrm>
            <a:off x="1409699" y="915923"/>
            <a:ext cx="5216979" cy="506577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626679" y="3446396"/>
            <a:ext cx="4155622" cy="2535303"/>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t>July 22, 2012</a:t>
            </a:r>
          </a:p>
        </p:txBody>
      </p:sp>
      <p:sp>
        <p:nvSpPr>
          <p:cNvPr id="6" name="Footer Placeholder 5"/>
          <p:cNvSpPr>
            <a:spLocks noGrp="1"/>
          </p:cNvSpPr>
          <p:nvPr>
            <p:ph type="ftr" sz="quarter" idx="11"/>
          </p:nvPr>
        </p:nvSpPr>
        <p:spPr/>
        <p:txBody>
          <a:bodyPr/>
          <a:lstStyle/>
          <a:p>
            <a: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302354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80" y="919616"/>
            <a:ext cx="4155622" cy="2532888"/>
          </a:xfrm>
        </p:spPr>
        <p:txBody>
          <a:bodyPr anchor="b"/>
          <a:lstStyle>
            <a:lvl1pPr>
              <a:defRPr sz="3200"/>
            </a:lvl1pPr>
          </a:lstStyle>
          <a:p>
            <a:r>
              <a:rPr lang="en-US"/>
              <a:t>Click to edit Master title style</a:t>
            </a:r>
            <a:endParaRPr/>
          </a:p>
        </p:txBody>
      </p:sp>
      <p:sp>
        <p:nvSpPr>
          <p:cNvPr id="3" name="Picture Placeholder 2"/>
          <p:cNvSpPr>
            <a:spLocks noGrp="1"/>
          </p:cNvSpPr>
          <p:nvPr>
            <p:ph type="pic" idx="1"/>
          </p:nvPr>
        </p:nvSpPr>
        <p:spPr>
          <a:xfrm>
            <a:off x="0" y="915923"/>
            <a:ext cx="6626677" cy="5065776"/>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626680" y="3446397"/>
            <a:ext cx="4155622" cy="2535304"/>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t>July 22, 2012</a:t>
            </a:r>
          </a:p>
        </p:txBody>
      </p:sp>
      <p:sp>
        <p:nvSpPr>
          <p:cNvPr id="6" name="Footer Placeholder 5"/>
          <p:cNvSpPr>
            <a:spLocks noGrp="1"/>
          </p:cNvSpPr>
          <p:nvPr>
            <p:ph type="ftr" sz="quarter" idx="11"/>
          </p:nvPr>
        </p:nvSpPr>
        <p:spPr/>
        <p:txBody>
          <a:bodyPr/>
          <a:lstStyle/>
          <a:p>
            <a: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1642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6629400"/>
            <a:ext cx="1499616" cy="228600"/>
          </a:xfrm>
          <a:prstGeom prst="rect">
            <a:avLst/>
          </a:prstGeom>
          <a:gradFill>
            <a:gsLst>
              <a:gs pos="0">
                <a:schemeClr val="accent1">
                  <a:lumMod val="15000"/>
                  <a:lumOff val="85000"/>
                </a:schemeClr>
              </a:gs>
              <a:gs pos="100000">
                <a:schemeClr val="accent1">
                  <a:lumMod val="15000"/>
                  <a:lumOff val="8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609344" y="6629400"/>
            <a:ext cx="10582656" cy="228600"/>
          </a:xfrm>
          <a:prstGeom prst="rect">
            <a:avLst/>
          </a:prstGeom>
          <a:gradFill>
            <a:gsLst>
              <a:gs pos="0">
                <a:schemeClr val="accent1">
                  <a:lumMod val="35000"/>
                  <a:lumOff val="65000"/>
                </a:schemeClr>
              </a:gs>
              <a:gs pos="100000">
                <a:schemeClr val="accent1">
                  <a:lumMod val="35000"/>
                  <a:lumOff val="6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1">
                  <a:lumMod val="75000"/>
                </a:schemeClr>
              </a:solidFill>
            </a:endParaRPr>
          </a:p>
        </p:txBody>
      </p:sp>
      <p:sp>
        <p:nvSpPr>
          <p:cNvPr id="2" name="Title Placeholder 1"/>
          <p:cNvSpPr>
            <a:spLocks noGrp="1"/>
          </p:cNvSpPr>
          <p:nvPr>
            <p:ph type="title"/>
          </p:nvPr>
        </p:nvSpPr>
        <p:spPr>
          <a:xfrm>
            <a:off x="1410026" y="276087"/>
            <a:ext cx="9371949" cy="1183566"/>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410027" y="1566001"/>
            <a:ext cx="9371948" cy="46206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Slide Number Placeholder 5"/>
          <p:cNvSpPr>
            <a:spLocks noGrp="1"/>
          </p:cNvSpPr>
          <p:nvPr>
            <p:ph type="sldNum" sz="quarter" idx="4"/>
          </p:nvPr>
        </p:nvSpPr>
        <p:spPr>
          <a:xfrm>
            <a:off x="0" y="6629400"/>
            <a:ext cx="41040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fld id="{9CD8D479-8942-46E8-A226-A4E01F7A105C}" type="slidenum">
              <a:rPr/>
              <a:pPr/>
              <a:t>‹#›</a:t>
            </a:fld>
            <a:endParaRPr/>
          </a:p>
        </p:txBody>
      </p:sp>
      <p:sp>
        <p:nvSpPr>
          <p:cNvPr id="4" name="Date Placeholder 3"/>
          <p:cNvSpPr>
            <a:spLocks noGrp="1"/>
          </p:cNvSpPr>
          <p:nvPr>
            <p:ph type="dt" sz="half" idx="2"/>
          </p:nvPr>
        </p:nvSpPr>
        <p:spPr>
          <a:xfrm>
            <a:off x="431101" y="6629400"/>
            <a:ext cx="100066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r>
              <a:t>July 22, 2012</a:t>
            </a:r>
          </a:p>
        </p:txBody>
      </p:sp>
      <p:sp>
        <p:nvSpPr>
          <p:cNvPr id="5" name="Footer Placeholder 4"/>
          <p:cNvSpPr>
            <a:spLocks noGrp="1"/>
          </p:cNvSpPr>
          <p:nvPr>
            <p:ph type="ftr" sz="quarter" idx="3"/>
          </p:nvPr>
        </p:nvSpPr>
        <p:spPr>
          <a:xfrm>
            <a:off x="1637716" y="6629400"/>
            <a:ext cx="9144259" cy="228600"/>
          </a:xfrm>
          <a:prstGeom prst="rect">
            <a:avLst/>
          </a:prstGeom>
        </p:spPr>
        <p:txBody>
          <a:bodyPr vert="horz" lIns="91440" tIns="45720" rIns="91440" bIns="45720" rtlCol="0" anchor="ctr"/>
          <a:lstStyle>
            <a:lvl1pPr algn="l">
              <a:defRPr sz="800">
                <a:solidFill>
                  <a:schemeClr val="accent1">
                    <a:lumMod val="75000"/>
                  </a:schemeClr>
                </a:solidFill>
              </a:defRPr>
            </a:lvl1pPr>
          </a:lstStyle>
          <a:p>
            <a:r>
              <a:t>Footer text here</a:t>
            </a:r>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spcBef>
          <a:spcPct val="0"/>
        </a:spcBef>
        <a:buNone/>
        <a:defRPr sz="3400" kern="1200">
          <a:solidFill>
            <a:schemeClr val="accent1"/>
          </a:solidFill>
          <a:latin typeface="+mj-lt"/>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mn-lt"/>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a:t>July 22, 2012</a:t>
            </a: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Footer text here</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CD8D479-8942-46E8-A226-A4E01F7A105C}" type="slidenum">
              <a:rPr lang="en-US" smtClean="0"/>
              <a:pPr/>
              <a:t>‹#›</a:t>
            </a:fld>
            <a:endParaRPr lang="en-US"/>
          </a:p>
        </p:txBody>
      </p:sp>
    </p:spTree>
    <p:extLst>
      <p:ext uri="{BB962C8B-B14F-4D97-AF65-F5344CB8AC3E}">
        <p14:creationId xmlns:p14="http://schemas.microsoft.com/office/powerpoint/2010/main" val="113532382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BEBEB"/>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51777" y="2397562"/>
            <a:ext cx="4846320" cy="1536475"/>
          </a:xfrm>
        </p:spPr>
        <p:txBody>
          <a:bodyPr>
            <a:noAutofit/>
          </a:bodyPr>
          <a:lstStyle/>
          <a:p>
            <a:pPr algn="ctr"/>
            <a:r>
              <a:rPr lang="en-US" sz="2800" b="1" dirty="0"/>
              <a:t>Adaptation Fund Status Update</a:t>
            </a:r>
            <a:endParaRPr lang="en-US" sz="2800" dirty="0"/>
          </a:p>
        </p:txBody>
      </p:sp>
      <p:sp>
        <p:nvSpPr>
          <p:cNvPr id="3" name="Subtitle 2"/>
          <p:cNvSpPr>
            <a:spLocks noGrp="1"/>
          </p:cNvSpPr>
          <p:nvPr>
            <p:ph type="subTitle" idx="1"/>
          </p:nvPr>
        </p:nvSpPr>
        <p:spPr>
          <a:xfrm>
            <a:off x="1751777" y="5430914"/>
            <a:ext cx="4846320" cy="445768"/>
          </a:xfrm>
        </p:spPr>
        <p:txBody>
          <a:bodyPr>
            <a:noAutofit/>
          </a:bodyPr>
          <a:lstStyle/>
          <a:p>
            <a:pPr algn="ctr"/>
            <a:r>
              <a:rPr lang="en-US" sz="2000" dirty="0"/>
              <a:t>Washington D.C., January 2019</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0422" y="408519"/>
            <a:ext cx="3715685" cy="2511803"/>
          </a:xfrm>
          <a:prstGeom prst="rect">
            <a:avLst/>
          </a:prstGeom>
        </p:spPr>
      </p:pic>
      <p:sp>
        <p:nvSpPr>
          <p:cNvPr id="5" name="TextBox 4">
            <a:extLst>
              <a:ext uri="{FF2B5EF4-FFF2-40B4-BE49-F238E27FC236}">
                <a16:creationId xmlns:a16="http://schemas.microsoft.com/office/drawing/2014/main" id="{37D68EAF-AB7E-4754-9ADF-92EC696E9AA1}"/>
              </a:ext>
            </a:extLst>
          </p:cNvPr>
          <p:cNvSpPr txBox="1"/>
          <p:nvPr/>
        </p:nvSpPr>
        <p:spPr>
          <a:xfrm>
            <a:off x="2485505" y="4063749"/>
            <a:ext cx="3469732" cy="461665"/>
          </a:xfrm>
          <a:prstGeom prst="rect">
            <a:avLst/>
          </a:prstGeom>
          <a:noFill/>
        </p:spPr>
        <p:txBody>
          <a:bodyPr wrap="none" rtlCol="0">
            <a:spAutoFit/>
          </a:bodyPr>
          <a:lstStyle/>
          <a:p>
            <a:pPr algn="ctr"/>
            <a:r>
              <a:rPr lang="en-US" sz="2400" dirty="0">
                <a:solidFill>
                  <a:schemeClr val="bg1"/>
                </a:solidFill>
              </a:rPr>
              <a:t>GEF Introduction Seminar</a:t>
            </a:r>
          </a:p>
        </p:txBody>
      </p:sp>
    </p:spTree>
    <p:extLst>
      <p:ext uri="{BB962C8B-B14F-4D97-AF65-F5344CB8AC3E}">
        <p14:creationId xmlns:p14="http://schemas.microsoft.com/office/powerpoint/2010/main" val="426154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l="22221" t="12383" r="27779" b="38092"/>
          <a:stretch>
            <a:fillRect/>
          </a:stretch>
        </p:blipFill>
        <p:spPr bwMode="auto">
          <a:xfrm>
            <a:off x="9601200" y="5783264"/>
            <a:ext cx="1066800" cy="947737"/>
          </a:xfrm>
          <a:prstGeom prst="rect">
            <a:avLst/>
          </a:prstGeom>
          <a:noFill/>
          <a:ln w="9525">
            <a:noFill/>
            <a:miter lim="800000"/>
            <a:headEnd/>
            <a:tailEnd/>
          </a:ln>
        </p:spPr>
      </p:pic>
      <p:sp>
        <p:nvSpPr>
          <p:cNvPr id="4" name="Rectangle 3"/>
          <p:cNvSpPr/>
          <p:nvPr/>
        </p:nvSpPr>
        <p:spPr>
          <a:xfrm>
            <a:off x="1752599" y="1474347"/>
            <a:ext cx="9186747" cy="5524589"/>
          </a:xfrm>
          <a:prstGeom prst="rect">
            <a:avLst/>
          </a:prstGeom>
        </p:spPr>
        <p:txBody>
          <a:bodyPr wrap="square">
            <a:spAutoFit/>
          </a:bodyPr>
          <a:lstStyle/>
          <a:p>
            <a:pPr>
              <a:lnSpc>
                <a:spcPct val="80000"/>
              </a:lnSpc>
              <a:spcAft>
                <a:spcPts val="600"/>
              </a:spcAft>
            </a:pPr>
            <a:r>
              <a:rPr lang="en-US" sz="2400" dirty="0"/>
              <a:t>New resources and assistance:</a:t>
            </a:r>
          </a:p>
          <a:p>
            <a:pPr>
              <a:lnSpc>
                <a:spcPct val="80000"/>
              </a:lnSpc>
              <a:spcAft>
                <a:spcPts val="600"/>
              </a:spcAft>
            </a:pPr>
            <a:endParaRPr lang="en-US" sz="2400" dirty="0"/>
          </a:p>
          <a:p>
            <a:pPr marL="285750" indent="-285750">
              <a:lnSpc>
                <a:spcPct val="80000"/>
              </a:lnSpc>
              <a:spcAft>
                <a:spcPts val="600"/>
              </a:spcAft>
              <a:buFont typeface="Wingdings" panose="05000000000000000000" pitchFamily="2" charset="2"/>
              <a:buChar char="Ø"/>
            </a:pPr>
            <a:r>
              <a:rPr lang="en-US" sz="2400" dirty="0"/>
              <a:t>Action: </a:t>
            </a:r>
          </a:p>
          <a:p>
            <a:pPr marL="742950" lvl="1" indent="-285750">
              <a:lnSpc>
                <a:spcPct val="80000"/>
              </a:lnSpc>
              <a:spcAft>
                <a:spcPts val="600"/>
              </a:spcAft>
              <a:buFont typeface="Wingdings" panose="05000000000000000000" pitchFamily="2" charset="2"/>
              <a:buChar char="Ø"/>
            </a:pPr>
            <a:r>
              <a:rPr lang="en-US" sz="2400" dirty="0"/>
              <a:t>“Community of Practice” for NIEs: online platform, workshop</a:t>
            </a:r>
          </a:p>
          <a:p>
            <a:pPr marL="742950" lvl="1" indent="-285750">
              <a:lnSpc>
                <a:spcPct val="80000"/>
              </a:lnSpc>
              <a:spcAft>
                <a:spcPts val="600"/>
              </a:spcAft>
              <a:buFont typeface="Wingdings" panose="05000000000000000000" pitchFamily="2" charset="2"/>
              <a:buChar char="Ø"/>
            </a:pPr>
            <a:r>
              <a:rPr lang="en-US" sz="2400" dirty="0"/>
              <a:t>Country exchanges for NIEs</a:t>
            </a:r>
          </a:p>
          <a:p>
            <a:pPr marL="285750" indent="-285750">
              <a:lnSpc>
                <a:spcPct val="80000"/>
              </a:lnSpc>
              <a:spcAft>
                <a:spcPts val="600"/>
              </a:spcAft>
              <a:buFont typeface="Wingdings" panose="05000000000000000000" pitchFamily="2" charset="2"/>
              <a:buChar char="Ø"/>
            </a:pPr>
            <a:endParaRPr lang="en-US" sz="2400" dirty="0"/>
          </a:p>
          <a:p>
            <a:pPr marL="285750" indent="-285750">
              <a:lnSpc>
                <a:spcPct val="80000"/>
              </a:lnSpc>
              <a:spcAft>
                <a:spcPts val="600"/>
              </a:spcAft>
              <a:buFont typeface="Wingdings" panose="05000000000000000000" pitchFamily="2" charset="2"/>
              <a:buChar char="Ø"/>
            </a:pPr>
            <a:r>
              <a:rPr lang="en-US" sz="2400" dirty="0"/>
              <a:t>Learning and sharing:</a:t>
            </a:r>
          </a:p>
          <a:p>
            <a:pPr marL="742950" lvl="1" indent="-285750">
              <a:lnSpc>
                <a:spcPct val="80000"/>
              </a:lnSpc>
              <a:spcAft>
                <a:spcPts val="600"/>
              </a:spcAft>
              <a:buFont typeface="Wingdings" panose="05000000000000000000" pitchFamily="2" charset="2"/>
              <a:buChar char="Ø"/>
            </a:pPr>
            <a:r>
              <a:rPr lang="en-US" sz="2400" dirty="0"/>
              <a:t>Publications showcasing best practice / case studies</a:t>
            </a:r>
          </a:p>
          <a:p>
            <a:pPr marL="742950" lvl="1" indent="-285750">
              <a:lnSpc>
                <a:spcPct val="80000"/>
              </a:lnSpc>
              <a:spcAft>
                <a:spcPts val="600"/>
              </a:spcAft>
              <a:buFont typeface="Wingdings" panose="05000000000000000000" pitchFamily="2" charset="2"/>
              <a:buChar char="Ø"/>
            </a:pPr>
            <a:r>
              <a:rPr lang="en-US" sz="2400" dirty="0"/>
              <a:t>Showcasing best practice on direct access</a:t>
            </a:r>
          </a:p>
          <a:p>
            <a:pPr marL="742950" lvl="1" indent="-285750">
              <a:lnSpc>
                <a:spcPct val="80000"/>
              </a:lnSpc>
              <a:spcAft>
                <a:spcPts val="600"/>
              </a:spcAft>
              <a:buFont typeface="Wingdings" panose="05000000000000000000" pitchFamily="2" charset="2"/>
              <a:buChar char="Ø"/>
            </a:pPr>
            <a:r>
              <a:rPr lang="en-US" sz="2400" dirty="0"/>
              <a:t>Lessons learned from accreditation, reaccreditation</a:t>
            </a:r>
          </a:p>
          <a:p>
            <a:pPr marL="742950" lvl="1" indent="-285750">
              <a:lnSpc>
                <a:spcPct val="80000"/>
              </a:lnSpc>
              <a:spcAft>
                <a:spcPts val="600"/>
              </a:spcAft>
              <a:buFont typeface="Wingdings" panose="05000000000000000000" pitchFamily="2" charset="2"/>
              <a:buChar char="Ø"/>
            </a:pPr>
            <a:r>
              <a:rPr lang="en-US" sz="2400" dirty="0"/>
              <a:t>Knowledge Management toolkit for lessons learned</a:t>
            </a:r>
          </a:p>
          <a:p>
            <a:pPr marL="742950" lvl="1" indent="-285750">
              <a:lnSpc>
                <a:spcPct val="80000"/>
              </a:lnSpc>
              <a:spcAft>
                <a:spcPts val="600"/>
              </a:spcAft>
              <a:buFont typeface="Wingdings" panose="05000000000000000000" pitchFamily="2" charset="2"/>
              <a:buChar char="Ø"/>
            </a:pPr>
            <a:r>
              <a:rPr lang="en-US" sz="2400" dirty="0"/>
              <a:t>Knowledge Management toolkit for RBM</a:t>
            </a:r>
          </a:p>
          <a:p>
            <a:pPr marL="742950" lvl="1" indent="-285750">
              <a:lnSpc>
                <a:spcPct val="80000"/>
              </a:lnSpc>
              <a:spcAft>
                <a:spcPts val="600"/>
              </a:spcAft>
              <a:buFont typeface="Wingdings" panose="05000000000000000000" pitchFamily="2" charset="2"/>
              <a:buChar char="Ø"/>
            </a:pPr>
            <a:r>
              <a:rPr lang="en-US" sz="2400" dirty="0"/>
              <a:t>E-learning course on accreditation</a:t>
            </a:r>
          </a:p>
          <a:p>
            <a:pPr marL="285750" indent="-285750">
              <a:lnSpc>
                <a:spcPct val="80000"/>
              </a:lnSpc>
              <a:spcAft>
                <a:spcPts val="600"/>
              </a:spcAft>
              <a:buFont typeface="Wingdings" panose="05000000000000000000" pitchFamily="2" charset="2"/>
              <a:buChar char="Ø"/>
            </a:pPr>
            <a:endParaRPr lang="en-US" sz="2400" dirty="0"/>
          </a:p>
        </p:txBody>
      </p:sp>
      <p:sp>
        <p:nvSpPr>
          <p:cNvPr id="10" name="Title 1"/>
          <p:cNvSpPr txBox="1">
            <a:spLocks/>
          </p:cNvSpPr>
          <p:nvPr/>
        </p:nvSpPr>
        <p:spPr>
          <a:xfrm>
            <a:off x="1752600" y="76200"/>
            <a:ext cx="8839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400" b="1" dirty="0">
                <a:solidFill>
                  <a:srgbClr val="92D050"/>
                </a:solidFill>
              </a:rPr>
              <a:t>MTS Implementation Plan: approved in March 2018</a:t>
            </a:r>
          </a:p>
        </p:txBody>
      </p:sp>
      <p:cxnSp>
        <p:nvCxnSpPr>
          <p:cNvPr id="12" name="Straight Connector 11"/>
          <p:cNvCxnSpPr/>
          <p:nvPr/>
        </p:nvCxnSpPr>
        <p:spPr>
          <a:xfrm>
            <a:off x="1524000" y="1217614"/>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7" name="Picture 4" descr="Macintosh HD:Users:Charles:Desktop:2017-10-03 07.30.41 am.jpg">
            <a:extLst>
              <a:ext uri="{FF2B5EF4-FFF2-40B4-BE49-F238E27FC236}">
                <a16:creationId xmlns:a16="http://schemas.microsoft.com/office/drawing/2014/main" id="{7C32A99B-F101-4B1A-8576-38CDB0A710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36694" y="243674"/>
            <a:ext cx="1938813" cy="1636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364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l="22221" t="12383" r="27779" b="38092"/>
          <a:stretch>
            <a:fillRect/>
          </a:stretch>
        </p:blipFill>
        <p:spPr bwMode="auto">
          <a:xfrm>
            <a:off x="9601200" y="5783264"/>
            <a:ext cx="1066800" cy="947737"/>
          </a:xfrm>
          <a:prstGeom prst="rect">
            <a:avLst/>
          </a:prstGeom>
          <a:noFill/>
          <a:ln w="9525">
            <a:noFill/>
            <a:miter lim="800000"/>
            <a:headEnd/>
            <a:tailEnd/>
          </a:ln>
        </p:spPr>
      </p:pic>
      <p:sp>
        <p:nvSpPr>
          <p:cNvPr id="4" name="Rectangle 3"/>
          <p:cNvSpPr/>
          <p:nvPr/>
        </p:nvSpPr>
        <p:spPr>
          <a:xfrm>
            <a:off x="1752600" y="1474347"/>
            <a:ext cx="3678382" cy="4976747"/>
          </a:xfrm>
          <a:prstGeom prst="rect">
            <a:avLst/>
          </a:prstGeom>
        </p:spPr>
        <p:txBody>
          <a:bodyPr wrap="square">
            <a:spAutoFit/>
          </a:bodyPr>
          <a:lstStyle/>
          <a:p>
            <a:pPr marL="285750" indent="-285750">
              <a:lnSpc>
                <a:spcPct val="80000"/>
              </a:lnSpc>
              <a:spcAft>
                <a:spcPts val="600"/>
              </a:spcAft>
              <a:buFont typeface="Wingdings" panose="05000000000000000000" pitchFamily="2" charset="2"/>
              <a:buChar char="Ø"/>
            </a:pPr>
            <a:r>
              <a:rPr lang="en-US" b="1" dirty="0"/>
              <a:t>Relevance</a:t>
            </a:r>
            <a:r>
              <a:rPr lang="en-US" dirty="0"/>
              <a:t>: AF portfolio is in alignment with mandate and strategic priorities</a:t>
            </a:r>
          </a:p>
          <a:p>
            <a:pPr marL="285750" indent="-285750">
              <a:lnSpc>
                <a:spcPct val="80000"/>
              </a:lnSpc>
              <a:spcAft>
                <a:spcPts val="600"/>
              </a:spcAft>
              <a:buFont typeface="Wingdings" panose="05000000000000000000" pitchFamily="2" charset="2"/>
              <a:buChar char="Ø"/>
            </a:pPr>
            <a:r>
              <a:rPr lang="en-US" b="1" dirty="0"/>
              <a:t>Effectiveness: </a:t>
            </a:r>
            <a:r>
              <a:rPr lang="en-US" dirty="0"/>
              <a:t>AF is making progress toward all seven outcome areas of the AF Strategic Results Framework. Projects have and do contribute to strengthening resilience at national and/or local levels</a:t>
            </a:r>
            <a:endParaRPr lang="en-US" b="1" dirty="0"/>
          </a:p>
          <a:p>
            <a:pPr marL="285750" indent="-285750">
              <a:lnSpc>
                <a:spcPct val="80000"/>
              </a:lnSpc>
              <a:spcAft>
                <a:spcPts val="600"/>
              </a:spcAft>
              <a:buFont typeface="Wingdings" panose="05000000000000000000" pitchFamily="2" charset="2"/>
              <a:buChar char="Ø"/>
            </a:pPr>
            <a:r>
              <a:rPr lang="en-US" b="1" dirty="0"/>
              <a:t>Efficiency:</a:t>
            </a:r>
            <a:r>
              <a:rPr lang="en-US" dirty="0"/>
              <a:t> AF is efficient in managing accreditation and project cycle processes</a:t>
            </a:r>
          </a:p>
          <a:p>
            <a:pPr marL="285750" indent="-285750">
              <a:lnSpc>
                <a:spcPct val="80000"/>
              </a:lnSpc>
              <a:spcAft>
                <a:spcPts val="600"/>
              </a:spcAft>
              <a:buFont typeface="Wingdings" panose="05000000000000000000" pitchFamily="2" charset="2"/>
              <a:buChar char="Ø"/>
            </a:pPr>
            <a:r>
              <a:rPr lang="en-US" b="1" dirty="0"/>
              <a:t>Results and sustainability: </a:t>
            </a:r>
            <a:r>
              <a:rPr lang="en-US" dirty="0"/>
              <a:t>AF has increased developing countries’ access to adaptation finance. However, this is limited by the scale of financing available.</a:t>
            </a:r>
          </a:p>
        </p:txBody>
      </p:sp>
      <p:sp>
        <p:nvSpPr>
          <p:cNvPr id="10" name="Title 1"/>
          <p:cNvSpPr txBox="1">
            <a:spLocks/>
          </p:cNvSpPr>
          <p:nvPr/>
        </p:nvSpPr>
        <p:spPr>
          <a:xfrm>
            <a:off x="1752600" y="76200"/>
            <a:ext cx="8839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800" b="1" dirty="0">
                <a:solidFill>
                  <a:srgbClr val="92D050"/>
                </a:solidFill>
              </a:rPr>
              <a:t>Evaluation: Phase II (2017-2018) – portfolio</a:t>
            </a:r>
          </a:p>
          <a:p>
            <a:pPr algn="l">
              <a:defRPr/>
            </a:pPr>
            <a:r>
              <a:rPr lang="en-US" sz="2800" b="1" dirty="0">
                <a:solidFill>
                  <a:srgbClr val="92D050"/>
                </a:solidFill>
              </a:rPr>
              <a:t>Conclusions</a:t>
            </a:r>
          </a:p>
        </p:txBody>
      </p:sp>
      <p:cxnSp>
        <p:nvCxnSpPr>
          <p:cNvPr id="12" name="Straight Connector 11"/>
          <p:cNvCxnSpPr/>
          <p:nvPr/>
        </p:nvCxnSpPr>
        <p:spPr>
          <a:xfrm>
            <a:off x="1524000" y="1217614"/>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9601200" y="1827214"/>
            <a:ext cx="1381125" cy="533400"/>
          </a:xfrm>
          <a:prstGeom prst="rect">
            <a:avLst/>
          </a:prstGeom>
        </p:spPr>
      </p:pic>
      <p:pic>
        <p:nvPicPr>
          <p:cNvPr id="6" name="Picture 5">
            <a:extLst>
              <a:ext uri="{FF2B5EF4-FFF2-40B4-BE49-F238E27FC236}">
                <a16:creationId xmlns:a16="http://schemas.microsoft.com/office/drawing/2014/main" id="{EBFA9B49-FFF5-49DC-9C12-E7D10B5B837A}"/>
              </a:ext>
            </a:extLst>
          </p:cNvPr>
          <p:cNvPicPr>
            <a:picLocks noChangeAspect="1"/>
          </p:cNvPicPr>
          <p:nvPr/>
        </p:nvPicPr>
        <p:blipFill>
          <a:blip r:embed="rId5"/>
          <a:stretch>
            <a:fillRect/>
          </a:stretch>
        </p:blipFill>
        <p:spPr>
          <a:xfrm>
            <a:off x="5767999" y="1570604"/>
            <a:ext cx="3496184" cy="4538905"/>
          </a:xfrm>
          <a:prstGeom prst="rect">
            <a:avLst/>
          </a:prstGeom>
        </p:spPr>
      </p:pic>
    </p:spTree>
    <p:extLst>
      <p:ext uri="{BB962C8B-B14F-4D97-AF65-F5344CB8AC3E}">
        <p14:creationId xmlns:p14="http://schemas.microsoft.com/office/powerpoint/2010/main" val="2210489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777" y="2263913"/>
            <a:ext cx="6949440" cy="3143393"/>
          </a:xfrm>
        </p:spPr>
        <p:txBody>
          <a:bodyPr>
            <a:normAutofit/>
          </a:bodyPr>
          <a:lstStyle/>
          <a:p>
            <a:pPr algn="ctr"/>
            <a:r>
              <a:rPr lang="en-US" sz="3200"/>
              <a:t>www.adaptation-fund.org/</a:t>
            </a:r>
            <a:endParaRPr lang="en-US" sz="3200" dirty="0"/>
          </a:p>
        </p:txBody>
      </p:sp>
      <p:sp>
        <p:nvSpPr>
          <p:cNvPr id="3" name="Text Placeholder 2"/>
          <p:cNvSpPr>
            <a:spLocks noGrp="1"/>
          </p:cNvSpPr>
          <p:nvPr>
            <p:ph type="body" idx="1"/>
          </p:nvPr>
        </p:nvSpPr>
        <p:spPr>
          <a:xfrm>
            <a:off x="1751777" y="5381893"/>
            <a:ext cx="6949440" cy="449523"/>
          </a:xfrm>
        </p:spPr>
        <p:txBody>
          <a:bodyPr/>
          <a:lstStyle/>
          <a:p>
            <a:pPr algn="ctr"/>
            <a:r>
              <a:rPr lang="en-US"/>
              <a:t>@adaptationfund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65107" y="0"/>
            <a:ext cx="2906973" cy="1965114"/>
          </a:xfrm>
          <a:prstGeom prst="rect">
            <a:avLst/>
          </a:prstGeom>
        </p:spPr>
      </p:pic>
      <p:pic>
        <p:nvPicPr>
          <p:cNvPr id="6" name="Picture 5" descr="A group of people standing in front of a crowd posing for the camera&#10;&#10;Description generated with very high confidence">
            <a:extLst>
              <a:ext uri="{FF2B5EF4-FFF2-40B4-BE49-F238E27FC236}">
                <a16:creationId xmlns:a16="http://schemas.microsoft.com/office/drawing/2014/main" id="{00B67168-E0B0-4577-AB67-A4921509E8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3406" y="-477361"/>
            <a:ext cx="7059289" cy="5294467"/>
          </a:xfrm>
          <a:prstGeom prst="rect">
            <a:avLst/>
          </a:prstGeom>
        </p:spPr>
      </p:pic>
    </p:spTree>
    <p:extLst>
      <p:ext uri="{BB962C8B-B14F-4D97-AF65-F5344CB8AC3E}">
        <p14:creationId xmlns:p14="http://schemas.microsoft.com/office/powerpoint/2010/main" val="37526289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l="22221" t="12383" r="27779" b="38092"/>
          <a:stretch>
            <a:fillRect/>
          </a:stretch>
        </p:blipFill>
        <p:spPr bwMode="auto">
          <a:xfrm>
            <a:off x="10883462" y="5721077"/>
            <a:ext cx="1066800" cy="947737"/>
          </a:xfrm>
          <a:prstGeom prst="rect">
            <a:avLst/>
          </a:prstGeom>
          <a:noFill/>
          <a:ln w="9525">
            <a:noFill/>
            <a:miter lim="800000"/>
            <a:headEnd/>
            <a:tailEnd/>
          </a:ln>
        </p:spPr>
      </p:pic>
      <p:sp>
        <p:nvSpPr>
          <p:cNvPr id="4" name="Rectangle 3"/>
          <p:cNvSpPr/>
          <p:nvPr/>
        </p:nvSpPr>
        <p:spPr>
          <a:xfrm>
            <a:off x="1752600" y="1390267"/>
            <a:ext cx="5811078" cy="5386090"/>
          </a:xfrm>
          <a:prstGeom prst="rect">
            <a:avLst/>
          </a:prstGeom>
        </p:spPr>
        <p:txBody>
          <a:bodyPr wrap="square">
            <a:spAutoFit/>
          </a:bodyPr>
          <a:lstStyle/>
          <a:p>
            <a:pPr marL="285750" indent="-285750">
              <a:lnSpc>
                <a:spcPct val="80000"/>
              </a:lnSpc>
              <a:spcAft>
                <a:spcPts val="600"/>
              </a:spcAft>
              <a:buFont typeface="Wingdings" panose="05000000000000000000" pitchFamily="2" charset="2"/>
              <a:buChar char="Ø"/>
            </a:pPr>
            <a:r>
              <a:rPr lang="en-US" sz="2000" dirty="0"/>
              <a:t>Adaptation Fund has established an evaluation function through a Technical Evaluation Reference Group (TERG) to:</a:t>
            </a:r>
          </a:p>
          <a:p>
            <a:pPr marL="742950" lvl="1" indent="-285750">
              <a:lnSpc>
                <a:spcPct val="80000"/>
              </a:lnSpc>
              <a:spcAft>
                <a:spcPts val="600"/>
              </a:spcAft>
              <a:buFont typeface="Wingdings" panose="05000000000000000000" pitchFamily="2" charset="2"/>
              <a:buChar char="Ø"/>
            </a:pPr>
            <a:r>
              <a:rPr lang="en-US" sz="2000" b="1" dirty="0"/>
              <a:t>Evaluate: </a:t>
            </a:r>
            <a:r>
              <a:rPr lang="en-US" sz="2000" dirty="0"/>
              <a:t>Independently commission the evaluation of the relevance, effectiveness, efficiency and sustainability of the Fund</a:t>
            </a:r>
          </a:p>
          <a:p>
            <a:pPr marL="1257300" lvl="2" indent="-342900">
              <a:lnSpc>
                <a:spcPct val="80000"/>
              </a:lnSpc>
              <a:spcAft>
                <a:spcPts val="600"/>
              </a:spcAft>
              <a:buFont typeface="Arial" panose="020B0604020202020204" pitchFamily="34" charset="0"/>
              <a:buChar char="•"/>
            </a:pPr>
            <a:r>
              <a:rPr lang="en-US" sz="2000" dirty="0"/>
              <a:t>overall operation</a:t>
            </a:r>
          </a:p>
          <a:p>
            <a:pPr marL="1257300" lvl="2" indent="-342900">
              <a:lnSpc>
                <a:spcPct val="80000"/>
              </a:lnSpc>
              <a:spcAft>
                <a:spcPts val="600"/>
              </a:spcAft>
              <a:buFont typeface="Arial" panose="020B0604020202020204" pitchFamily="34" charset="0"/>
              <a:buChar char="•"/>
            </a:pPr>
            <a:r>
              <a:rPr lang="en-US" sz="2000" dirty="0"/>
              <a:t>projects and </a:t>
            </a:r>
            <a:r>
              <a:rPr lang="en-US" sz="2000" dirty="0" err="1"/>
              <a:t>programmes</a:t>
            </a:r>
            <a:r>
              <a:rPr lang="en-US" sz="2000" dirty="0"/>
              <a:t> </a:t>
            </a:r>
          </a:p>
          <a:p>
            <a:pPr marL="1257300" lvl="2" indent="-342900">
              <a:lnSpc>
                <a:spcPct val="80000"/>
              </a:lnSpc>
              <a:spcAft>
                <a:spcPts val="600"/>
              </a:spcAft>
              <a:buFont typeface="Arial" panose="020B0604020202020204" pitchFamily="34" charset="0"/>
              <a:buChar char="•"/>
            </a:pPr>
            <a:r>
              <a:rPr lang="en-US" sz="2000" dirty="0"/>
              <a:t>implementing entities</a:t>
            </a:r>
          </a:p>
          <a:p>
            <a:pPr marL="800100" lvl="1" indent="-342900">
              <a:lnSpc>
                <a:spcPct val="80000"/>
              </a:lnSpc>
              <a:spcAft>
                <a:spcPts val="600"/>
              </a:spcAft>
              <a:buFont typeface="Wingdings" panose="05000000000000000000" pitchFamily="2" charset="2"/>
              <a:buChar char="Ø"/>
            </a:pPr>
            <a:r>
              <a:rPr lang="en-US" sz="2000" b="1" dirty="0"/>
              <a:t>Advise: </a:t>
            </a:r>
            <a:r>
              <a:rPr lang="en-US" sz="2000" dirty="0"/>
              <a:t>Set minimum evaluation standards with the Fund</a:t>
            </a:r>
          </a:p>
          <a:p>
            <a:pPr marL="800100" lvl="1" indent="-342900">
              <a:lnSpc>
                <a:spcPct val="80000"/>
              </a:lnSpc>
              <a:spcAft>
                <a:spcPts val="600"/>
              </a:spcAft>
              <a:buFont typeface="Wingdings" panose="05000000000000000000" pitchFamily="2" charset="2"/>
              <a:buChar char="Ø"/>
            </a:pPr>
            <a:r>
              <a:rPr lang="en-US" sz="2000" b="1" dirty="0"/>
              <a:t>Oversee: </a:t>
            </a:r>
            <a:r>
              <a:rPr lang="en-US" sz="2000" dirty="0"/>
              <a:t>Provide quality control of the minimum evaluation requirements</a:t>
            </a:r>
          </a:p>
          <a:p>
            <a:pPr marL="342900" indent="-342900">
              <a:lnSpc>
                <a:spcPct val="80000"/>
              </a:lnSpc>
              <a:spcAft>
                <a:spcPts val="600"/>
              </a:spcAft>
              <a:buFont typeface="Wingdings" panose="05000000000000000000" pitchFamily="2" charset="2"/>
              <a:buChar char="Ø"/>
            </a:pPr>
            <a:r>
              <a:rPr lang="en-US" sz="2000" dirty="0"/>
              <a:t>Implementing entities will remain responsible for commissioning evaluations (MTE, TE) of their projects/</a:t>
            </a:r>
            <a:r>
              <a:rPr lang="en-US" sz="2000" dirty="0" err="1"/>
              <a:t>programmes</a:t>
            </a:r>
            <a:endParaRPr lang="en-US" sz="2000" dirty="0"/>
          </a:p>
          <a:p>
            <a:pPr marL="342900" indent="-342900">
              <a:lnSpc>
                <a:spcPct val="80000"/>
              </a:lnSpc>
              <a:spcAft>
                <a:spcPts val="600"/>
              </a:spcAft>
              <a:buFont typeface="Wingdings" panose="05000000000000000000" pitchFamily="2" charset="2"/>
              <a:buChar char="Ø"/>
            </a:pPr>
            <a:r>
              <a:rPr lang="fr-FR" sz="2000" dirty="0"/>
              <a:t>Chair of the TERG </a:t>
            </a:r>
            <a:r>
              <a:rPr lang="fr-FR" sz="2000" dirty="0" err="1"/>
              <a:t>recruited</a:t>
            </a:r>
            <a:r>
              <a:rPr lang="fr-FR" sz="2000" dirty="0"/>
              <a:t> and </a:t>
            </a:r>
            <a:r>
              <a:rPr lang="fr-FR" sz="2000" dirty="0" err="1"/>
              <a:t>other</a:t>
            </a:r>
            <a:r>
              <a:rPr lang="fr-FR" sz="2000" dirty="0"/>
              <a:t> </a:t>
            </a:r>
            <a:r>
              <a:rPr lang="fr-FR" sz="2000" dirty="0" err="1"/>
              <a:t>members</a:t>
            </a:r>
            <a:r>
              <a:rPr lang="fr-FR" sz="2000" dirty="0"/>
              <a:t> </a:t>
            </a:r>
            <a:r>
              <a:rPr lang="fr-FR" sz="2000" dirty="0" err="1"/>
              <a:t>ongoing</a:t>
            </a:r>
            <a:endParaRPr lang="en-US" sz="2000" dirty="0"/>
          </a:p>
        </p:txBody>
      </p:sp>
      <p:sp>
        <p:nvSpPr>
          <p:cNvPr id="10" name="Title 1"/>
          <p:cNvSpPr txBox="1">
            <a:spLocks/>
          </p:cNvSpPr>
          <p:nvPr/>
        </p:nvSpPr>
        <p:spPr>
          <a:xfrm>
            <a:off x="1752600" y="76200"/>
            <a:ext cx="8839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800" b="1" dirty="0">
                <a:solidFill>
                  <a:srgbClr val="92D050"/>
                </a:solidFill>
              </a:rPr>
              <a:t>Establishment of the AF evaluation function</a:t>
            </a:r>
          </a:p>
        </p:txBody>
      </p:sp>
      <p:cxnSp>
        <p:nvCxnSpPr>
          <p:cNvPr id="12" name="Straight Connector 11"/>
          <p:cNvCxnSpPr/>
          <p:nvPr/>
        </p:nvCxnSpPr>
        <p:spPr>
          <a:xfrm>
            <a:off x="152400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026" name="Picture 2" descr=" ">
            <a:extLst>
              <a:ext uri="{FF2B5EF4-FFF2-40B4-BE49-F238E27FC236}">
                <a16:creationId xmlns:a16="http://schemas.microsoft.com/office/drawing/2014/main" id="{99A8647F-7A3B-42EA-ADB0-C8A59692AC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2013" y="1474346"/>
            <a:ext cx="3036342" cy="20242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tm.undp.org/content/dam/turkmenistan/img/2018/Environment/undp_tm_eere6.jpg">
            <a:extLst>
              <a:ext uri="{FF2B5EF4-FFF2-40B4-BE49-F238E27FC236}">
                <a16:creationId xmlns:a16="http://schemas.microsoft.com/office/drawing/2014/main" id="{3DC279BC-9FAB-4BAE-BE1D-6CBE0A59735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62014" y="3700843"/>
            <a:ext cx="3036342" cy="17084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6A9E8E8-B70A-4539-A48B-1C28901841E8}"/>
              </a:ext>
            </a:extLst>
          </p:cNvPr>
          <p:cNvSpPr txBox="1"/>
          <p:nvPr/>
        </p:nvSpPr>
        <p:spPr>
          <a:xfrm>
            <a:off x="7962013" y="5409291"/>
            <a:ext cx="1527982" cy="215444"/>
          </a:xfrm>
          <a:prstGeom prst="rect">
            <a:avLst/>
          </a:prstGeom>
          <a:noFill/>
        </p:spPr>
        <p:txBody>
          <a:bodyPr wrap="none" rtlCol="0">
            <a:spAutoFit/>
          </a:bodyPr>
          <a:lstStyle/>
          <a:p>
            <a:r>
              <a:rPr lang="en-US" sz="800" dirty="0"/>
              <a:t>Photos: UNDP Turkmenistan</a:t>
            </a:r>
          </a:p>
        </p:txBody>
      </p:sp>
    </p:spTree>
    <p:extLst>
      <p:ext uri="{BB962C8B-B14F-4D97-AF65-F5344CB8AC3E}">
        <p14:creationId xmlns:p14="http://schemas.microsoft.com/office/powerpoint/2010/main" val="1008280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075" name="Title 1"/>
          <p:cNvSpPr>
            <a:spLocks noGrp="1"/>
          </p:cNvSpPr>
          <p:nvPr>
            <p:ph type="title"/>
          </p:nvPr>
        </p:nvSpPr>
        <p:spPr>
          <a:xfrm>
            <a:off x="1752600" y="76200"/>
            <a:ext cx="8839200" cy="1143000"/>
          </a:xfrm>
        </p:spPr>
        <p:txBody>
          <a:bodyPr vert="horz" lIns="91440" tIns="45720" rIns="91440" bIns="45720" rtlCol="0" anchor="t">
            <a:normAutofit/>
          </a:bodyPr>
          <a:lstStyle/>
          <a:p>
            <a:r>
              <a:rPr lang="en-US" sz="3200" b="1" dirty="0">
                <a:solidFill>
                  <a:srgbClr val="92D050"/>
                </a:solidFill>
                <a:effectLst>
                  <a:outerShdw blurRad="38100" dist="38100" dir="2700000" algn="tl">
                    <a:srgbClr val="000000">
                      <a:alpha val="43137"/>
                    </a:srgbClr>
                  </a:outerShdw>
                </a:effectLst>
              </a:rPr>
              <a:t>Experience on funding Climate Adaptation</a:t>
            </a:r>
          </a:p>
        </p:txBody>
      </p:sp>
      <p:cxnSp>
        <p:nvCxnSpPr>
          <p:cNvPr id="9" name="Straight Connector 8"/>
          <p:cNvCxnSpPr/>
          <p:nvPr/>
        </p:nvCxnSpPr>
        <p:spPr>
          <a:xfrm>
            <a:off x="1524000" y="1327698"/>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524000" y="4188812"/>
            <a:ext cx="9372600" cy="2068195"/>
          </a:xfrm>
          <a:prstGeom prst="rect">
            <a:avLst/>
          </a:prstGeom>
        </p:spPr>
        <p:txBody>
          <a:bodyPr wrap="square">
            <a:spAutoFit/>
          </a:bodyPr>
          <a:lstStyle/>
          <a:p>
            <a:pPr algn="just">
              <a:lnSpc>
                <a:spcPct val="107000"/>
              </a:lnSpc>
              <a:spcAft>
                <a:spcPts val="800"/>
              </a:spcAft>
            </a:pPr>
            <a:r>
              <a:rPr lang="en-US" sz="2400" b="1" dirty="0">
                <a:latin typeface="+mj-lt"/>
                <a:ea typeface="Calibri" panose="020F0502020204030204" pitchFamily="34" charset="0"/>
                <a:cs typeface="Times New Roman" panose="02020603050405020304" pitchFamily="18" charset="0"/>
              </a:rPr>
              <a:t>The Adaptation Fund currently funds 80 concrete, localized adaptation and resilience projects in 81 vulnerable countries with </a:t>
            </a:r>
            <a:r>
              <a:rPr lang="en-US" sz="2400" b="1" dirty="0">
                <a:solidFill>
                  <a:schemeClr val="accent2"/>
                </a:solidFill>
                <a:latin typeface="+mj-lt"/>
                <a:ea typeface="Calibri" panose="020F0502020204030204" pitchFamily="34" charset="0"/>
                <a:cs typeface="Times New Roman" panose="02020603050405020304" pitchFamily="18" charset="0"/>
              </a:rPr>
              <a:t>ca. 5.8 million direct beneficiaries</a:t>
            </a:r>
            <a:r>
              <a:rPr lang="en-US" sz="2400" b="1" dirty="0">
                <a:latin typeface="+mj-lt"/>
                <a:ea typeface="Calibri" panose="020F0502020204030204" pitchFamily="34" charset="0"/>
                <a:cs typeface="Times New Roman" panose="02020603050405020304" pitchFamily="18" charset="0"/>
              </a:rPr>
              <a:t>. Its projects are effective, flexible and scalable, and can be replicated in other communities.</a:t>
            </a:r>
          </a:p>
        </p:txBody>
      </p:sp>
      <p:sp>
        <p:nvSpPr>
          <p:cNvPr id="4" name="Rectangle 3"/>
          <p:cNvSpPr/>
          <p:nvPr/>
        </p:nvSpPr>
        <p:spPr>
          <a:xfrm>
            <a:off x="1524000" y="1489942"/>
            <a:ext cx="10180320" cy="2616101"/>
          </a:xfrm>
          <a:prstGeom prst="rect">
            <a:avLst/>
          </a:prstGeom>
        </p:spPr>
        <p:txBody>
          <a:bodyPr wrap="square">
            <a:spAutoFit/>
          </a:bodyPr>
          <a:lstStyle/>
          <a:p>
            <a:r>
              <a:rPr lang="en-US" sz="2400" b="1" dirty="0">
                <a:latin typeface="+mj-lt"/>
                <a:ea typeface="Calibri" panose="020F0502020204030204" pitchFamily="34" charset="0"/>
                <a:cs typeface="Times New Roman" panose="02020603050405020304" pitchFamily="18" charset="0"/>
              </a:rPr>
              <a:t>Since inception, the Fund has mobilized ca. US$ 864* million in resources. </a:t>
            </a:r>
            <a:r>
              <a:rPr lang="en-US" sz="2400" b="1" dirty="0">
                <a:solidFill>
                  <a:schemeClr val="accent2"/>
                </a:solidFill>
                <a:latin typeface="+mj-lt"/>
                <a:ea typeface="Calibri" panose="020F0502020204030204" pitchFamily="34" charset="0"/>
                <a:cs typeface="Times New Roman" panose="02020603050405020304" pitchFamily="18" charset="0"/>
              </a:rPr>
              <a:t>US$ 199 million came from CER </a:t>
            </a:r>
            <a:r>
              <a:rPr lang="en-US" sz="2400" b="1" dirty="0">
                <a:latin typeface="+mj-lt"/>
                <a:ea typeface="Calibri" panose="020F0502020204030204" pitchFamily="34" charset="0"/>
                <a:cs typeface="Times New Roman" panose="02020603050405020304" pitchFamily="18" charset="0"/>
              </a:rPr>
              <a:t>proceeds and </a:t>
            </a:r>
            <a:r>
              <a:rPr lang="en-US" sz="2400" b="1" dirty="0">
                <a:solidFill>
                  <a:schemeClr val="accent2"/>
                </a:solidFill>
                <a:latin typeface="+mj-lt"/>
                <a:ea typeface="Calibri" panose="020F0502020204030204" pitchFamily="34" charset="0"/>
                <a:cs typeface="Times New Roman" panose="02020603050405020304" pitchFamily="18" charset="0"/>
              </a:rPr>
              <a:t>US$ 667 million from developed countries’ contributions.</a:t>
            </a:r>
          </a:p>
          <a:p>
            <a:endParaRPr lang="en-US" sz="2400" b="1" dirty="0">
              <a:latin typeface="+mj-lt"/>
              <a:ea typeface="Calibri" panose="020F0502020204030204" pitchFamily="34" charset="0"/>
              <a:cs typeface="Times New Roman" panose="02020603050405020304" pitchFamily="18" charset="0"/>
            </a:endParaRPr>
          </a:p>
          <a:p>
            <a:r>
              <a:rPr lang="en-US" sz="2400" b="1" dirty="0">
                <a:latin typeface="+mj-lt"/>
                <a:ea typeface="Calibri" panose="020F0502020204030204" pitchFamily="34" charset="0"/>
                <a:cs typeface="Times New Roman" panose="02020603050405020304" pitchFamily="18" charset="0"/>
              </a:rPr>
              <a:t>The resources allocated so far amount to </a:t>
            </a:r>
            <a:r>
              <a:rPr lang="en-US" sz="2400" b="1" dirty="0">
                <a:solidFill>
                  <a:schemeClr val="accent2"/>
                </a:solidFill>
                <a:latin typeface="+mj-lt"/>
                <a:ea typeface="Calibri" panose="020F0502020204030204" pitchFamily="34" charset="0"/>
                <a:cs typeface="Times New Roman" panose="02020603050405020304" pitchFamily="18" charset="0"/>
              </a:rPr>
              <a:t>US$ 532 million in 81 countries, of which 28 are LDCs and 18 SIDS. </a:t>
            </a:r>
          </a:p>
          <a:p>
            <a:endParaRPr lang="en-US" sz="2000" b="1" dirty="0">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71698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075" name="Title 1"/>
          <p:cNvSpPr>
            <a:spLocks noGrp="1"/>
          </p:cNvSpPr>
          <p:nvPr>
            <p:ph type="title"/>
          </p:nvPr>
        </p:nvSpPr>
        <p:spPr>
          <a:xfrm>
            <a:off x="1620078" y="239832"/>
            <a:ext cx="8686800" cy="1143000"/>
          </a:xfrm>
        </p:spPr>
        <p:txBody>
          <a:bodyPr>
            <a:noAutofit/>
          </a:bodyPr>
          <a:lstStyle/>
          <a:p>
            <a:pPr>
              <a:defRPr/>
            </a:pPr>
            <a:r>
              <a:rPr lang="en-US" sz="3200" b="1" dirty="0">
                <a:solidFill>
                  <a:srgbClr val="92D050"/>
                </a:solidFill>
              </a:rPr>
              <a:t>Since 2010 the Fund has approved US$ 532 million for 81 countries</a:t>
            </a:r>
          </a:p>
        </p:txBody>
      </p:sp>
      <p:cxnSp>
        <p:nvCxnSpPr>
          <p:cNvPr id="9" name="Straight Connector 8"/>
          <p:cNvCxnSpPr/>
          <p:nvPr/>
        </p:nvCxnSpPr>
        <p:spPr>
          <a:xfrm>
            <a:off x="1524000" y="1385776"/>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744411" y="2920623"/>
            <a:ext cx="3312456" cy="2185214"/>
          </a:xfrm>
          <a:prstGeom prst="rect">
            <a:avLst/>
          </a:prstGeom>
        </p:spPr>
        <p:txBody>
          <a:bodyPr wrap="square">
            <a:spAutoFit/>
          </a:bodyPr>
          <a:lstStyle/>
          <a:p>
            <a:pPr marL="342900" indent="-342900">
              <a:spcAft>
                <a:spcPts val="600"/>
              </a:spcAft>
              <a:buFont typeface="Arial" pitchFamily="34" charset="0"/>
              <a:buChar char="•"/>
            </a:pPr>
            <a:r>
              <a:rPr lang="en-US" dirty="0">
                <a:cs typeface="Aharoni" pitchFamily="2" charset="-79"/>
              </a:rPr>
              <a:t>Projects under development (December 2018):</a:t>
            </a:r>
          </a:p>
          <a:p>
            <a:pPr marL="800100" lvl="1" indent="-342900">
              <a:spcAft>
                <a:spcPts val="600"/>
              </a:spcAft>
              <a:buFont typeface="Arial" pitchFamily="34" charset="0"/>
              <a:buChar char="•"/>
            </a:pPr>
            <a:r>
              <a:rPr lang="en-US" dirty="0">
                <a:cs typeface="Aharoni" pitchFamily="2" charset="-79"/>
              </a:rPr>
              <a:t>25 country project totaling US$ 150.4 million</a:t>
            </a:r>
          </a:p>
          <a:p>
            <a:pPr marL="800100" lvl="1" indent="-342900">
              <a:spcAft>
                <a:spcPts val="600"/>
              </a:spcAft>
              <a:buFont typeface="Arial" pitchFamily="34" charset="0"/>
              <a:buChar char="•"/>
            </a:pPr>
            <a:r>
              <a:rPr lang="en-US" dirty="0">
                <a:cs typeface="Aharoni" pitchFamily="2" charset="-79"/>
              </a:rPr>
              <a:t>20 regional projects totaling US$ 185 million</a:t>
            </a:r>
          </a:p>
        </p:txBody>
      </p:sp>
      <p:pic>
        <p:nvPicPr>
          <p:cNvPr id="2" name="Picture 1">
            <a:extLst>
              <a:ext uri="{FF2B5EF4-FFF2-40B4-BE49-F238E27FC236}">
                <a16:creationId xmlns:a16="http://schemas.microsoft.com/office/drawing/2014/main" id="{EDD91995-33B4-43C9-9D62-D89896F782C6}"/>
              </a:ext>
            </a:extLst>
          </p:cNvPr>
          <p:cNvPicPr>
            <a:picLocks noChangeAspect="1"/>
          </p:cNvPicPr>
          <p:nvPr/>
        </p:nvPicPr>
        <p:blipFill>
          <a:blip r:embed="rId4"/>
          <a:stretch>
            <a:fillRect/>
          </a:stretch>
        </p:blipFill>
        <p:spPr>
          <a:xfrm>
            <a:off x="827750" y="1554263"/>
            <a:ext cx="7657031" cy="4740707"/>
          </a:xfrm>
          <a:prstGeom prst="rect">
            <a:avLst/>
          </a:prstGeom>
        </p:spPr>
      </p:pic>
    </p:spTree>
    <p:extLst>
      <p:ext uri="{BB962C8B-B14F-4D97-AF65-F5344CB8AC3E}">
        <p14:creationId xmlns:p14="http://schemas.microsoft.com/office/powerpoint/2010/main" val="35340269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1828800" y="340360"/>
            <a:ext cx="8965324" cy="624840"/>
          </a:xfrm>
        </p:spPr>
        <p:txBody>
          <a:bodyPr>
            <a:noAutofit/>
          </a:bodyPr>
          <a:lstStyle/>
          <a:p>
            <a:pPr>
              <a:defRPr/>
            </a:pPr>
            <a:r>
              <a:rPr lang="en-US" sz="2800" b="1" dirty="0">
                <a:solidFill>
                  <a:srgbClr val="92D050"/>
                </a:solidFill>
              </a:rPr>
              <a:t>The number of direct access entities has increased</a:t>
            </a:r>
          </a:p>
        </p:txBody>
      </p:sp>
      <p:cxnSp>
        <p:nvCxnSpPr>
          <p:cNvPr id="9" name="Straight Connector 8"/>
          <p:cNvCxnSpPr/>
          <p:nvPr/>
        </p:nvCxnSpPr>
        <p:spPr>
          <a:xfrm>
            <a:off x="1524000" y="1217614"/>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385462" y="1589567"/>
            <a:ext cx="3235924" cy="1505027"/>
          </a:xfrm>
          <a:prstGeom prst="rect">
            <a:avLst/>
          </a:prstGeom>
        </p:spPr>
        <p:txBody>
          <a:bodyPr wrap="square">
            <a:spAutoFit/>
          </a:bodyPr>
          <a:lstStyle/>
          <a:p>
            <a:pPr>
              <a:lnSpc>
                <a:spcPct val="80000"/>
              </a:lnSpc>
              <a:spcAft>
                <a:spcPts val="600"/>
              </a:spcAft>
            </a:pPr>
            <a:r>
              <a:rPr lang="en-US" sz="1600" b="1" dirty="0"/>
              <a:t>46 Implementing Entities</a:t>
            </a:r>
          </a:p>
          <a:p>
            <a:pPr marL="285750" indent="-285750">
              <a:lnSpc>
                <a:spcPct val="80000"/>
              </a:lnSpc>
              <a:spcAft>
                <a:spcPts val="600"/>
              </a:spcAft>
              <a:buFont typeface="Arial" pitchFamily="34" charset="0"/>
              <a:buChar char="•"/>
            </a:pPr>
            <a:r>
              <a:rPr lang="en-US" sz="1600" dirty="0"/>
              <a:t>28 NIEs (46% LDCs, SIDS, 10 in Africa) New: Tanzania and Niger</a:t>
            </a:r>
          </a:p>
          <a:p>
            <a:pPr marL="285750" indent="-285750">
              <a:lnSpc>
                <a:spcPct val="80000"/>
              </a:lnSpc>
              <a:spcAft>
                <a:spcPts val="600"/>
              </a:spcAft>
              <a:buFont typeface="Arial" pitchFamily="34" charset="0"/>
              <a:buChar char="•"/>
            </a:pPr>
            <a:r>
              <a:rPr lang="en-US" sz="1600" dirty="0"/>
              <a:t>6 RIEs</a:t>
            </a:r>
          </a:p>
          <a:p>
            <a:pPr marL="285750" indent="-285750">
              <a:lnSpc>
                <a:spcPct val="80000"/>
              </a:lnSpc>
              <a:spcAft>
                <a:spcPts val="600"/>
              </a:spcAft>
              <a:buFont typeface="Arial" pitchFamily="34" charset="0"/>
              <a:buChar char="•"/>
            </a:pPr>
            <a:r>
              <a:rPr lang="en-US" sz="1600" dirty="0"/>
              <a:t>12 MIEs</a:t>
            </a:r>
          </a:p>
        </p:txBody>
      </p:sp>
      <p:sp>
        <p:nvSpPr>
          <p:cNvPr id="3" name="TextBox 2"/>
          <p:cNvSpPr txBox="1"/>
          <p:nvPr/>
        </p:nvSpPr>
        <p:spPr>
          <a:xfrm>
            <a:off x="8385461" y="3140868"/>
            <a:ext cx="3235925" cy="3046988"/>
          </a:xfrm>
          <a:prstGeom prst="rect">
            <a:avLst/>
          </a:prstGeom>
          <a:noFill/>
        </p:spPr>
        <p:txBody>
          <a:bodyPr wrap="square" rtlCol="0">
            <a:spAutoFit/>
          </a:bodyPr>
          <a:lstStyle/>
          <a:p>
            <a:pPr marL="0" lvl="1"/>
            <a:r>
              <a:rPr lang="en-GB" sz="1600" b="1" dirty="0"/>
              <a:t>Direct Access</a:t>
            </a:r>
            <a:r>
              <a:rPr lang="en-GB" sz="1600" dirty="0"/>
              <a:t>, whereby  a country can access funds directly from the AF and  other funds adopting similar  modality to manage  adaptation/mitigation  projects, requires an  accredited National  Implementing Entity meeting the funds’ fiduciary  standards, environmental  and social safeguards  and gender policy </a:t>
            </a:r>
            <a:endParaRPr lang="en-US" sz="1600" dirty="0"/>
          </a:p>
        </p:txBody>
      </p:sp>
      <p:pic>
        <p:nvPicPr>
          <p:cNvPr id="2" name="Picture 1">
            <a:extLst>
              <a:ext uri="{FF2B5EF4-FFF2-40B4-BE49-F238E27FC236}">
                <a16:creationId xmlns:a16="http://schemas.microsoft.com/office/drawing/2014/main" id="{5C065862-96E9-4C8A-ACE6-CD29A4F73B35}"/>
              </a:ext>
            </a:extLst>
          </p:cNvPr>
          <p:cNvPicPr>
            <a:picLocks noChangeAspect="1"/>
          </p:cNvPicPr>
          <p:nvPr/>
        </p:nvPicPr>
        <p:blipFill>
          <a:blip r:embed="rId3"/>
          <a:stretch>
            <a:fillRect/>
          </a:stretch>
        </p:blipFill>
        <p:spPr>
          <a:xfrm>
            <a:off x="2057399" y="1600200"/>
            <a:ext cx="6002071" cy="4830426"/>
          </a:xfrm>
          <a:prstGeom prst="rect">
            <a:avLst/>
          </a:prstGeom>
        </p:spPr>
      </p:pic>
    </p:spTree>
    <p:extLst>
      <p:ext uri="{BB962C8B-B14F-4D97-AF65-F5344CB8AC3E}">
        <p14:creationId xmlns:p14="http://schemas.microsoft.com/office/powerpoint/2010/main" val="1881291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6282" y="86087"/>
            <a:ext cx="9371949" cy="999820"/>
          </a:xfrm>
        </p:spPr>
        <p:txBody>
          <a:bodyPr>
            <a:normAutofit/>
          </a:bodyPr>
          <a:lstStyle/>
          <a:p>
            <a:pPr algn="ctr"/>
            <a:r>
              <a:rPr lang="en-US" sz="2800" b="1" dirty="0">
                <a:solidFill>
                  <a:srgbClr val="92D050"/>
                </a:solidFill>
                <a:effectLst>
                  <a:outerShdw blurRad="38100" dist="38100" dir="2700000" algn="tl">
                    <a:srgbClr val="000000">
                      <a:alpha val="43137"/>
                    </a:srgbClr>
                  </a:outerShdw>
                </a:effectLst>
              </a:rPr>
              <a:t>AF contributes to the implementation of the Paris Agreement</a:t>
            </a:r>
            <a:endParaRPr lang="en-US" sz="2800" b="1" dirty="0">
              <a:solidFill>
                <a:srgbClr val="92D050"/>
              </a:solidFill>
            </a:endParaRPr>
          </a:p>
        </p:txBody>
      </p:sp>
      <p:sp>
        <p:nvSpPr>
          <p:cNvPr id="5" name="Rectangle 4"/>
          <p:cNvSpPr/>
          <p:nvPr/>
        </p:nvSpPr>
        <p:spPr>
          <a:xfrm>
            <a:off x="2112579" y="1280676"/>
            <a:ext cx="9025652" cy="4370427"/>
          </a:xfrm>
          <a:prstGeom prst="rect">
            <a:avLst/>
          </a:prstGeom>
        </p:spPr>
        <p:txBody>
          <a:bodyPr wrap="square">
            <a:spAutoFit/>
          </a:bodyPr>
          <a:lstStyle/>
          <a:p>
            <a:pPr marL="285750" indent="-285750">
              <a:buFont typeface="Wingdings" panose="05000000000000000000" pitchFamily="2" charset="2"/>
              <a:buChar char="Ø"/>
            </a:pPr>
            <a:r>
              <a:rPr lang="en-US" sz="2000" b="1" dirty="0"/>
              <a:t>Paris (2015):</a:t>
            </a:r>
            <a:r>
              <a:rPr lang="en-US" sz="2000" dirty="0"/>
              <a:t> (COP 21, CMP11)</a:t>
            </a:r>
            <a:r>
              <a:rPr lang="en-US" sz="2000" b="1" dirty="0"/>
              <a:t> </a:t>
            </a:r>
            <a:r>
              <a:rPr lang="en-US" sz="2000" dirty="0"/>
              <a:t>The Adaptation Fund </a:t>
            </a:r>
            <a:r>
              <a:rPr lang="en-US" sz="2000" b="1" i="1" dirty="0"/>
              <a:t>may</a:t>
            </a:r>
            <a:r>
              <a:rPr lang="en-US" sz="2000" dirty="0"/>
              <a:t> serve Paris Agreement</a:t>
            </a:r>
          </a:p>
          <a:p>
            <a:endParaRPr lang="en-US" sz="2000" dirty="0"/>
          </a:p>
          <a:p>
            <a:pPr marL="285750" indent="-285750">
              <a:buFont typeface="Wingdings" panose="05000000000000000000" pitchFamily="2" charset="2"/>
              <a:buChar char="Ø"/>
            </a:pPr>
            <a:r>
              <a:rPr lang="en-US" sz="2000" b="1" dirty="0"/>
              <a:t>Marrakech (2016): </a:t>
            </a:r>
            <a:r>
              <a:rPr lang="en-US" sz="2000" dirty="0"/>
              <a:t>(CMA 1) The Adaptation Fund </a:t>
            </a:r>
            <a:r>
              <a:rPr lang="en-US" sz="2000" b="1" i="1" dirty="0"/>
              <a:t>should</a:t>
            </a:r>
            <a:r>
              <a:rPr lang="en-US" sz="2000" dirty="0"/>
              <a:t> serve the Paris Agreement</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b="1" dirty="0"/>
              <a:t>Bonn (2017): </a:t>
            </a:r>
            <a:r>
              <a:rPr lang="en-US" sz="2000" dirty="0"/>
              <a:t>(CMP 13) The Adaptation Fund </a:t>
            </a:r>
            <a:r>
              <a:rPr lang="en-US" sz="2000" b="1" i="1" dirty="0"/>
              <a:t>shall</a:t>
            </a:r>
            <a:r>
              <a:rPr lang="en-US" sz="2000" dirty="0"/>
              <a:t> serve the Paris Agreement</a:t>
            </a:r>
          </a:p>
          <a:p>
            <a:pPr marL="285750" indent="-285750">
              <a:buFont typeface="Wingdings" panose="05000000000000000000" pitchFamily="2" charset="2"/>
              <a:buChar char="Ø"/>
            </a:pPr>
            <a:endParaRPr lang="en-US" sz="2000" b="1" dirty="0"/>
          </a:p>
          <a:p>
            <a:pPr marL="285750" indent="-285750">
              <a:buFont typeface="Wingdings" panose="05000000000000000000" pitchFamily="2" charset="2"/>
              <a:buChar char="Ø"/>
            </a:pPr>
            <a:r>
              <a:rPr lang="en-US" sz="2000" b="1" dirty="0"/>
              <a:t>Katowice (2018): </a:t>
            </a:r>
            <a:r>
              <a:rPr lang="en-US" sz="2000" dirty="0"/>
              <a:t>(CMA 3) The Adaptation Fund serves the Paris Agreement since January 1</a:t>
            </a:r>
            <a:r>
              <a:rPr lang="en-US" sz="2000" baseline="30000" dirty="0"/>
              <a:t>st</a:t>
            </a:r>
            <a:r>
              <a:rPr lang="en-US" sz="2000" dirty="0"/>
              <a:t>, 2019, and continues to serve the CMP until “</a:t>
            </a:r>
            <a:r>
              <a:rPr lang="en-US" sz="2000" i="1" dirty="0"/>
              <a:t>the share of proceeds under Article 6, paragraph 4, of the Paris Agreement becomes available</a:t>
            </a:r>
            <a:r>
              <a:rPr lang="en-US" sz="2000" dirty="0"/>
              <a:t>” (CMP 14). </a:t>
            </a:r>
          </a:p>
          <a:p>
            <a:endParaRPr lang="en-US" sz="2000" dirty="0"/>
          </a:p>
        </p:txBody>
      </p:sp>
      <p:cxnSp>
        <p:nvCxnSpPr>
          <p:cNvPr id="7" name="Straight Connector 6"/>
          <p:cNvCxnSpPr/>
          <p:nvPr/>
        </p:nvCxnSpPr>
        <p:spPr>
          <a:xfrm>
            <a:off x="1704975" y="1059959"/>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260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1828800" y="76200"/>
            <a:ext cx="8686800" cy="1143000"/>
          </a:xfrm>
        </p:spPr>
        <p:txBody>
          <a:bodyPr>
            <a:noAutofit/>
          </a:bodyPr>
          <a:lstStyle/>
          <a:p>
            <a:pPr>
              <a:defRPr/>
            </a:pPr>
            <a:r>
              <a:rPr lang="fr-FR" sz="2800" b="1" dirty="0">
                <a:solidFill>
                  <a:srgbClr val="92D050"/>
                </a:solidFill>
                <a:effectLst>
                  <a:outerShdw blurRad="38100" dist="38100" dir="2700000" algn="tl">
                    <a:srgbClr val="000000">
                      <a:alpha val="43137"/>
                    </a:srgbClr>
                  </a:outerShdw>
                </a:effectLst>
              </a:rPr>
              <a:t>AF CONTRIBUTION TO THE ADAPTATION OBJECTIVE OF THE PARIS AGREEMENT</a:t>
            </a:r>
          </a:p>
        </p:txBody>
      </p:sp>
      <p:cxnSp>
        <p:nvCxnSpPr>
          <p:cNvPr id="9" name="Straight Connector 8"/>
          <p:cNvCxnSpPr/>
          <p:nvPr/>
        </p:nvCxnSpPr>
        <p:spPr>
          <a:xfrm>
            <a:off x="1704975" y="1059959"/>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502979" y="1464016"/>
            <a:ext cx="6096000" cy="1754326"/>
          </a:xfrm>
          <a:prstGeom prst="rect">
            <a:avLst/>
          </a:prstGeom>
        </p:spPr>
        <p:txBody>
          <a:bodyPr>
            <a:spAutoFit/>
          </a:bodyPr>
          <a:lstStyle/>
          <a:p>
            <a:r>
              <a:rPr lang="en-US" dirty="0"/>
              <a:t>The Adaptation Fund is already contributing to the adaptation objectives of the Paris Agreement and to the implementation of adaptation actions included in the NDCs of developing countries by financing its portfolio of concrete adaptation projects and </a:t>
            </a:r>
            <a:r>
              <a:rPr lang="en-US" dirty="0" err="1"/>
              <a:t>programmes</a:t>
            </a:r>
            <a:r>
              <a:rPr lang="en-US" dirty="0"/>
              <a:t>. </a:t>
            </a:r>
          </a:p>
        </p:txBody>
      </p:sp>
      <p:pic>
        <p:nvPicPr>
          <p:cNvPr id="11" name="Picture 10">
            <a:extLst>
              <a:ext uri="{FF2B5EF4-FFF2-40B4-BE49-F238E27FC236}">
                <a16:creationId xmlns:a16="http://schemas.microsoft.com/office/drawing/2014/main" id="{4B25E1DB-692D-4C15-8B60-C7E7F5D28E38}"/>
              </a:ext>
            </a:extLst>
          </p:cNvPr>
          <p:cNvPicPr>
            <a:picLocks noChangeAspect="1"/>
          </p:cNvPicPr>
          <p:nvPr/>
        </p:nvPicPr>
        <p:blipFill>
          <a:blip r:embed="rId3"/>
          <a:stretch>
            <a:fillRect/>
          </a:stretch>
        </p:blipFill>
        <p:spPr>
          <a:xfrm>
            <a:off x="1541979" y="3463158"/>
            <a:ext cx="6017999" cy="2972192"/>
          </a:xfrm>
          <a:prstGeom prst="rect">
            <a:avLst/>
          </a:prstGeom>
        </p:spPr>
      </p:pic>
      <p:pic>
        <p:nvPicPr>
          <p:cNvPr id="6" name="Picture 5">
            <a:extLst>
              <a:ext uri="{FF2B5EF4-FFF2-40B4-BE49-F238E27FC236}">
                <a16:creationId xmlns:a16="http://schemas.microsoft.com/office/drawing/2014/main" id="{19458F86-3387-4805-98B4-DC1F449038C6}"/>
              </a:ext>
            </a:extLst>
          </p:cNvPr>
          <p:cNvPicPr>
            <a:picLocks noChangeAspect="1"/>
          </p:cNvPicPr>
          <p:nvPr/>
        </p:nvPicPr>
        <p:blipFill>
          <a:blip r:embed="rId4"/>
          <a:stretch>
            <a:fillRect/>
          </a:stretch>
        </p:blipFill>
        <p:spPr>
          <a:xfrm>
            <a:off x="8326533" y="1464017"/>
            <a:ext cx="2774716" cy="4971334"/>
          </a:xfrm>
          <a:prstGeom prst="rect">
            <a:avLst/>
          </a:prstGeom>
        </p:spPr>
      </p:pic>
    </p:spTree>
    <p:extLst>
      <p:ext uri="{BB962C8B-B14F-4D97-AF65-F5344CB8AC3E}">
        <p14:creationId xmlns:p14="http://schemas.microsoft.com/office/powerpoint/2010/main" val="962581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a:xfrm>
            <a:off x="1828800" y="76200"/>
            <a:ext cx="8686800" cy="1143000"/>
          </a:xfrm>
        </p:spPr>
        <p:txBody>
          <a:bodyPr>
            <a:noAutofit/>
          </a:bodyPr>
          <a:lstStyle/>
          <a:p>
            <a:pPr algn="ctr">
              <a:defRPr/>
            </a:pPr>
            <a:r>
              <a:rPr lang="fr-FR" sz="2800" b="1" dirty="0">
                <a:solidFill>
                  <a:srgbClr val="92D050"/>
                </a:solidFill>
                <a:effectLst>
                  <a:outerShdw blurRad="38100" dist="38100" dir="2700000" algn="tl">
                    <a:srgbClr val="000000">
                      <a:alpha val="43137"/>
                    </a:srgbClr>
                  </a:outerShdw>
                </a:effectLst>
              </a:rPr>
              <a:t>ADDED VALUE OF AF SERVING THE PARIS AGREEMENT</a:t>
            </a:r>
          </a:p>
        </p:txBody>
      </p:sp>
      <p:cxnSp>
        <p:nvCxnSpPr>
          <p:cNvPr id="9" name="Straight Connector 8"/>
          <p:cNvCxnSpPr/>
          <p:nvPr/>
        </p:nvCxnSpPr>
        <p:spPr>
          <a:xfrm>
            <a:off x="1704975" y="1059959"/>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2587917" y="1419938"/>
            <a:ext cx="6461489" cy="4801314"/>
          </a:xfrm>
          <a:prstGeom prst="rect">
            <a:avLst/>
          </a:prstGeom>
        </p:spPr>
        <p:txBody>
          <a:bodyPr wrap="square">
            <a:spAutoFit/>
          </a:bodyPr>
          <a:lstStyle/>
          <a:p>
            <a:r>
              <a:rPr lang="en-US" b="1" dirty="0"/>
              <a:t>Achieving the PA goal of balancing funding for adaptation and mitigation in developing countries</a:t>
            </a:r>
            <a:br>
              <a:rPr lang="en-US" b="1" dirty="0"/>
            </a:br>
            <a:br>
              <a:rPr lang="en-US" b="1" dirty="0"/>
            </a:br>
            <a:endParaRPr lang="en-US" b="1" dirty="0"/>
          </a:p>
          <a:p>
            <a:endParaRPr lang="en-US" b="1" dirty="0"/>
          </a:p>
          <a:p>
            <a:endParaRPr lang="en-US" b="1" dirty="0"/>
          </a:p>
          <a:p>
            <a:r>
              <a:rPr lang="en-US" b="1" dirty="0"/>
              <a:t>Article 9.4: Financing Adaptation must take into account national strategies and priorities of the most vulnerable countries with capacity constraints, such as LDCs and SIDS</a:t>
            </a:r>
            <a:br>
              <a:rPr lang="en-US" b="1" dirty="0"/>
            </a:br>
            <a:br>
              <a:rPr lang="en-US" b="1" dirty="0"/>
            </a:br>
            <a:endParaRPr lang="en-US" b="1" dirty="0"/>
          </a:p>
          <a:p>
            <a:r>
              <a:rPr lang="en-US" b="1" dirty="0"/>
              <a:t>The Agreement attributes to adaptation a share of the proceeds of the Sustainable Development Mechanism it has established (Articles 6.4 and 6.6). This may be a market mechanism similar to the clean development mechanism.</a:t>
            </a:r>
          </a:p>
        </p:txBody>
      </p:sp>
      <p:pic>
        <p:nvPicPr>
          <p:cNvPr id="12" name="Picture 11"/>
          <p:cNvPicPr>
            <a:picLocks noChangeAspect="1"/>
          </p:cNvPicPr>
          <p:nvPr/>
        </p:nvPicPr>
        <p:blipFill>
          <a:blip r:embed="rId3"/>
          <a:stretch>
            <a:fillRect/>
          </a:stretch>
        </p:blipFill>
        <p:spPr>
          <a:xfrm>
            <a:off x="822031" y="1219200"/>
            <a:ext cx="1810551" cy="5002052"/>
          </a:xfrm>
          <a:prstGeom prst="rect">
            <a:avLst/>
          </a:prstGeom>
        </p:spPr>
      </p:pic>
      <p:sp>
        <p:nvSpPr>
          <p:cNvPr id="6" name="Content Placeholder 5">
            <a:extLst>
              <a:ext uri="{FF2B5EF4-FFF2-40B4-BE49-F238E27FC236}">
                <a16:creationId xmlns:a16="http://schemas.microsoft.com/office/drawing/2014/main" id="{C6FE6061-EE57-487D-9666-A3AD3242A33F}"/>
              </a:ext>
            </a:extLst>
          </p:cNvPr>
          <p:cNvSpPr>
            <a:spLocks noGrp="1"/>
          </p:cNvSpPr>
          <p:nvPr>
            <p:ph idx="1"/>
          </p:nvPr>
        </p:nvSpPr>
        <p:spPr/>
        <p:txBody>
          <a:bodyPr/>
          <a:lstStyle/>
          <a:p>
            <a:endParaRPr lang="en-US"/>
          </a:p>
        </p:txBody>
      </p:sp>
      <p:pic>
        <p:nvPicPr>
          <p:cNvPr id="13" name="Picture 12">
            <a:extLst>
              <a:ext uri="{FF2B5EF4-FFF2-40B4-BE49-F238E27FC236}">
                <a16:creationId xmlns:a16="http://schemas.microsoft.com/office/drawing/2014/main" id="{B1905A39-ABAA-425D-AA1E-1A5494B162E8}"/>
              </a:ext>
            </a:extLst>
          </p:cNvPr>
          <p:cNvPicPr>
            <a:picLocks noChangeAspect="1"/>
          </p:cNvPicPr>
          <p:nvPr/>
        </p:nvPicPr>
        <p:blipFill>
          <a:blip r:embed="rId4"/>
          <a:stretch>
            <a:fillRect/>
          </a:stretch>
        </p:blipFill>
        <p:spPr>
          <a:xfrm>
            <a:off x="9071439" y="1419938"/>
            <a:ext cx="2727625" cy="5212663"/>
          </a:xfrm>
          <a:prstGeom prst="rect">
            <a:avLst/>
          </a:prstGeom>
        </p:spPr>
      </p:pic>
    </p:spTree>
    <p:extLst>
      <p:ext uri="{BB962C8B-B14F-4D97-AF65-F5344CB8AC3E}">
        <p14:creationId xmlns:p14="http://schemas.microsoft.com/office/powerpoint/2010/main" val="31514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599" y="1474347"/>
            <a:ext cx="3655741" cy="4985980"/>
          </a:xfrm>
          <a:prstGeom prst="rect">
            <a:avLst/>
          </a:prstGeom>
        </p:spPr>
        <p:txBody>
          <a:bodyPr wrap="square">
            <a:spAutoFit/>
          </a:bodyPr>
          <a:lstStyle/>
          <a:p>
            <a:pPr marL="285750" indent="-285750">
              <a:lnSpc>
                <a:spcPct val="80000"/>
              </a:lnSpc>
              <a:spcAft>
                <a:spcPts val="600"/>
              </a:spcAft>
              <a:buFont typeface="Wingdings" panose="05000000000000000000" pitchFamily="2" charset="2"/>
              <a:buChar char="Ø"/>
            </a:pPr>
            <a:r>
              <a:rPr lang="en-US" sz="2400" dirty="0"/>
              <a:t>Fund's purpose is aligned with goal of Paris Agreement, SDG 13</a:t>
            </a:r>
          </a:p>
          <a:p>
            <a:pPr marL="285750" indent="-285750">
              <a:lnSpc>
                <a:spcPct val="80000"/>
              </a:lnSpc>
              <a:spcAft>
                <a:spcPts val="600"/>
              </a:spcAft>
              <a:buFont typeface="Wingdings" panose="05000000000000000000" pitchFamily="2" charset="2"/>
              <a:buChar char="Ø"/>
            </a:pPr>
            <a:r>
              <a:rPr lang="en-US" sz="2400" dirty="0"/>
              <a:t>Focus remains on the most vulnerable</a:t>
            </a:r>
          </a:p>
          <a:p>
            <a:pPr marL="285750" indent="-285750">
              <a:lnSpc>
                <a:spcPct val="80000"/>
              </a:lnSpc>
              <a:spcAft>
                <a:spcPts val="600"/>
              </a:spcAft>
              <a:buFont typeface="Wingdings" panose="05000000000000000000" pitchFamily="2" charset="2"/>
              <a:buChar char="Ø"/>
            </a:pPr>
            <a:r>
              <a:rPr lang="en-US" sz="2400" dirty="0"/>
              <a:t>Fund has delivered:</a:t>
            </a:r>
          </a:p>
          <a:p>
            <a:pPr marL="742950" lvl="1" indent="-285750">
              <a:lnSpc>
                <a:spcPct val="80000"/>
              </a:lnSpc>
              <a:spcAft>
                <a:spcPts val="600"/>
              </a:spcAft>
              <a:buFont typeface="Wingdings" panose="05000000000000000000" pitchFamily="2" charset="2"/>
              <a:buChar char="Ø"/>
            </a:pPr>
            <a:r>
              <a:rPr lang="en-US" sz="2400" dirty="0"/>
              <a:t>concrete </a:t>
            </a:r>
            <a:r>
              <a:rPr lang="en-US" sz="2400" b="1" dirty="0"/>
              <a:t>action</a:t>
            </a:r>
            <a:r>
              <a:rPr lang="en-US" sz="2400" dirty="0"/>
              <a:t>, </a:t>
            </a:r>
          </a:p>
          <a:p>
            <a:pPr marL="742950" lvl="1" indent="-285750">
              <a:lnSpc>
                <a:spcPct val="80000"/>
              </a:lnSpc>
              <a:spcAft>
                <a:spcPts val="600"/>
              </a:spcAft>
              <a:buFont typeface="Wingdings" panose="05000000000000000000" pitchFamily="2" charset="2"/>
              <a:buChar char="Ø"/>
            </a:pPr>
            <a:r>
              <a:rPr lang="en-US" sz="2400" b="1" dirty="0"/>
              <a:t>Innovation </a:t>
            </a:r>
            <a:r>
              <a:rPr lang="en-US" sz="2400" dirty="0"/>
              <a:t>for adaptation</a:t>
            </a:r>
          </a:p>
          <a:p>
            <a:pPr marL="742950" lvl="1" indent="-285750">
              <a:lnSpc>
                <a:spcPct val="80000"/>
              </a:lnSpc>
              <a:spcAft>
                <a:spcPts val="600"/>
              </a:spcAft>
              <a:buFont typeface="Wingdings" panose="05000000000000000000" pitchFamily="2" charset="2"/>
              <a:buChar char="Ø"/>
            </a:pPr>
            <a:r>
              <a:rPr lang="en-US" sz="2400" dirty="0"/>
              <a:t>valuable </a:t>
            </a:r>
            <a:r>
              <a:rPr lang="en-US" sz="2400" b="1" dirty="0"/>
              <a:t>learning</a:t>
            </a:r>
          </a:p>
          <a:p>
            <a:pPr marL="285750" indent="-285750">
              <a:lnSpc>
                <a:spcPct val="80000"/>
              </a:lnSpc>
              <a:spcAft>
                <a:spcPts val="600"/>
              </a:spcAft>
              <a:buFont typeface="Wingdings" panose="05000000000000000000" pitchFamily="2" charset="2"/>
              <a:buChar char="Ø"/>
            </a:pPr>
            <a:r>
              <a:rPr lang="en-US" sz="2400" dirty="0"/>
              <a:t>Inclusion of new pillars into concrete projects + targeted support</a:t>
            </a:r>
          </a:p>
        </p:txBody>
      </p:sp>
      <p:sp>
        <p:nvSpPr>
          <p:cNvPr id="10" name="Title 1"/>
          <p:cNvSpPr txBox="1">
            <a:spLocks/>
          </p:cNvSpPr>
          <p:nvPr/>
        </p:nvSpPr>
        <p:spPr>
          <a:xfrm>
            <a:off x="1752600" y="76200"/>
            <a:ext cx="8839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400" b="1" dirty="0">
                <a:solidFill>
                  <a:srgbClr val="92D050"/>
                </a:solidFill>
              </a:rPr>
              <a:t>Medium-term Strategy (MTS): approved in October 2017</a:t>
            </a:r>
          </a:p>
        </p:txBody>
      </p:sp>
      <p:cxnSp>
        <p:nvCxnSpPr>
          <p:cNvPr id="12" name="Straight Connector 11"/>
          <p:cNvCxnSpPr/>
          <p:nvPr/>
        </p:nvCxnSpPr>
        <p:spPr>
          <a:xfrm>
            <a:off x="1524000" y="1217614"/>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026" name="Picture 4" descr="Macintosh HD:Users:Charles:Desktop:2017-10-03 07.30.41 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451" y="1474347"/>
            <a:ext cx="4671549" cy="394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879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599" y="1474347"/>
            <a:ext cx="9186747" cy="4844403"/>
          </a:xfrm>
          <a:prstGeom prst="rect">
            <a:avLst/>
          </a:prstGeom>
        </p:spPr>
        <p:txBody>
          <a:bodyPr wrap="square">
            <a:spAutoFit/>
          </a:bodyPr>
          <a:lstStyle/>
          <a:p>
            <a:pPr>
              <a:lnSpc>
                <a:spcPct val="80000"/>
              </a:lnSpc>
              <a:spcAft>
                <a:spcPts val="600"/>
              </a:spcAft>
            </a:pPr>
            <a:r>
              <a:rPr lang="en-US" sz="2400" dirty="0"/>
              <a:t>In addition to existing ones, new funding modalities:</a:t>
            </a:r>
          </a:p>
          <a:p>
            <a:pPr marL="285750" indent="-285750">
              <a:lnSpc>
                <a:spcPct val="80000"/>
              </a:lnSpc>
              <a:spcAft>
                <a:spcPts val="600"/>
              </a:spcAft>
              <a:buFont typeface="Wingdings" panose="05000000000000000000" pitchFamily="2" charset="2"/>
              <a:buChar char="Ø"/>
            </a:pPr>
            <a:r>
              <a:rPr lang="en-US" sz="2400" dirty="0"/>
              <a:t>“Action”</a:t>
            </a:r>
          </a:p>
          <a:p>
            <a:pPr marL="742950" lvl="1" indent="-285750">
              <a:lnSpc>
                <a:spcPct val="80000"/>
              </a:lnSpc>
              <a:spcAft>
                <a:spcPts val="600"/>
              </a:spcAft>
              <a:buFont typeface="Wingdings" panose="05000000000000000000" pitchFamily="2" charset="2"/>
              <a:buChar char="Ø"/>
            </a:pPr>
            <a:r>
              <a:rPr lang="en-US" sz="2400" dirty="0"/>
              <a:t>Window for “enhanced direct access”: US$ 20 M per year (&gt;10 grants)</a:t>
            </a:r>
          </a:p>
          <a:p>
            <a:pPr marL="742950" lvl="1" indent="-285750">
              <a:lnSpc>
                <a:spcPct val="80000"/>
              </a:lnSpc>
              <a:spcAft>
                <a:spcPts val="600"/>
              </a:spcAft>
              <a:buFont typeface="Wingdings" panose="05000000000000000000" pitchFamily="2" charset="2"/>
              <a:buChar char="Ø"/>
            </a:pPr>
            <a:r>
              <a:rPr lang="en-US" sz="2400" dirty="0"/>
              <a:t>Scale-up microgrants: US$ 200,000 per year (10 grants)</a:t>
            </a:r>
          </a:p>
          <a:p>
            <a:pPr marL="285750" indent="-285750">
              <a:lnSpc>
                <a:spcPct val="80000"/>
              </a:lnSpc>
              <a:spcAft>
                <a:spcPts val="600"/>
              </a:spcAft>
              <a:buFont typeface="Wingdings" panose="05000000000000000000" pitchFamily="2" charset="2"/>
              <a:buChar char="Ø"/>
            </a:pPr>
            <a:r>
              <a:rPr lang="en-US" sz="2400" dirty="0"/>
              <a:t>“Innovation”</a:t>
            </a:r>
          </a:p>
          <a:p>
            <a:pPr marL="742950" lvl="1" indent="-285750">
              <a:lnSpc>
                <a:spcPct val="80000"/>
              </a:lnSpc>
              <a:spcAft>
                <a:spcPts val="600"/>
              </a:spcAft>
              <a:buFont typeface="Wingdings" panose="05000000000000000000" pitchFamily="2" charset="2"/>
              <a:buChar char="Ø"/>
            </a:pPr>
            <a:r>
              <a:rPr lang="en-US" sz="2400" dirty="0"/>
              <a:t>Large grants (&lt;US$ 5 M) for rolling out, scaling up innovation: US$ 90 M over 5 years (&gt;18 grants)</a:t>
            </a:r>
          </a:p>
          <a:p>
            <a:pPr marL="742950" lvl="1" indent="-285750">
              <a:lnSpc>
                <a:spcPct val="80000"/>
              </a:lnSpc>
              <a:spcAft>
                <a:spcPts val="600"/>
              </a:spcAft>
              <a:buFont typeface="Wingdings" panose="05000000000000000000" pitchFamily="2" charset="2"/>
              <a:buChar char="Ø"/>
            </a:pPr>
            <a:r>
              <a:rPr lang="en-US" sz="2400" dirty="0"/>
              <a:t>Micro-grants (&lt;US$ 250 k) for encouraging new innovation, creating evidence base: US$ 16 M over 5 years (&gt;64 grants)</a:t>
            </a:r>
          </a:p>
          <a:p>
            <a:pPr marL="285750" indent="-285750">
              <a:lnSpc>
                <a:spcPct val="80000"/>
              </a:lnSpc>
              <a:spcAft>
                <a:spcPts val="600"/>
              </a:spcAft>
              <a:buFont typeface="Wingdings" panose="05000000000000000000" pitchFamily="2" charset="2"/>
              <a:buChar char="Ø"/>
            </a:pPr>
            <a:r>
              <a:rPr lang="en-US" sz="2400" dirty="0"/>
              <a:t>“Learning and sharing”</a:t>
            </a:r>
          </a:p>
          <a:p>
            <a:pPr marL="742950" lvl="1" indent="-285750">
              <a:lnSpc>
                <a:spcPct val="80000"/>
              </a:lnSpc>
              <a:spcAft>
                <a:spcPts val="600"/>
              </a:spcAft>
              <a:buFont typeface="Wingdings" panose="05000000000000000000" pitchFamily="2" charset="2"/>
              <a:buChar char="Ø"/>
            </a:pPr>
            <a:r>
              <a:rPr lang="en-US" sz="2400" dirty="0"/>
              <a:t>South-South learning microgrants (&lt;US$ 150 K) for sharing practices, lessons (ca. 15 grants)</a:t>
            </a:r>
          </a:p>
        </p:txBody>
      </p:sp>
      <p:sp>
        <p:nvSpPr>
          <p:cNvPr id="10" name="Title 1"/>
          <p:cNvSpPr txBox="1">
            <a:spLocks/>
          </p:cNvSpPr>
          <p:nvPr/>
        </p:nvSpPr>
        <p:spPr>
          <a:xfrm>
            <a:off x="1752600" y="76200"/>
            <a:ext cx="8839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400" b="1" dirty="0">
                <a:solidFill>
                  <a:srgbClr val="92D050"/>
                </a:solidFill>
              </a:rPr>
              <a:t>MTS Implementation Plan: approved in March 2018</a:t>
            </a:r>
          </a:p>
        </p:txBody>
      </p:sp>
      <p:cxnSp>
        <p:nvCxnSpPr>
          <p:cNvPr id="12" name="Straight Connector 11"/>
          <p:cNvCxnSpPr/>
          <p:nvPr/>
        </p:nvCxnSpPr>
        <p:spPr>
          <a:xfrm>
            <a:off x="1524000" y="1217614"/>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7" name="Picture 4" descr="Macintosh HD:Users:Charles:Desktop:2017-10-03 07.30.41 am.jpg">
            <a:extLst>
              <a:ext uri="{FF2B5EF4-FFF2-40B4-BE49-F238E27FC236}">
                <a16:creationId xmlns:a16="http://schemas.microsoft.com/office/drawing/2014/main" id="{7C32A99B-F101-4B1A-8576-38CDB0A710C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36694" y="243674"/>
            <a:ext cx="1938813" cy="1636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17695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Ecology 16x9">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themeOverride>
</file>

<file path=ppt/theme/themeOverride2.xml><?xml version="1.0" encoding="utf-8"?>
<a:themeOverride xmlns:a="http://schemas.openxmlformats.org/drawingml/2006/main">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270532A-D598-4F6B-B05D-F62B681804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1082</Words>
  <Application>Microsoft Office PowerPoint</Application>
  <PresentationFormat>Widescreen</PresentationFormat>
  <Paragraphs>110</Paragraphs>
  <Slides>13</Slides>
  <Notes>13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Aharoni</vt:lpstr>
      <vt:lpstr>Arial</vt:lpstr>
      <vt:lpstr>Calibri</vt:lpstr>
      <vt:lpstr>Century Gothic</vt:lpstr>
      <vt:lpstr>Corbel</vt:lpstr>
      <vt:lpstr>Times New Roman</vt:lpstr>
      <vt:lpstr>Wingdings</vt:lpstr>
      <vt:lpstr>Wingdings 3</vt:lpstr>
      <vt:lpstr>Ecology 16x9</vt:lpstr>
      <vt:lpstr>Wisp</vt:lpstr>
      <vt:lpstr>Adaptation Fund Status Update</vt:lpstr>
      <vt:lpstr>Experience on funding Climate Adaptation</vt:lpstr>
      <vt:lpstr>Since 2010 the Fund has approved US$ 532 million for 81 countries</vt:lpstr>
      <vt:lpstr>The number of direct access entities has increased</vt:lpstr>
      <vt:lpstr>AF contributes to the implementation of the Paris Agreement</vt:lpstr>
      <vt:lpstr>AF CONTRIBUTION TO THE ADAPTATION OBJECTIVE OF THE PARIS AGREEMENT</vt:lpstr>
      <vt:lpstr>ADDED VALUE OF AF SERVING THE PARIS AGREEMENT</vt:lpstr>
      <vt:lpstr>PowerPoint Presentation</vt:lpstr>
      <vt:lpstr>PowerPoint Presentation</vt:lpstr>
      <vt:lpstr>PowerPoint Presentation</vt:lpstr>
      <vt:lpstr>PowerPoint Presentation</vt:lpstr>
      <vt:lpstr>www.adaptation-fund.org/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2015-07-23T22:33:08Z</dcterms:created>
  <dcterms:modified xsi:type="dcterms:W3CDTF">2019-01-18T22:25:52Z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TC030988899991</vt:lpwstr>
  </property>
</Properties>
</file>