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1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5" r:id="rId2"/>
    <p:sldMasterId id="2147483661" r:id="rId3"/>
  </p:sldMasterIdLst>
  <p:notesMasterIdLst>
    <p:notesMasterId r:id="rId20"/>
  </p:notesMasterIdLst>
  <p:handoutMasterIdLst>
    <p:handoutMasterId r:id="rId21"/>
  </p:handoutMasterIdLst>
  <p:sldIdLst>
    <p:sldId id="430" r:id="rId4"/>
    <p:sldId id="396" r:id="rId5"/>
    <p:sldId id="419" r:id="rId6"/>
    <p:sldId id="453" r:id="rId7"/>
    <p:sldId id="390" r:id="rId8"/>
    <p:sldId id="428" r:id="rId9"/>
    <p:sldId id="431" r:id="rId10"/>
    <p:sldId id="450" r:id="rId11"/>
    <p:sldId id="454" r:id="rId12"/>
    <p:sldId id="452" r:id="rId13"/>
    <p:sldId id="455" r:id="rId14"/>
    <p:sldId id="378" r:id="rId15"/>
    <p:sldId id="420" r:id="rId16"/>
    <p:sldId id="435" r:id="rId17"/>
    <p:sldId id="424" r:id="rId18"/>
    <p:sldId id="447" r:id="rId19"/>
  </p:sldIdLst>
  <p:sldSz cx="9144000" cy="6858000" type="screen4x3"/>
  <p:notesSz cx="6934200" cy="92329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8" userDrawn="1">
          <p15:clr>
            <a:srgbClr val="A4A3A4"/>
          </p15:clr>
        </p15:guide>
        <p15:guide id="2" pos="218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339966"/>
    <a:srgbClr val="00642D"/>
    <a:srgbClr val="4D4D4D"/>
    <a:srgbClr val="CCFF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2571" autoAdjust="0"/>
  </p:normalViewPr>
  <p:slideViewPr>
    <p:cSldViewPr>
      <p:cViewPr varScale="1">
        <p:scale>
          <a:sx n="63" d="100"/>
          <a:sy n="63" d="100"/>
        </p:scale>
        <p:origin x="140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3235" y="-72"/>
      </p:cViewPr>
      <p:guideLst>
        <p:guide orient="horz" pos="2908"/>
        <p:guide pos="218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3600" dirty="0">
                <a:solidFill>
                  <a:schemeClr val="accent4"/>
                </a:solidFill>
              </a:rPr>
              <a:t>Reposiciones del FMAM</a:t>
            </a:r>
            <a:endParaRPr lang="es-ES" sz="3600" dirty="0">
              <a:solidFill>
                <a:schemeClr val="accent4"/>
              </a:solidFill>
            </a:endParaRPr>
          </a:p>
        </c:rich>
      </c:tx>
      <c:layout>
        <c:manualLayout>
          <c:xMode val="edge"/>
          <c:yMode val="edge"/>
          <c:x val="0.26659288218343302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2052689218043507E-2"/>
          <c:y val="2.4228080256009799E-2"/>
          <c:w val="0.63745669903150215"/>
          <c:h val="0.8077121868608000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Nuevas contribuciones</c:v>
                </c:pt>
              </c:strCache>
            </c:strRef>
          </c:tx>
          <c:invertIfNegative val="0"/>
          <c:cat>
            <c:multiLvlStrRef>
              <c:f>Sheet1!$B$1:$H$2</c:f>
              <c:multiLvlStrCache>
                <c:ptCount val="7"/>
                <c:lvl>
                  <c:pt idx="0">
                    <c:v>Abril 1991-junio 1994</c:v>
                  </c:pt>
                  <c:pt idx="1">
                    <c:v>Julio 1994-junio 1998</c:v>
                  </c:pt>
                  <c:pt idx="2">
                    <c:v>Julio 1998-junio 2002</c:v>
                  </c:pt>
                  <c:pt idx="3">
                    <c:v>Julio 2002-junio 2006</c:v>
                  </c:pt>
                  <c:pt idx="4">
                    <c:v>Julio 2006-junio 2010</c:v>
                  </c:pt>
                  <c:pt idx="5">
                    <c:v>Julio 2010-junio 2014</c:v>
                  </c:pt>
                  <c:pt idx="6">
                    <c:v>Julio 2014-junio 2018</c:v>
                  </c:pt>
                </c:lvl>
                <c:lvl>
                  <c:pt idx="0">
                    <c:v>Etapa piloto</c:v>
                  </c:pt>
                  <c:pt idx="1">
                    <c:v>FMAM-1</c:v>
                  </c:pt>
                  <c:pt idx="2">
                    <c:v>FMAM-2</c:v>
                  </c:pt>
                  <c:pt idx="3">
                    <c:v>FMAM-3</c:v>
                  </c:pt>
                  <c:pt idx="4">
                    <c:v>FMAM-4</c:v>
                  </c:pt>
                  <c:pt idx="5">
                    <c:v>FMAM-5</c:v>
                  </c:pt>
                  <c:pt idx="6">
                    <c:v>FMAM-6</c:v>
                  </c:pt>
                </c:lvl>
              </c:multiLvlStrCache>
            </c:multiLvl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871.8299999999997</c:v>
                </c:pt>
                <c:pt idx="1">
                  <c:v>2010</c:v>
                </c:pt>
                <c:pt idx="2">
                  <c:v>1983.08</c:v>
                </c:pt>
                <c:pt idx="3">
                  <c:v>2224.3000000000002</c:v>
                </c:pt>
                <c:pt idx="4">
                  <c:v>2298.54</c:v>
                </c:pt>
                <c:pt idx="5">
                  <c:v>3541.15</c:v>
                </c:pt>
                <c:pt idx="6">
                  <c:v>3715.85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B9-4096-B80C-7D237104A2BD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Fondos traspasados del período de reposición anterior</c:v>
                </c:pt>
              </c:strCache>
            </c:strRef>
          </c:tx>
          <c:invertIfNegative val="0"/>
          <c:cat>
            <c:multiLvlStrRef>
              <c:f>Sheet1!$B$1:$H$2</c:f>
              <c:multiLvlStrCache>
                <c:ptCount val="7"/>
                <c:lvl>
                  <c:pt idx="0">
                    <c:v>Abril 1991-junio 1994</c:v>
                  </c:pt>
                  <c:pt idx="1">
                    <c:v>Julio 1994-junio 1998</c:v>
                  </c:pt>
                  <c:pt idx="2">
                    <c:v>Julio 1998-junio 2002</c:v>
                  </c:pt>
                  <c:pt idx="3">
                    <c:v>Julio 2002-junio 2006</c:v>
                  </c:pt>
                  <c:pt idx="4">
                    <c:v>Julio 2006-junio 2010</c:v>
                  </c:pt>
                  <c:pt idx="5">
                    <c:v>Julio 2010-junio 2014</c:v>
                  </c:pt>
                  <c:pt idx="6">
                    <c:v>Julio 2014-junio 2018</c:v>
                  </c:pt>
                </c:lvl>
                <c:lvl>
                  <c:pt idx="0">
                    <c:v>Etapa piloto</c:v>
                  </c:pt>
                  <c:pt idx="1">
                    <c:v>FMAM-1</c:v>
                  </c:pt>
                  <c:pt idx="2">
                    <c:v>FMAM-2</c:v>
                  </c:pt>
                  <c:pt idx="3">
                    <c:v>FMAM-3</c:v>
                  </c:pt>
                  <c:pt idx="4">
                    <c:v>FMAM-4</c:v>
                  </c:pt>
                  <c:pt idx="5">
                    <c:v>FMAM-5</c:v>
                  </c:pt>
                  <c:pt idx="6">
                    <c:v>FMAM-6</c:v>
                  </c:pt>
                </c:lvl>
              </c:multiLvlStrCache>
            </c:multiLvlStrRef>
          </c:cat>
          <c:val>
            <c:numRef>
              <c:f>Sheet1!$B$4:$H$4</c:f>
              <c:numCache>
                <c:formatCode>General</c:formatCode>
                <c:ptCount val="7"/>
                <c:pt idx="2">
                  <c:v>686.91</c:v>
                </c:pt>
                <c:pt idx="3">
                  <c:v>570.5599999999996</c:v>
                </c:pt>
                <c:pt idx="4">
                  <c:v>477.55</c:v>
                </c:pt>
                <c:pt idx="5">
                  <c:v>686.8</c:v>
                </c:pt>
                <c:pt idx="6">
                  <c:v>583.29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B9-4096-B80C-7D237104A2BD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Ingresos por inversiones  (Nota: FMAM-5 y 6, monto proyectado)</c:v>
                </c:pt>
              </c:strCache>
            </c:strRef>
          </c:tx>
          <c:invertIfNegative val="0"/>
          <c:cat>
            <c:multiLvlStrRef>
              <c:f>Sheet1!$B$1:$H$2</c:f>
              <c:multiLvlStrCache>
                <c:ptCount val="7"/>
                <c:lvl>
                  <c:pt idx="0">
                    <c:v>Abril 1991-junio 1994</c:v>
                  </c:pt>
                  <c:pt idx="1">
                    <c:v>Julio 1994-junio 1998</c:v>
                  </c:pt>
                  <c:pt idx="2">
                    <c:v>Julio 1998-junio 2002</c:v>
                  </c:pt>
                  <c:pt idx="3">
                    <c:v>Julio 2002-junio 2006</c:v>
                  </c:pt>
                  <c:pt idx="4">
                    <c:v>Julio 2006-junio 2010</c:v>
                  </c:pt>
                  <c:pt idx="5">
                    <c:v>Julio 2010-junio 2014</c:v>
                  </c:pt>
                  <c:pt idx="6">
                    <c:v>Julio 2014-junio 2018</c:v>
                  </c:pt>
                </c:lvl>
                <c:lvl>
                  <c:pt idx="0">
                    <c:v>Etapa piloto</c:v>
                  </c:pt>
                  <c:pt idx="1">
                    <c:v>FMAM-1</c:v>
                  </c:pt>
                  <c:pt idx="2">
                    <c:v>FMAM-2</c:v>
                  </c:pt>
                  <c:pt idx="3">
                    <c:v>FMAM-3</c:v>
                  </c:pt>
                  <c:pt idx="4">
                    <c:v>FMAM-4</c:v>
                  </c:pt>
                  <c:pt idx="5">
                    <c:v>FMAM-5</c:v>
                  </c:pt>
                  <c:pt idx="6">
                    <c:v>FMAM-6</c:v>
                  </c:pt>
                </c:lvl>
              </c:multiLvlStrCache>
            </c:multiLvlStrRef>
          </c:cat>
          <c:val>
            <c:numRef>
              <c:f>Sheet1!$B$5:$H$5</c:f>
              <c:numCache>
                <c:formatCode>General</c:formatCode>
                <c:ptCount val="7"/>
                <c:pt idx="3">
                  <c:v>132.46</c:v>
                </c:pt>
                <c:pt idx="4">
                  <c:v>569.3099999999996</c:v>
                </c:pt>
                <c:pt idx="5">
                  <c:v>112.04</c:v>
                </c:pt>
                <c:pt idx="6">
                  <c:v>134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B9-4096-B80C-7D237104A2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09736424"/>
        <c:axId val="286678376"/>
      </c:barChart>
      <c:catAx>
        <c:axId val="409736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S" dirty="0"/>
                  <a:t>Ciclo de reposición de los recursos del FMAM</a:t>
                </a:r>
              </a:p>
            </c:rich>
          </c:tx>
          <c:layout>
            <c:manualLayout>
              <c:xMode val="edge"/>
              <c:yMode val="edge"/>
              <c:x val="0.35251020625714902"/>
              <c:y val="0.95590826863439404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crossAx val="286678376"/>
        <c:crosses val="autoZero"/>
        <c:auto val="1"/>
        <c:lblAlgn val="ctr"/>
        <c:lblOffset val="100"/>
        <c:noMultiLvlLbl val="0"/>
      </c:catAx>
      <c:valAx>
        <c:axId val="2866783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 dirty="0"/>
                  <a:t>Miles de millones de US$</a:t>
                </a:r>
              </a:p>
            </c:rich>
          </c:tx>
          <c:layout>
            <c:manualLayout>
              <c:xMode val="edge"/>
              <c:yMode val="edge"/>
              <c:x val="9.9079971691436591E-3"/>
              <c:y val="0.36523936041737098"/>
            </c:manualLayout>
          </c:layout>
          <c:overlay val="0"/>
        </c:title>
        <c:numFmt formatCode="_(&quot;$&quot;* #.0,_);_(&quot;$&quot;* \(#,##0.\5\);_(&quot;$&quot;* 0?_);_(@_)" sourceLinked="0"/>
        <c:majorTickMark val="out"/>
        <c:minorTickMark val="none"/>
        <c:tickLblPos val="nextTo"/>
        <c:crossAx val="40973642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3328316477922695"/>
          <c:y val="0.29633285205903298"/>
          <c:w val="0.25255633255633297"/>
          <c:h val="0.42401402676160399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05620" cy="461961"/>
          </a:xfrm>
          <a:prstGeom prst="rect">
            <a:avLst/>
          </a:prstGeom>
        </p:spPr>
        <p:txBody>
          <a:bodyPr vert="horz" lIns="91612" tIns="45807" rIns="91612" bIns="45807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6980" y="1"/>
            <a:ext cx="3005619" cy="461961"/>
          </a:xfrm>
          <a:prstGeom prst="rect">
            <a:avLst/>
          </a:prstGeom>
        </p:spPr>
        <p:txBody>
          <a:bodyPr vert="horz" lIns="91612" tIns="45807" rIns="91612" bIns="45807" rtlCol="0"/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769364"/>
            <a:ext cx="3005620" cy="461961"/>
          </a:xfrm>
          <a:prstGeom prst="rect">
            <a:avLst/>
          </a:prstGeom>
        </p:spPr>
        <p:txBody>
          <a:bodyPr vert="horz" lIns="91612" tIns="45807" rIns="91612" bIns="45807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6980" y="8769364"/>
            <a:ext cx="3005619" cy="461961"/>
          </a:xfrm>
          <a:prstGeom prst="rect">
            <a:avLst/>
          </a:prstGeom>
        </p:spPr>
        <p:txBody>
          <a:bodyPr vert="horz" lIns="91612" tIns="45807" rIns="91612" bIns="45807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6359646-84FF-4FF2-90B1-DCE606405D97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71214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005620" cy="460384"/>
          </a:xfrm>
          <a:prstGeom prst="rect">
            <a:avLst/>
          </a:prstGeom>
        </p:spPr>
        <p:txBody>
          <a:bodyPr vert="horz" lIns="86664" tIns="43332" rIns="86664" bIns="43332" rtlCol="0"/>
          <a:lstStyle>
            <a:lvl1pPr algn="l">
              <a:defRPr sz="1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6980" y="0"/>
            <a:ext cx="3005619" cy="460384"/>
          </a:xfrm>
          <a:prstGeom prst="rect">
            <a:avLst/>
          </a:prstGeom>
        </p:spPr>
        <p:txBody>
          <a:bodyPr vert="horz" lIns="86664" tIns="43332" rIns="86664" bIns="43332" rtlCol="0"/>
          <a:lstStyle>
            <a:lvl1pPr algn="r">
              <a:defRPr sz="1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0463" y="693738"/>
            <a:ext cx="4614862" cy="3462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6664" tIns="43332" rIns="86664" bIns="43332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222" y="4386263"/>
            <a:ext cx="5545761" cy="4152913"/>
          </a:xfrm>
          <a:prstGeom prst="rect">
            <a:avLst/>
          </a:prstGeom>
        </p:spPr>
        <p:txBody>
          <a:bodyPr vert="horz" lIns="86664" tIns="43332" rIns="86664" bIns="43332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8770940"/>
            <a:ext cx="3005620" cy="460384"/>
          </a:xfrm>
          <a:prstGeom prst="rect">
            <a:avLst/>
          </a:prstGeom>
        </p:spPr>
        <p:txBody>
          <a:bodyPr vert="horz" lIns="86664" tIns="43332" rIns="86664" bIns="43332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6980" y="8770940"/>
            <a:ext cx="3005619" cy="460384"/>
          </a:xfrm>
          <a:prstGeom prst="rect">
            <a:avLst/>
          </a:prstGeom>
        </p:spPr>
        <p:txBody>
          <a:bodyPr vert="horz" lIns="86664" tIns="43332" rIns="86664" bIns="43332" rtlCol="0" anchor="b"/>
          <a:lstStyle>
            <a:lvl1pPr algn="r">
              <a:defRPr sz="1100" smtClean="0"/>
            </a:lvl1pPr>
          </a:lstStyle>
          <a:p>
            <a:pPr>
              <a:defRPr/>
            </a:pPr>
            <a:fld id="{8A57EA69-8F50-4190-A70F-0DA046C10CE6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6184076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9104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dirty="0"/>
              <a:t>This slide is modified depending on the workshop</a:t>
            </a:r>
          </a:p>
        </p:txBody>
      </p:sp>
      <p:sp>
        <p:nvSpPr>
          <p:cNvPr id="20483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8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8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86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61BBEF-8FD8-4FF3-9C36-CB05F3A3E457}" type="slidenum">
              <a:rPr lang="en-US"/>
              <a:pPr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299280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dirty="0"/>
              <a:t>On the first point this forms the basis of a Secretariat report to the COP on the operations of the MOU between the GEF and the COP.</a:t>
            </a:r>
            <a:endParaRPr lang="es-ES" dirty="0"/>
          </a:p>
        </p:txBody>
      </p:sp>
      <p:sp>
        <p:nvSpPr>
          <p:cNvPr id="20483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8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8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486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61BBEF-8FD8-4FF3-9C36-CB05F3A3E457}" type="slidenum">
              <a:rPr lang="en-US"/>
              <a:pPr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146681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17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36561" indent="-283293" defTabSz="95217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33170" indent="-226634" defTabSz="95217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86438" indent="-226634" defTabSz="95217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39706" indent="-226634" defTabSz="95217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492974" indent="-226634" defTabSz="95217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46243" indent="-226634" defTabSz="95217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399511" indent="-226634" defTabSz="95217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52779" indent="-226634" defTabSz="95217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45A6512-1757-497D-B59E-27CBF4025D15}" type="slidenum">
              <a:rPr lang="en-US" altLang="en-US" sz="130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14</a:t>
            </a:fld>
            <a:endParaRPr lang="en-US" altLang="en-US" sz="1300">
              <a:solidFill>
                <a:srgbClr val="000000"/>
              </a:solidFill>
            </a:endParaRPr>
          </a:p>
        </p:txBody>
      </p:sp>
      <p:sp>
        <p:nvSpPr>
          <p:cNvPr id="8197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17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36561" indent="-283293" defTabSz="95217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33170" indent="-226634" defTabSz="95217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86438" indent="-226634" defTabSz="95217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39706" indent="-226634" defTabSz="95217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492974" indent="-226634" defTabSz="95217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46243" indent="-226634" defTabSz="95217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399511" indent="-226634" defTabSz="95217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52779" indent="-226634" defTabSz="95217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300">
                <a:solidFill>
                  <a:srgbClr val="000000"/>
                </a:solidFill>
              </a:rPr>
              <a:t>GEF Expanded Constituency Workshop</a:t>
            </a:r>
          </a:p>
        </p:txBody>
      </p:sp>
    </p:spTree>
    <p:extLst>
      <p:ext uri="{BB962C8B-B14F-4D97-AF65-F5344CB8AC3E}">
        <p14:creationId xmlns:p14="http://schemas.microsoft.com/office/powerpoint/2010/main" val="19450660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43992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578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700" b="1" i="1" dirty="0">
                <a:solidFill>
                  <a:srgbClr val="00642D"/>
                </a:solidFill>
              </a:rPr>
              <a:t>Mission:</a:t>
            </a:r>
            <a:r>
              <a:rPr lang="en-US" sz="700" i="1" dirty="0">
                <a:solidFill>
                  <a:srgbClr val="00642D"/>
                </a:solidFill>
              </a:rPr>
              <a:t> To assist in the protection of the global environment and to promote environmental sustainable development.</a:t>
            </a:r>
            <a:r>
              <a:rPr dirty="0"/>
              <a:t> </a:t>
            </a:r>
          </a:p>
          <a:p>
            <a:r>
              <a:rPr lang="en-US" sz="700" dirty="0"/>
              <a:t>Established in Oct 1991 as a $1 billion pilot program in the WB</a:t>
            </a:r>
          </a:p>
          <a:p>
            <a:r>
              <a:rPr lang="en-US" sz="700" dirty="0"/>
              <a:t>The GEF is the world’s largest public funder of projects and programs to benefit the global environment.</a:t>
            </a:r>
          </a:p>
          <a:p>
            <a:r>
              <a:rPr lang="en-US" sz="700" dirty="0"/>
              <a:t>WB, UNDP, UNEP were the 3 initial implementing partners.</a:t>
            </a:r>
          </a:p>
          <a:p>
            <a:r>
              <a:rPr lang="en-US" sz="700" dirty="0"/>
              <a:t>At the Rio Earth Summit in 1992, the GEF was restructured and moved out of the WB. </a:t>
            </a:r>
          </a:p>
          <a:p>
            <a:r>
              <a:rPr lang="en-US" sz="700" dirty="0"/>
              <a:t>This enhanced the involvement of developing countries in the decision-making process and in implementation of the projects. </a:t>
            </a:r>
          </a:p>
          <a:p>
            <a:r>
              <a:rPr lang="en-US" sz="700" dirty="0"/>
              <a:t>Since 1994, the WB has served as the GEF Trustee and provided administrative services.</a:t>
            </a:r>
          </a:p>
          <a:p>
            <a:r>
              <a:rPr lang="en-US" sz="700" dirty="0"/>
              <a:t>The GEF also serves as financial mechanism for the following UN conventions:</a:t>
            </a:r>
          </a:p>
          <a:p>
            <a:r>
              <a:rPr lang="en-US" sz="700" dirty="0"/>
              <a:t>UN Convention on Biological Diversity (CBD)</a:t>
            </a:r>
          </a:p>
          <a:p>
            <a:r>
              <a:rPr lang="en-US" sz="700" dirty="0"/>
              <a:t>UN Framework Convention on Climate Change (UNFCCC) </a:t>
            </a:r>
          </a:p>
          <a:p>
            <a:r>
              <a:rPr lang="en-US" sz="700" dirty="0"/>
              <a:t>UN Stockholm Convention on Persistent Organic Pollutants (POPs) </a:t>
            </a:r>
          </a:p>
          <a:p>
            <a:r>
              <a:rPr lang="en-US" sz="700" dirty="0"/>
              <a:t>UN Convention to Combat Desertification (UNCCD)</a:t>
            </a:r>
          </a:p>
          <a:p>
            <a:r>
              <a:rPr lang="en-US" sz="700" dirty="0"/>
              <a:t>The GEF, although not linked formally to the Montreal Protocol on Substances That Deplete the Ozone Layer (MP), supports implementation of the MP in transition economies.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64374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941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A57EA69-8F50-4190-A70F-0DA046C10CE6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398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61637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65453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628862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13445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54607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9221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dirty="0"/>
              <a:t>¿Preguntas?</a:t>
            </a:r>
            <a:endParaRPr lang="es-E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rgbClr val="00642D"/>
                </a:solidFill>
              </a:rPr>
              <a:t>Muchas gracias por su atención.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28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5327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52050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2112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562130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dirty="0"/>
              <a:t>¿Preguntas?</a:t>
            </a:r>
            <a:endParaRPr lang="es-E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rgbClr val="00642D"/>
                </a:solidFill>
              </a:rPr>
              <a:t>Muchas gracias por su atención.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60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Only Without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think-cell Slide" r:id="rId4" imgW="6350000" imgH="6350000" progId="">
                  <p:embed/>
                </p:oleObj>
              </mc:Choice>
              <mc:Fallback>
                <p:oleObj name="think-cell Slide" r:id="rId4" imgW="6350000" imgH="6350000" progId="">
                  <p:embed/>
                  <p:pic>
                    <p:nvPicPr>
                      <p:cNvPr id="0" name="Picture 1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489" y="234863"/>
            <a:ext cx="8794113" cy="2983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0241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5726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0518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989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40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52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050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00642D"/>
                </a:solidFill>
                <a:latin typeface="+mn-lt"/>
              </a:rPr>
              <a:t>¿QUÉ ES EL GEF (FMAM)?</a:t>
            </a:r>
            <a:br>
              <a:rPr dirty="0"/>
            </a:br>
            <a:r>
              <a:rPr lang="en-US" sz="2800" dirty="0">
                <a:solidFill>
                  <a:srgbClr val="00642D"/>
                </a:solidFill>
                <a:latin typeface="+mn-lt"/>
              </a:rPr>
              <a:t>Historia y estructura</a:t>
            </a:r>
            <a:endParaRPr lang="es-ES" sz="28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5052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s-AR" b="1" dirty="0">
                <a:solidFill>
                  <a:schemeClr val="tx1"/>
                </a:solidFill>
                <a:latin typeface="+mj-lt"/>
              </a:rPr>
              <a:t>Dialogo Nacional Argentina</a:t>
            </a:r>
            <a:endParaRPr lang="es-AR" b="1" dirty="0">
              <a:solidFill>
                <a:srgbClr val="00642D"/>
              </a:solidFill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s-AR" sz="3200" b="1" dirty="0">
              <a:solidFill>
                <a:schemeClr val="tx1"/>
              </a:solidFill>
              <a:latin typeface="Andes" panose="02000000000000000000" pitchFamily="50" charset="0"/>
            </a:endParaRPr>
          </a:p>
          <a:p>
            <a:pPr>
              <a:lnSpc>
                <a:spcPct val="80000"/>
              </a:lnSpc>
              <a:defRPr/>
            </a:pPr>
            <a:r>
              <a:rPr lang="es-AR" sz="2400" b="1" dirty="0">
                <a:solidFill>
                  <a:schemeClr val="tx1"/>
                </a:solidFill>
                <a:latin typeface="+mj-lt"/>
              </a:rPr>
              <a:t>Buenos Aires</a:t>
            </a:r>
            <a:endParaRPr lang="es-AR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s-AR" sz="2400" dirty="0">
                <a:solidFill>
                  <a:schemeClr val="tx1"/>
                </a:solidFill>
                <a:latin typeface="+mj-lt"/>
              </a:rPr>
              <a:t>27 y 28 de Noviembre de 2018</a:t>
            </a:r>
          </a:p>
          <a:p>
            <a:pPr>
              <a:lnSpc>
                <a:spcPct val="80000"/>
              </a:lnSpc>
              <a:defRPr/>
            </a:pPr>
            <a:endParaRPr lang="x-none" sz="24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endParaRPr lang="x-none" sz="2400" dirty="0"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980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415588"/>
              </p:ext>
            </p:extLst>
          </p:nvPr>
        </p:nvGraphicFramePr>
        <p:xfrm>
          <a:off x="179512" y="2420888"/>
          <a:ext cx="8815388" cy="4000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59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89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27">
                <a:tc>
                  <a:txBody>
                    <a:bodyPr/>
                    <a:lstStyle/>
                    <a:p>
                      <a:r>
                        <a:rPr lang="en-US" sz="1600" b="1" dirty="0"/>
                        <a:t>AGUAS INTERNACIONALES</a:t>
                      </a:r>
                      <a:endParaRPr lang="es-E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463</a:t>
                      </a:r>
                      <a:endParaRPr lang="es-ES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327215"/>
              </p:ext>
            </p:extLst>
          </p:nvPr>
        </p:nvGraphicFramePr>
        <p:xfrm>
          <a:off x="179512" y="321467"/>
          <a:ext cx="8843962" cy="2027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432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07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850">
                <a:tc>
                  <a:txBody>
                    <a:bodyPr/>
                    <a:lstStyle/>
                    <a:p>
                      <a:r>
                        <a:rPr lang="es-EC" sz="1600" b="1" noProof="0" dirty="0"/>
                        <a:t>PRODUCTOS QUÍMICOS Y DESECHOS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EC" sz="1600" noProof="0" dirty="0"/>
                        <a:t>599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8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600" baseline="0" noProof="0" dirty="0"/>
                        <a:t> - COP</a:t>
                      </a:r>
                      <a:endParaRPr lang="es-EC" sz="1600" noProof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EC" sz="1600" noProof="0" dirty="0"/>
                        <a:t>359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8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600" baseline="0" noProof="0" dirty="0"/>
                        <a:t> - Mercurio</a:t>
                      </a:r>
                      <a:endParaRPr lang="es-EC" sz="1600" noProof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EC" sz="1600" noProof="0" dirty="0"/>
                        <a:t>340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09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600" baseline="0" noProof="0" dirty="0"/>
                        <a:t> - Enfoque Estratégico para la Gestión de Productos Químicos a Nivel Internacional (SAICM)</a:t>
                      </a:r>
                      <a:endParaRPr lang="es-EC" sz="1600" noProof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EC" sz="1600" noProof="0" dirty="0"/>
                        <a:t>12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850">
                <a:tc>
                  <a:txBody>
                    <a:bodyPr/>
                    <a:lstStyle/>
                    <a:p>
                      <a:r>
                        <a:rPr lang="es-EC" sz="1600" noProof="0" dirty="0"/>
                        <a:t> - Sustancias que agotan la capa de ozono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EC" sz="1600" noProof="0" dirty="0"/>
                        <a:t>23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293733"/>
              </p:ext>
            </p:extLst>
          </p:nvPr>
        </p:nvGraphicFramePr>
        <p:xfrm>
          <a:off x="179512" y="4668487"/>
          <a:ext cx="8829676" cy="632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5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722">
                <a:tc>
                  <a:txBody>
                    <a:bodyPr/>
                    <a:lstStyle/>
                    <a:p>
                      <a:r>
                        <a:rPr lang="en-US" sz="1800" b="1" dirty="0"/>
                        <a:t>Presupuesto institucional: Secretaría, Grupo Asesor Científico y Tecnológico (STAP) y Depositario</a:t>
                      </a:r>
                      <a:endParaRPr lang="es-ES" sz="18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127.4</a:t>
                      </a:r>
                      <a:endParaRPr lang="es-ES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839323"/>
              </p:ext>
            </p:extLst>
          </p:nvPr>
        </p:nvGraphicFramePr>
        <p:xfrm>
          <a:off x="179512" y="2897988"/>
          <a:ext cx="8829676" cy="1693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5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3514">
                <a:tc>
                  <a:txBody>
                    <a:bodyPr/>
                    <a:lstStyle/>
                    <a:p>
                      <a:r>
                        <a:rPr lang="es-PA" sz="1600" b="1" noProof="0" dirty="0"/>
                        <a:t>PROGRAMAS INSTITUCIONALES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PA" sz="1600" noProof="0" dirty="0"/>
                        <a:t>149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9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A" sz="1600" noProof="0" dirty="0"/>
                        <a:t>Programa de Apoyo a los Países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PA" sz="1600" noProof="0" dirty="0"/>
                        <a:t>21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9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A" sz="1600" noProof="0" dirty="0"/>
                        <a:t>Programa de Pequeñas Donaciones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PA" sz="1600" noProof="0" dirty="0"/>
                        <a:t>128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747434"/>
              </p:ext>
            </p:extLst>
          </p:nvPr>
        </p:nvGraphicFramePr>
        <p:xfrm>
          <a:off x="179512" y="6151011"/>
          <a:ext cx="8829676" cy="518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5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349">
                <a:tc>
                  <a:txBody>
                    <a:bodyPr/>
                    <a:lstStyle/>
                    <a:p>
                      <a:r>
                        <a:rPr lang="es-AR" sz="1800" b="1" noProof="0" dirty="0"/>
                        <a:t>TOTAL de la reposición de recursos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4,068</a:t>
                      </a:r>
                      <a:endParaRPr lang="es-ES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590427"/>
              </p:ext>
            </p:extLst>
          </p:nvPr>
        </p:nvGraphicFramePr>
        <p:xfrm>
          <a:off x="179512" y="5512197"/>
          <a:ext cx="8829676" cy="4370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5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70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Oficina de Evaluación Independiente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24.5</a:t>
                      </a:r>
                      <a:endParaRPr lang="es-ES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255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3EF759F-82EB-4D73-B57A-9C6FEB1135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124200"/>
            <a:ext cx="8363272" cy="3473152"/>
          </a:xfrm>
        </p:spPr>
        <p:txBody>
          <a:bodyPr/>
          <a:lstStyle/>
          <a:p>
            <a:pPr algn="l"/>
            <a:r>
              <a:rPr lang="es-AR" sz="3200" dirty="0"/>
              <a:t>TOTAL:				24,71	 	</a:t>
            </a:r>
          </a:p>
          <a:p>
            <a:pPr algn="l"/>
            <a:r>
              <a:rPr lang="es-AR" sz="3200" dirty="0"/>
              <a:t>Cambio Climatico 		  6,38</a:t>
            </a:r>
          </a:p>
          <a:p>
            <a:pPr algn="l"/>
            <a:r>
              <a:rPr lang="es-AR" sz="3200" dirty="0"/>
              <a:t>Biodiversidad			13,10</a:t>
            </a:r>
          </a:p>
          <a:p>
            <a:pPr algn="l"/>
            <a:r>
              <a:rPr lang="es-AR" sz="3200" dirty="0"/>
              <a:t>Degradación de tierras	  5,23</a:t>
            </a:r>
          </a:p>
          <a:p>
            <a:pPr algn="l"/>
            <a:endParaRPr lang="es-AR" sz="3200" dirty="0"/>
          </a:p>
          <a:p>
            <a:pPr algn="l"/>
            <a:r>
              <a:rPr lang="es-AR" sz="3200" dirty="0"/>
              <a:t>Flexibilidad:			  3,21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B32627-4F31-4A00-8CA7-CF2C948C2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Asignación STAR Argentina</a:t>
            </a:r>
            <a:br>
              <a:rPr lang="es-AR" dirty="0"/>
            </a:br>
            <a:r>
              <a:rPr lang="es-AR" sz="2000" dirty="0"/>
              <a:t>(en millones de U$S)</a:t>
            </a:r>
          </a:p>
        </p:txBody>
      </p:sp>
    </p:spTree>
    <p:extLst>
      <p:ext uri="{BB962C8B-B14F-4D97-AF65-F5344CB8AC3E}">
        <p14:creationId xmlns:p14="http://schemas.microsoft.com/office/powerpoint/2010/main" val="3171411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 bwMode="auto">
          <a:xfrm>
            <a:off x="0" y="0"/>
            <a:ext cx="9144000" cy="83671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DO" sz="3000" b="1" dirty="0">
                <a:solidFill>
                  <a:srgbClr val="00642D"/>
                </a:solidFill>
                <a:latin typeface="Calibri" pitchFamily="34" charset="0"/>
              </a:rPr>
              <a:t>Relaciones con las Secretarías </a:t>
            </a:r>
            <a:br>
              <a:rPr lang="es-DO" sz="3000" b="1" dirty="0">
                <a:solidFill>
                  <a:srgbClr val="00642D"/>
                </a:solidFill>
                <a:latin typeface="Calibri" pitchFamily="34" charset="0"/>
              </a:rPr>
            </a:br>
            <a:r>
              <a:rPr lang="es-DO" sz="3000" b="1" dirty="0">
                <a:solidFill>
                  <a:srgbClr val="00642D"/>
                </a:solidFill>
                <a:latin typeface="Calibri" pitchFamily="34" charset="0"/>
              </a:rPr>
              <a:t>de los convenios y de las convenciones (1 de 2)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1124744"/>
            <a:ext cx="86868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DO" sz="2200" dirty="0">
                <a:latin typeface="+mn-lt"/>
              </a:rPr>
              <a:t>El FMAM actúa como mecanismo financiero de cinco convenios y convenciones.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DO" sz="22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DO" sz="2200" dirty="0">
                <a:latin typeface="+mn-lt"/>
              </a:rPr>
              <a:t>El Memorando de Entendimiento es el medio a través del cual el FMAM y los convenios y las convenciones cooperan.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DO" sz="22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DO" sz="2200" dirty="0">
                <a:latin typeface="+mn-lt"/>
              </a:rPr>
              <a:t>Los convenios y las convenciones para los cuales el FMAM actúa como mecanismo financiero le proporcionan a este orientaciones estratégicas generales.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DO" sz="22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DO" sz="2200" dirty="0">
                <a:latin typeface="+mn-lt"/>
              </a:rPr>
              <a:t>El Consejo del FMAM responde a estas orientaciones elaborando criterios operacionales para sus proyectos.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DO" sz="2200" dirty="0"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 bwMode="auto">
          <a:xfrm>
            <a:off x="0" y="0"/>
            <a:ext cx="9144000" cy="90872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C" sz="3000" b="1" dirty="0">
                <a:solidFill>
                  <a:srgbClr val="00642D"/>
                </a:solidFill>
                <a:latin typeface="Calibri" pitchFamily="34" charset="0"/>
              </a:rPr>
              <a:t>Relaciones con las Secretarías </a:t>
            </a:r>
            <a:br>
              <a:rPr lang="es-EC" sz="3000" b="1" dirty="0">
                <a:solidFill>
                  <a:srgbClr val="00642D"/>
                </a:solidFill>
                <a:latin typeface="Calibri" pitchFamily="34" charset="0"/>
              </a:rPr>
            </a:br>
            <a:r>
              <a:rPr lang="es-EC" sz="3000" b="1" dirty="0">
                <a:solidFill>
                  <a:srgbClr val="00642D"/>
                </a:solidFill>
                <a:latin typeface="Calibri" pitchFamily="34" charset="0"/>
              </a:rPr>
              <a:t>de los convenios y de las convenciones (2 de 2)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1255216"/>
            <a:ext cx="8610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sz="2200" dirty="0">
                <a:latin typeface="+mj-lt"/>
              </a:rPr>
              <a:t>Las secretarías de los convenios y las convenciones y la Secretaría del FMAM se consultan según consideran necesario acerca de las orientaciones que brindan las Conferencias de las Partes.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C" sz="22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sz="2200" dirty="0">
                <a:latin typeface="+mn-lt"/>
              </a:rPr>
              <a:t>En particular, de conformidad con el ciclo de los proyectos del FMAM, se invita a las Secretarías de los convenios y las convenciones a formular comentarios sobre las propuestas de proyectos que se analizan con miras a su eventual inclusión en un programa de trabajo. </a:t>
            </a:r>
          </a:p>
          <a:p>
            <a:r>
              <a:rPr lang="es-EC" dirty="0"/>
              <a:t> </a:t>
            </a:r>
            <a:endParaRPr lang="es-EC" sz="22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sz="2200" dirty="0">
                <a:latin typeface="+mn-lt"/>
              </a:rPr>
              <a:t>La Secretaría del FMAM elabora un informe sobre las actividades de dicho organismo que, tras ser examinado y aprobado por el Consejo, se presenta regularmente ante cada Conferencia de las Partes. </a:t>
            </a:r>
          </a:p>
          <a:p>
            <a:r>
              <a:rPr lang="es-EC" sz="2200" dirty="0">
                <a:latin typeface="+mn-lt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C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160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6"/>
          <p:cNvSpPr>
            <a:spLocks noGrp="1"/>
          </p:cNvSpPr>
          <p:nvPr>
            <p:ph idx="1"/>
          </p:nvPr>
        </p:nvSpPr>
        <p:spPr>
          <a:xfrm>
            <a:off x="342900" y="685800"/>
            <a:ext cx="8458200" cy="5105400"/>
          </a:xfrm>
        </p:spPr>
        <p:txBody>
          <a:bodyPr/>
          <a:lstStyle/>
          <a:p>
            <a:pPr marL="457200" lvl="1" indent="-220663" eaLnBrk="1" hangingPunct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ES_tradnl" altLang="en-US" dirty="0">
                <a:cs typeface="Arial" panose="020B0604020202020204" pitchFamily="34" charset="0"/>
              </a:rPr>
              <a:t>Fondo para los Países Menos Adelantados (LDCF , siglas en ingles) y Fondo Especial para el Cambio Climático (SCCF, siglas en ingles) </a:t>
            </a:r>
            <a:r>
              <a:rPr lang="es-ES_tradnl" altLang="en-US" dirty="0"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s-ES_tradnl" altLang="en-US" dirty="0">
                <a:cs typeface="Arial" panose="020B0604020202020204" pitchFamily="34" charset="0"/>
              </a:rPr>
              <a:t> establecido en 2001, orientación impartida por la Conferencia de las Partes de la Convención Marco de las Naciones Unidas para el Cambio Climático (CMNUCC).</a:t>
            </a:r>
          </a:p>
          <a:p>
            <a:pPr marL="457200" lvl="1" indent="-220663" eaLnBrk="1" hangingPunct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ES_tradnl" altLang="en-US" dirty="0">
                <a:cs typeface="Arial" panose="020B0604020202020204" pitchFamily="34" charset="0"/>
              </a:rPr>
              <a:t>Primeros fondos multilateral para implementar concretas acciones de adaptación en los países en vías de desarrollo. </a:t>
            </a:r>
          </a:p>
          <a:p>
            <a:pPr marL="457200" lvl="1" indent="-220663" eaLnBrk="1" hangingPunct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ES_tradnl" altLang="en-US" dirty="0">
                <a:cs typeface="Arial" panose="020B0604020202020204" pitchFamily="34" charset="0"/>
              </a:rPr>
              <a:t>LDCF y SCCF proveen a países y comunidades, al igual que la Agencias Implementadoras del GEF, recursos para financiar una cartera pionera de adaptación.</a:t>
            </a:r>
          </a:p>
          <a:p>
            <a:pPr marL="457200" lvl="1" indent="-220663" eaLnBrk="1" hangingPunct="1">
              <a:buFont typeface="Arial" panose="020B0604020202020204" pitchFamily="34" charset="0"/>
              <a:buChar char="•"/>
            </a:pPr>
            <a:r>
              <a:rPr lang="es-ES_tradnl" altLang="en-US" dirty="0">
                <a:cs typeface="Arial" panose="020B0604020202020204" pitchFamily="34" charset="0"/>
              </a:rPr>
              <a:t>Gestionado y administrado independientemente del Fondo Fiduciario del GEF.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5FB15F7-EEBA-4004-8E09-5EDE1BF66390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3200" b="1" dirty="0">
                <a:solidFill>
                  <a:srgbClr val="00642D"/>
                </a:solidFill>
                <a:latin typeface="Calibri" pitchFamily="34" charset="0"/>
              </a:rPr>
              <a:t>LDCF y SCCF – Adaptación al </a:t>
            </a:r>
            <a:r>
              <a:rPr lang="es-ES_tradnl" sz="3200" b="1">
                <a:solidFill>
                  <a:srgbClr val="00642D"/>
                </a:solidFill>
                <a:latin typeface="Calibri" pitchFamily="34" charset="0"/>
              </a:rPr>
              <a:t>Cambio Climático </a:t>
            </a:r>
            <a:endParaRPr lang="es-ES_tradnl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912513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91264" cy="453082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sz="1800" dirty="0">
                <a:solidFill>
                  <a:srgbClr val="595959"/>
                </a:solidFill>
              </a:rPr>
              <a:t>El FMAM promueve activamente la participación de las OSC en sus programas, proyectos y políticas. </a:t>
            </a:r>
          </a:p>
          <a:p>
            <a:pPr marL="0" indent="0">
              <a:lnSpc>
                <a:spcPct val="80000"/>
              </a:lnSpc>
              <a:buNone/>
            </a:pPr>
            <a:endParaRPr lang="es-ES_tradnl" sz="1800" dirty="0">
              <a:solidFill>
                <a:srgbClr val="595959"/>
              </a:solidFill>
            </a:endParaRPr>
          </a:p>
          <a:p>
            <a:pPr>
              <a:lnSpc>
                <a:spcPct val="80000"/>
              </a:lnSpc>
            </a:pPr>
            <a:r>
              <a:rPr lang="es-ES_tradnl" sz="1800" dirty="0">
                <a:solidFill>
                  <a:srgbClr val="595959"/>
                </a:solidFill>
              </a:rPr>
              <a:t>El FMAM cuenta con varias políticas referidas a la participación de la sociedad civil.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s-ES_tradnl" sz="1800" dirty="0">
              <a:solidFill>
                <a:srgbClr val="595959"/>
              </a:solidFill>
            </a:endParaRPr>
          </a:p>
          <a:p>
            <a:pPr>
              <a:lnSpc>
                <a:spcPct val="80000"/>
              </a:lnSpc>
            </a:pPr>
            <a:r>
              <a:rPr lang="es-ES_tradnl" sz="1800" dirty="0">
                <a:solidFill>
                  <a:srgbClr val="595959"/>
                </a:solidFill>
              </a:rPr>
              <a:t>El FMAM brinda a la sociedad civil la oportunidad de participar de numerosas formas: </a:t>
            </a:r>
          </a:p>
          <a:p>
            <a:pPr lvl="1">
              <a:lnSpc>
                <a:spcPct val="80000"/>
              </a:lnSpc>
            </a:pPr>
            <a:r>
              <a:rPr lang="es-ES_tradnl" sz="1800" dirty="0">
                <a:solidFill>
                  <a:srgbClr val="595959"/>
                </a:solidFill>
              </a:rPr>
              <a:t>En el nivel de las operaciones: las OSC han intervenido en muchos proyectos. </a:t>
            </a:r>
          </a:p>
          <a:p>
            <a:pPr lvl="1">
              <a:lnSpc>
                <a:spcPct val="80000"/>
              </a:lnSpc>
            </a:pPr>
            <a:r>
              <a:rPr lang="es-ES_tradnl" sz="1800" dirty="0">
                <a:solidFill>
                  <a:srgbClr val="595959"/>
                </a:solidFill>
              </a:rPr>
              <a:t>En el nivel político: las OSC envían representantes a las reuniones del Consejo y la Asamblea que tienen derecho a pronunciarse sobre todos los temas significativos. </a:t>
            </a:r>
          </a:p>
          <a:p>
            <a:pPr lvl="1">
              <a:lnSpc>
                <a:spcPct val="80000"/>
              </a:lnSpc>
            </a:pPr>
            <a:r>
              <a:rPr lang="es-ES_tradnl" sz="1800" dirty="0">
                <a:solidFill>
                  <a:srgbClr val="595959"/>
                </a:solidFill>
              </a:rPr>
              <a:t>Las OSC han estado presentes en todos los talleres de circunscripción ampliado. </a:t>
            </a:r>
          </a:p>
          <a:p>
            <a:pPr lvl="1">
              <a:lnSpc>
                <a:spcPct val="80000"/>
              </a:lnSpc>
            </a:pPr>
            <a:r>
              <a:rPr lang="es-ES_tradnl" sz="1800" dirty="0">
                <a:solidFill>
                  <a:srgbClr val="595959"/>
                </a:solidFill>
              </a:rPr>
              <a:t>Los ejercicios nacionales de formulación de la cartera fueron diseñados para incluir consultas con las OSC. </a:t>
            </a:r>
          </a:p>
          <a:p>
            <a:pPr lvl="1">
              <a:lnSpc>
                <a:spcPct val="80000"/>
              </a:lnSpc>
            </a:pPr>
            <a:endParaRPr lang="es-ES_tradnl" sz="1800" dirty="0">
              <a:solidFill>
                <a:srgbClr val="595959"/>
              </a:solidFill>
            </a:endParaRPr>
          </a:p>
          <a:p>
            <a:pPr>
              <a:lnSpc>
                <a:spcPct val="80000"/>
              </a:lnSpc>
            </a:pPr>
            <a:r>
              <a:rPr lang="es-ES_tradnl" sz="1800" dirty="0">
                <a:solidFill>
                  <a:srgbClr val="595959"/>
                </a:solidFill>
              </a:rPr>
              <a:t>Asimismo, los organismos del FMAM tienen políticas referidas a la participación de la sociedad civil, y el FMAM trabaja para incluirlas a través de esas políticas. </a:t>
            </a:r>
          </a:p>
        </p:txBody>
      </p:sp>
      <p:sp>
        <p:nvSpPr>
          <p:cNvPr id="19459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3200" b="1" dirty="0">
                <a:solidFill>
                  <a:srgbClr val="00642D"/>
                </a:solidFill>
                <a:latin typeface="Calibri" pitchFamily="34" charset="0"/>
              </a:rPr>
              <a:t>El FMAM y la sociedad civil</a:t>
            </a:r>
          </a:p>
        </p:txBody>
      </p:sp>
    </p:spTree>
    <p:extLst>
      <p:ext uri="{BB962C8B-B14F-4D97-AF65-F5344CB8AC3E}">
        <p14:creationId xmlns:p14="http://schemas.microsoft.com/office/powerpoint/2010/main" val="872019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 bwMode="auto">
          <a:xfrm>
            <a:off x="228600" y="205740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000" b="1" dirty="0">
                <a:latin typeface="Arial" panose="020B0604020202020204" pitchFamily="34" charset="0"/>
              </a:rPr>
              <a:t> </a:t>
            </a:r>
            <a:endParaRPr lang="en-US" altLang="en-US" sz="40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4800" b="1" dirty="0">
                <a:solidFill>
                  <a:srgbClr val="00642D"/>
                </a:solidFill>
              </a:rPr>
              <a:t>Gracias por su atención.</a:t>
            </a:r>
          </a:p>
        </p:txBody>
      </p:sp>
      <p:sp>
        <p:nvSpPr>
          <p:cNvPr id="4" name="Title 3"/>
          <p:cNvSpPr txBox="1">
            <a:spLocks/>
          </p:cNvSpPr>
          <p:nvPr/>
        </p:nvSpPr>
        <p:spPr bwMode="auto">
          <a:xfrm>
            <a:off x="0" y="358140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n-US" sz="4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4400" b="1" dirty="0">
                <a:solidFill>
                  <a:schemeClr val="accent1">
                    <a:lumMod val="50000"/>
                  </a:schemeClr>
                </a:solidFill>
              </a:rPr>
              <a:t>¿Preguntas?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n-US" sz="4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n-US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778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sz="3200" dirty="0"/>
              <a:t>Historia del GEF</a:t>
            </a:r>
          </a:p>
        </p:txBody>
      </p:sp>
      <p:sp>
        <p:nvSpPr>
          <p:cNvPr id="7171" name="Line 5"/>
          <p:cNvSpPr>
            <a:spLocks noChangeShapeType="1"/>
          </p:cNvSpPr>
          <p:nvPr/>
        </p:nvSpPr>
        <p:spPr bwMode="auto">
          <a:xfrm flipV="1">
            <a:off x="832513" y="1295399"/>
            <a:ext cx="8082887" cy="1137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172" name="Text Box 10"/>
          <p:cNvSpPr txBox="1">
            <a:spLocks noChangeArrowheads="1"/>
          </p:cNvSpPr>
          <p:nvPr/>
        </p:nvSpPr>
        <p:spPr bwMode="auto">
          <a:xfrm>
            <a:off x="828675" y="900113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642D"/>
                </a:solidFill>
                <a:latin typeface="Calibri" charset="0"/>
              </a:rPr>
              <a:t>1991</a:t>
            </a:r>
          </a:p>
        </p:txBody>
      </p:sp>
      <p:sp>
        <p:nvSpPr>
          <p:cNvPr id="7173" name="Text Box 12"/>
          <p:cNvSpPr txBox="1">
            <a:spLocks noChangeArrowheads="1"/>
          </p:cNvSpPr>
          <p:nvPr/>
        </p:nvSpPr>
        <p:spPr bwMode="auto">
          <a:xfrm>
            <a:off x="1919927" y="890588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642D"/>
                </a:solidFill>
                <a:latin typeface="Calibri" charset="0"/>
              </a:rPr>
              <a:t>1992</a:t>
            </a:r>
          </a:p>
        </p:txBody>
      </p:sp>
      <p:sp>
        <p:nvSpPr>
          <p:cNvPr id="7174" name="Text Box 13"/>
          <p:cNvSpPr txBox="1">
            <a:spLocks noChangeArrowheads="1"/>
          </p:cNvSpPr>
          <p:nvPr/>
        </p:nvSpPr>
        <p:spPr bwMode="auto">
          <a:xfrm>
            <a:off x="3390900" y="914400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642D"/>
                </a:solidFill>
                <a:latin typeface="Calibri" charset="0"/>
              </a:rPr>
              <a:t>1994</a:t>
            </a:r>
          </a:p>
        </p:txBody>
      </p:sp>
      <p:sp>
        <p:nvSpPr>
          <p:cNvPr id="7175" name="Text Box 14"/>
          <p:cNvSpPr txBox="1">
            <a:spLocks noChangeArrowheads="1"/>
          </p:cNvSpPr>
          <p:nvPr/>
        </p:nvSpPr>
        <p:spPr bwMode="auto">
          <a:xfrm>
            <a:off x="7651493" y="899908"/>
            <a:ext cx="6527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642D"/>
                </a:solidFill>
                <a:latin typeface="Calibri" charset="0"/>
              </a:rPr>
              <a:t>2018</a:t>
            </a:r>
            <a:endParaRPr lang="es-ES" dirty="0">
              <a:solidFill>
                <a:srgbClr val="00642D"/>
              </a:solidFill>
              <a:latin typeface="Calibri" charset="0"/>
            </a:endParaRPr>
          </a:p>
        </p:txBody>
      </p:sp>
      <p:sp>
        <p:nvSpPr>
          <p:cNvPr id="7176" name="Text Box 18"/>
          <p:cNvSpPr txBox="1">
            <a:spLocks noChangeArrowheads="1"/>
          </p:cNvSpPr>
          <p:nvPr/>
        </p:nvSpPr>
        <p:spPr bwMode="auto">
          <a:xfrm>
            <a:off x="7239000" y="1420410"/>
            <a:ext cx="1676400" cy="244682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s-ES_tradnl" sz="1700" b="1" dirty="0">
                <a:solidFill>
                  <a:srgbClr val="00642D"/>
                </a:solidFill>
                <a:latin typeface="+mn-lt"/>
              </a:rPr>
              <a:t>Es la principal fuente de financiamiento público</a:t>
            </a:r>
            <a:r>
              <a:rPr lang="es-ES_tradnl" sz="1700" dirty="0">
                <a:latin typeface="+mn-lt"/>
              </a:rPr>
              <a:t> </a:t>
            </a:r>
            <a:r>
              <a:rPr lang="es-ES_tradnl" sz="1700" dirty="0">
                <a:solidFill>
                  <a:srgbClr val="4D4D4D"/>
                </a:solidFill>
                <a:latin typeface="+mn-lt"/>
              </a:rPr>
              <a:t>de proyectos y programas en favor del medio ambiente mundial.</a:t>
            </a:r>
            <a:endParaRPr lang="es-ES_tradnl" sz="1700" dirty="0">
              <a:latin typeface="+mn-lt"/>
            </a:endParaRPr>
          </a:p>
        </p:txBody>
      </p:sp>
      <p:sp>
        <p:nvSpPr>
          <p:cNvPr id="7177" name="Text Box 22"/>
          <p:cNvSpPr txBox="1">
            <a:spLocks noChangeArrowheads="1"/>
          </p:cNvSpPr>
          <p:nvPr/>
        </p:nvSpPr>
        <p:spPr bwMode="auto">
          <a:xfrm>
            <a:off x="280987" y="1392734"/>
            <a:ext cx="1025256" cy="1600438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s-ES_tradnl" sz="1600" b="1" dirty="0">
                <a:solidFill>
                  <a:srgbClr val="00642D"/>
                </a:solidFill>
                <a:latin typeface="Calibri" charset="0"/>
              </a:rPr>
              <a:t>US$1000 millones</a:t>
            </a:r>
            <a:r>
              <a:rPr lang="es-ES_tradnl" dirty="0"/>
              <a:t> </a:t>
            </a:r>
          </a:p>
          <a:p>
            <a:pPr algn="ctr" eaLnBrk="1" hangingPunct="1">
              <a:buFont typeface="Arial" charset="0"/>
              <a:buNone/>
            </a:pPr>
            <a:r>
              <a:rPr lang="es-ES_tradnl" sz="1600" dirty="0">
                <a:solidFill>
                  <a:srgbClr val="4D4D4D"/>
                </a:solidFill>
                <a:latin typeface="Calibri" charset="0"/>
              </a:rPr>
              <a:t>programa piloto del Banco Mundial</a:t>
            </a:r>
          </a:p>
        </p:txBody>
      </p:sp>
      <p:sp>
        <p:nvSpPr>
          <p:cNvPr id="7179" name="Line 33"/>
          <p:cNvSpPr>
            <a:spLocks noChangeShapeType="1"/>
          </p:cNvSpPr>
          <p:nvPr/>
        </p:nvSpPr>
        <p:spPr bwMode="auto">
          <a:xfrm>
            <a:off x="828675" y="1208206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180" name="Line 34"/>
          <p:cNvSpPr>
            <a:spLocks noChangeShapeType="1"/>
          </p:cNvSpPr>
          <p:nvPr/>
        </p:nvSpPr>
        <p:spPr bwMode="auto">
          <a:xfrm>
            <a:off x="2243777" y="1247775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181" name="Line 35"/>
          <p:cNvSpPr>
            <a:spLocks noChangeShapeType="1"/>
          </p:cNvSpPr>
          <p:nvPr/>
        </p:nvSpPr>
        <p:spPr bwMode="auto">
          <a:xfrm>
            <a:off x="3714750" y="1239624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182" name="Line 36"/>
          <p:cNvSpPr>
            <a:spLocks noChangeShapeType="1"/>
          </p:cNvSpPr>
          <p:nvPr/>
        </p:nvSpPr>
        <p:spPr bwMode="auto">
          <a:xfrm>
            <a:off x="7977865" y="1275069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183" name="Text Box 37"/>
          <p:cNvSpPr txBox="1">
            <a:spLocks noChangeArrowheads="1"/>
          </p:cNvSpPr>
          <p:nvPr/>
        </p:nvSpPr>
        <p:spPr bwMode="auto">
          <a:xfrm>
            <a:off x="2971089" y="3352800"/>
            <a:ext cx="1390650" cy="1660376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Asociados iniciales: 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Banco Mundial, PNUD, PNUMA</a:t>
            </a:r>
          </a:p>
        </p:txBody>
      </p:sp>
      <p:sp>
        <p:nvSpPr>
          <p:cNvPr id="7185" name="Text Box 39"/>
          <p:cNvSpPr txBox="1">
            <a:spLocks noChangeArrowheads="1"/>
          </p:cNvSpPr>
          <p:nvPr/>
        </p:nvSpPr>
        <p:spPr bwMode="auto">
          <a:xfrm>
            <a:off x="1403649" y="1401576"/>
            <a:ext cx="1473696" cy="283154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En la Cumbre para la Tierra de Rio,</a:t>
            </a:r>
            <a:r>
              <a:rPr dirty="0"/>
              <a:t>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se iniciaron las negociaciones para restructurar el FMAM por fuera del Banco Mundial.</a:t>
            </a:r>
            <a:endParaRPr lang="es-ES" sz="1600" b="1" dirty="0">
              <a:solidFill>
                <a:srgbClr val="00642D"/>
              </a:solidFill>
              <a:latin typeface="Calibri" charset="0"/>
            </a:endParaRPr>
          </a:p>
        </p:txBody>
      </p:sp>
      <p:sp>
        <p:nvSpPr>
          <p:cNvPr id="7187" name="Text Box 41"/>
          <p:cNvSpPr txBox="1">
            <a:spLocks noChangeArrowheads="1"/>
          </p:cNvSpPr>
          <p:nvPr/>
        </p:nvSpPr>
        <p:spPr bwMode="auto">
          <a:xfrm>
            <a:off x="4467076" y="1400599"/>
            <a:ext cx="2673384" cy="30931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C" sz="1500" b="1" dirty="0">
                <a:solidFill>
                  <a:srgbClr val="00642D"/>
                </a:solidFill>
                <a:latin typeface="Calibri" charset="0"/>
              </a:rPr>
              <a:t>El FMAM actúa como mecanismo financiero de:</a:t>
            </a:r>
            <a:endParaRPr lang="es-EC" sz="15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s-EC" sz="1500" b="1" u="sng" dirty="0">
                <a:solidFill>
                  <a:srgbClr val="4D4D4D"/>
                </a:solidFill>
                <a:latin typeface="Calibri" charset="0"/>
              </a:rPr>
              <a:t>CDB</a:t>
            </a:r>
            <a:endParaRPr lang="es-EC" sz="15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s-EC" sz="1500" b="1" u="sng" dirty="0">
                <a:solidFill>
                  <a:srgbClr val="4D4D4D"/>
                </a:solidFill>
                <a:latin typeface="Calibri" charset="0"/>
              </a:rPr>
              <a:t>CMNUCC</a:t>
            </a:r>
            <a:endParaRPr lang="es-EC" sz="15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s-EC" sz="1500" b="1" u="sng" dirty="0">
                <a:solidFill>
                  <a:srgbClr val="4D4D4D"/>
                </a:solidFill>
                <a:latin typeface="Calibri" charset="0"/>
              </a:rPr>
              <a:t>Conv. de Estocolmo sobre COP</a:t>
            </a:r>
          </a:p>
          <a:p>
            <a:pPr eaLnBrk="1" hangingPunct="1"/>
            <a:r>
              <a:rPr lang="es-EC" sz="1500" b="1" u="sng" dirty="0">
                <a:solidFill>
                  <a:srgbClr val="4D4D4D"/>
                </a:solidFill>
                <a:latin typeface="Calibri" charset="0"/>
              </a:rPr>
              <a:t>CNULD</a:t>
            </a:r>
          </a:p>
          <a:p>
            <a:pPr eaLnBrk="1" hangingPunct="1"/>
            <a:r>
              <a:rPr lang="es-EC" sz="1500" b="1" u="sng" dirty="0">
                <a:solidFill>
                  <a:srgbClr val="4D4D4D"/>
                </a:solidFill>
                <a:latin typeface="Calibri" charset="0"/>
              </a:rPr>
              <a:t>Minamata (Mercurio)</a:t>
            </a:r>
          </a:p>
          <a:p>
            <a:pPr eaLnBrk="1" hangingPunct="1"/>
            <a:endParaRPr lang="es-EC" sz="15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s-EC" sz="1500" dirty="0">
                <a:solidFill>
                  <a:srgbClr val="4D4D4D"/>
                </a:solidFill>
                <a:latin typeface="Calibri" charset="0"/>
              </a:rPr>
              <a:t>Además, si bien no está ligado formalmente al </a:t>
            </a:r>
            <a:r>
              <a:rPr lang="es-EC" sz="1500" b="1" u="sng" dirty="0">
                <a:solidFill>
                  <a:srgbClr val="4D4D4D"/>
                </a:solidFill>
                <a:latin typeface="Calibri" charset="0"/>
              </a:rPr>
              <a:t>Protocolo de Montreal</a:t>
            </a:r>
            <a:r>
              <a:rPr lang="es-EC" sz="1500" dirty="0">
                <a:solidFill>
                  <a:srgbClr val="4D4D4D"/>
                </a:solidFill>
                <a:latin typeface="Calibri" charset="0"/>
              </a:rPr>
              <a:t>, el FMAM respalda su implementación en las economías en transición. </a:t>
            </a:r>
          </a:p>
        </p:txBody>
      </p:sp>
      <p:sp>
        <p:nvSpPr>
          <p:cNvPr id="7189" name="Text Box 39"/>
          <p:cNvSpPr txBox="1">
            <a:spLocks noChangeArrowheads="1"/>
          </p:cNvSpPr>
          <p:nvPr/>
        </p:nvSpPr>
        <p:spPr bwMode="auto">
          <a:xfrm>
            <a:off x="2971089" y="1425575"/>
            <a:ext cx="1402242" cy="1708160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500" dirty="0">
                <a:solidFill>
                  <a:srgbClr val="4D4D4D"/>
                </a:solidFill>
                <a:latin typeface="Calibri" charset="0"/>
              </a:rPr>
              <a:t>Instrumento </a:t>
            </a:r>
            <a:r>
              <a:rPr lang="en-US" sz="1500" b="1" dirty="0">
                <a:solidFill>
                  <a:srgbClr val="00642D"/>
                </a:solidFill>
                <a:latin typeface="Calibri" charset="0"/>
              </a:rPr>
              <a:t>Constitutivo del Fondo para el Medio Ambiente Mundial Reestructurado</a:t>
            </a:r>
          </a:p>
        </p:txBody>
      </p:sp>
      <p:sp>
        <p:nvSpPr>
          <p:cNvPr id="23" name="Line 38"/>
          <p:cNvSpPr>
            <a:spLocks noChangeShapeType="1"/>
          </p:cNvSpPr>
          <p:nvPr/>
        </p:nvSpPr>
        <p:spPr bwMode="auto">
          <a:xfrm>
            <a:off x="3663835" y="3101659"/>
            <a:ext cx="710" cy="32223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623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 bwMode="auto">
          <a:xfrm>
            <a:off x="-20515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sz="3200" dirty="0"/>
              <a:t>Objetivo y misión del GEF</a:t>
            </a:r>
            <a:endParaRPr lang="es-E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1211282"/>
            <a:ext cx="80772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600" b="1" dirty="0">
                <a:solidFill>
                  <a:srgbClr val="00642D"/>
                </a:solidFill>
                <a:latin typeface="+mj-lt"/>
              </a:rPr>
              <a:t>Objetivo: </a:t>
            </a:r>
            <a:r>
              <a:rPr lang="es-CO" sz="2600" dirty="0">
                <a:latin typeface="+mj-lt"/>
              </a:rPr>
              <a:t>abordar</a:t>
            </a:r>
            <a:r>
              <a:rPr lang="es-CO" sz="2600" i="1" dirty="0">
                <a:latin typeface="+mj-lt"/>
              </a:rPr>
              <a:t> </a:t>
            </a:r>
            <a:r>
              <a:rPr lang="es-CO" sz="2600" i="1" u="sng" dirty="0">
                <a:latin typeface="+mj-lt"/>
              </a:rPr>
              <a:t>cuestiones ambientales de alcance mundial</a:t>
            </a:r>
            <a:r>
              <a:rPr lang="es-CO" sz="2600" i="1" dirty="0">
                <a:latin typeface="+mj-lt"/>
              </a:rPr>
              <a:t> </a:t>
            </a:r>
            <a:r>
              <a:rPr lang="es-CO" sz="2600" dirty="0">
                <a:latin typeface="+mj-lt"/>
              </a:rPr>
              <a:t>y respaldar, al mismo tiempo</a:t>
            </a:r>
            <a:r>
              <a:rPr lang="es-CO" sz="2600" i="1" dirty="0">
                <a:latin typeface="+mj-lt"/>
              </a:rPr>
              <a:t>, </a:t>
            </a:r>
            <a:r>
              <a:rPr lang="es-CO" sz="2600" i="1" u="sng" dirty="0">
                <a:latin typeface="+mj-lt"/>
              </a:rPr>
              <a:t>iniciativas nacionales de desarrollo sostenible</a:t>
            </a:r>
            <a:r>
              <a:rPr lang="es-CO" sz="2600" i="1" dirty="0">
                <a:latin typeface="+mj-lt"/>
              </a:rPr>
              <a:t>.</a:t>
            </a:r>
          </a:p>
          <a:p>
            <a:endParaRPr lang="es-CO" sz="2600" b="1" dirty="0">
              <a:solidFill>
                <a:srgbClr val="00642D"/>
              </a:solidFill>
              <a:latin typeface="+mj-lt"/>
            </a:endParaRPr>
          </a:p>
          <a:p>
            <a:r>
              <a:rPr lang="es-CO" sz="2600" b="1" dirty="0">
                <a:solidFill>
                  <a:srgbClr val="00642D"/>
                </a:solidFill>
                <a:latin typeface="+mj-lt"/>
              </a:rPr>
              <a:t>Misión: </a:t>
            </a:r>
            <a:r>
              <a:rPr lang="es-CO" sz="2600" dirty="0">
                <a:latin typeface="+mj-lt"/>
              </a:rPr>
              <a:t>El FMAM es un mecanismo de </a:t>
            </a:r>
            <a:r>
              <a:rPr lang="es-CO" sz="2600" i="1" u="sng" dirty="0">
                <a:latin typeface="+mj-lt"/>
              </a:rPr>
              <a:t>cooperación internacional</a:t>
            </a:r>
            <a:r>
              <a:rPr lang="es-CO" sz="2600" dirty="0">
                <a:latin typeface="+mj-lt"/>
              </a:rPr>
              <a:t> que tiene por objeto proporcionar financiamiento </a:t>
            </a:r>
            <a:r>
              <a:rPr lang="es-CO" sz="2600" i="1" u="sng" dirty="0">
                <a:latin typeface="+mj-lt"/>
              </a:rPr>
              <a:t>nuevo y adicional, en forma de donaciones</a:t>
            </a:r>
            <a:r>
              <a:rPr lang="es-CO" sz="2600" dirty="0">
                <a:latin typeface="+mj-lt"/>
              </a:rPr>
              <a:t> </a:t>
            </a:r>
            <a:r>
              <a:rPr lang="es-CO" sz="2600" u="sng" dirty="0">
                <a:latin typeface="+mj-lt"/>
              </a:rPr>
              <a:t>y en condiciones concesionarias</a:t>
            </a:r>
            <a:r>
              <a:rPr lang="es-CO" sz="2600" dirty="0">
                <a:latin typeface="+mj-lt"/>
              </a:rPr>
              <a:t>, a fin de cubrir </a:t>
            </a:r>
            <a:r>
              <a:rPr lang="es-CO" sz="2600" i="1" u="sng" dirty="0">
                <a:latin typeface="+mj-lt"/>
              </a:rPr>
              <a:t>el costo adicional acordado</a:t>
            </a:r>
            <a:r>
              <a:rPr lang="es-CO" sz="2600" i="1" dirty="0">
                <a:latin typeface="+mj-lt"/>
              </a:rPr>
              <a:t> </a:t>
            </a:r>
            <a:r>
              <a:rPr lang="es-CO" sz="2600" dirty="0">
                <a:latin typeface="+mj-lt"/>
              </a:rPr>
              <a:t>de las medidas necesarias para lograr los beneficios convenidos para el medio ambiente mundial. </a:t>
            </a:r>
          </a:p>
        </p:txBody>
      </p:sp>
    </p:spTree>
    <p:extLst>
      <p:ext uri="{BB962C8B-B14F-4D97-AF65-F5344CB8AC3E}">
        <p14:creationId xmlns:p14="http://schemas.microsoft.com/office/powerpoint/2010/main" val="647374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 bwMode="auto">
          <a:xfrm>
            <a:off x="-20515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/>
              <a:t>Areas </a:t>
            </a:r>
            <a:r>
              <a:rPr lang="en-US" sz="3200" dirty="0" err="1"/>
              <a:t>Focales</a:t>
            </a:r>
            <a:r>
              <a:rPr lang="en-US" sz="3200" dirty="0"/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642D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GEF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srgbClr val="00642D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211282"/>
            <a:ext cx="8077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marR="0" lvl="0" indent="-685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5400" b="1" i="0" u="none" strike="noStrike" kern="1200" cap="none" spc="0" normalizeH="0" baseline="0" noProof="0" dirty="0">
                <a:ln>
                  <a:noFill/>
                </a:ln>
                <a:solidFill>
                  <a:srgbClr val="00642D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Cambio Climatico</a:t>
            </a:r>
          </a:p>
          <a:p>
            <a:pPr marL="685800" marR="0" lvl="0" indent="-685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CO" sz="5400" b="1" dirty="0">
                <a:solidFill>
                  <a:srgbClr val="00642D"/>
                </a:solidFill>
                <a:latin typeface="Calibri"/>
              </a:rPr>
              <a:t>Biodiversidad</a:t>
            </a:r>
          </a:p>
          <a:p>
            <a:pPr marL="685800" marR="0" lvl="0" indent="-685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5400" b="1" i="0" u="none" strike="noStrike" kern="1200" cap="none" spc="0" normalizeH="0" baseline="0" noProof="0" dirty="0">
                <a:ln>
                  <a:noFill/>
                </a:ln>
                <a:solidFill>
                  <a:srgbClr val="00642D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Degradación de tierras</a:t>
            </a:r>
          </a:p>
          <a:p>
            <a:pPr marL="685800" marR="0" lvl="0" indent="-685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CO" sz="5400" b="1" dirty="0">
                <a:solidFill>
                  <a:srgbClr val="00642D"/>
                </a:solidFill>
                <a:latin typeface="Calibri"/>
              </a:rPr>
              <a:t>Químicos y desechos</a:t>
            </a:r>
          </a:p>
          <a:p>
            <a:pPr marL="685800" marR="0" lvl="0" indent="-685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5400" b="1" i="0" u="none" strike="noStrike" kern="1200" cap="none" spc="0" normalizeH="0" baseline="0" noProof="0" dirty="0">
                <a:ln>
                  <a:noFill/>
                </a:ln>
                <a:solidFill>
                  <a:srgbClr val="00642D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Aguas Internacionales. </a:t>
            </a:r>
            <a:endParaRPr kumimoji="0" lang="es-CO" sz="5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379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731838"/>
          </a:xfrm>
        </p:spPr>
        <p:txBody>
          <a:bodyPr/>
          <a:lstStyle/>
          <a:p>
            <a:pPr eaLnBrk="1" hangingPunct="1"/>
            <a:r>
              <a:rPr lang="en-US" sz="3600" i="1" dirty="0">
                <a:solidFill>
                  <a:srgbClr val="00642D"/>
                </a:solidFill>
              </a:rPr>
              <a:t>Marco institucional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-78913" y="68243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solidFill>
                  <a:srgbClr val="00642D"/>
                </a:solidFill>
                <a:latin typeface="Calibri" pitchFamily="34" charset="0"/>
              </a:rPr>
              <a:t>Fondo Fiduciario del FMAM</a:t>
            </a:r>
          </a:p>
        </p:txBody>
      </p:sp>
      <p:sp>
        <p:nvSpPr>
          <p:cNvPr id="28" name="AutoShape 15"/>
          <p:cNvSpPr>
            <a:spLocks noChangeArrowheads="1"/>
          </p:cNvSpPr>
          <p:nvPr/>
        </p:nvSpPr>
        <p:spPr bwMode="auto">
          <a:xfrm>
            <a:off x="5773924" y="1776367"/>
            <a:ext cx="1352441" cy="4292521"/>
          </a:xfrm>
          <a:prstGeom prst="roundRect">
            <a:avLst>
              <a:gd name="adj" fmla="val 16667"/>
            </a:avLst>
          </a:prstGeom>
          <a:solidFill>
            <a:schemeClr val="accent3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err="1">
                <a:solidFill>
                  <a:srgbClr val="00642D"/>
                </a:solidFill>
                <a:latin typeface="Calibri" pitchFamily="34" charset="0"/>
              </a:rPr>
              <a:t>Agencias</a:t>
            </a:r>
            <a:endParaRPr lang="en-US" sz="1400" b="1" dirty="0">
              <a:solidFill>
                <a:srgbClr val="00642D"/>
              </a:solidFill>
              <a:latin typeface="Calibri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PNUD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PNUMA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B. Mundial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BAsD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BAfD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BERD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FAO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BID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FIDA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ONUDI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300" b="1" dirty="0">
                <a:solidFill>
                  <a:srgbClr val="00642D"/>
                </a:solidFill>
                <a:latin typeface="Calibri" pitchFamily="34" charset="0"/>
              </a:rPr>
              <a:t>WWF-EE. UU.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CI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UICN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DBSA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CAF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BOAD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FUNBIO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FECO</a:t>
            </a:r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auto">
          <a:xfrm>
            <a:off x="4712974" y="2415527"/>
            <a:ext cx="939590" cy="822141"/>
          </a:xfrm>
          <a:prstGeom prst="roundRect">
            <a:avLst>
              <a:gd name="adj" fmla="val 16667"/>
            </a:avLst>
          </a:prstGeom>
          <a:solidFill>
            <a:schemeClr val="accent3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PY" sz="1600" b="1" dirty="0">
                <a:solidFill>
                  <a:srgbClr val="006600"/>
                </a:solidFill>
                <a:latin typeface="Calibri" pitchFamily="34" charset="0"/>
              </a:rPr>
              <a:t>Secretaría </a:t>
            </a:r>
            <a:br>
              <a:rPr lang="es-PY" sz="1600" b="1" dirty="0">
                <a:solidFill>
                  <a:srgbClr val="006600"/>
                </a:solidFill>
                <a:latin typeface="Calibri" pitchFamily="34" charset="0"/>
              </a:rPr>
            </a:br>
            <a:r>
              <a:rPr lang="es-PY" sz="1600" b="1" dirty="0">
                <a:solidFill>
                  <a:srgbClr val="006600"/>
                </a:solidFill>
                <a:latin typeface="Calibri" pitchFamily="34" charset="0"/>
              </a:rPr>
              <a:t>del </a:t>
            </a:r>
            <a:br>
              <a:rPr lang="es-PY" sz="1600" b="1" dirty="0">
                <a:solidFill>
                  <a:srgbClr val="006600"/>
                </a:solidFill>
                <a:latin typeface="Calibri" pitchFamily="34" charset="0"/>
              </a:rPr>
            </a:br>
            <a:r>
              <a:rPr lang="es-PY" sz="1600" b="1" dirty="0">
                <a:solidFill>
                  <a:srgbClr val="006600"/>
                </a:solidFill>
                <a:latin typeface="Calibri" pitchFamily="34" charset="0"/>
              </a:rPr>
              <a:t>FMAM </a:t>
            </a: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auto">
          <a:xfrm>
            <a:off x="2740905" y="1947245"/>
            <a:ext cx="1174488" cy="489370"/>
          </a:xfrm>
          <a:prstGeom prst="roundRect">
            <a:avLst>
              <a:gd name="adj" fmla="val 16667"/>
            </a:avLst>
          </a:prstGeom>
          <a:solidFill>
            <a:schemeClr val="accent3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>
                <a:solidFill>
                  <a:srgbClr val="006600"/>
                </a:solidFill>
                <a:latin typeface="Calibri" pitchFamily="34" charset="0"/>
              </a:rPr>
              <a:t>STAP</a:t>
            </a:r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auto">
          <a:xfrm>
            <a:off x="2486091" y="4366594"/>
            <a:ext cx="1879181" cy="489370"/>
          </a:xfrm>
          <a:prstGeom prst="roundRect">
            <a:avLst>
              <a:gd name="adj" fmla="val 16667"/>
            </a:avLst>
          </a:prstGeom>
          <a:solidFill>
            <a:schemeClr val="accent3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PY" sz="1400" b="1" dirty="0">
                <a:solidFill>
                  <a:srgbClr val="006600"/>
                </a:solidFill>
                <a:latin typeface="Calibri" pitchFamily="34" charset="0"/>
              </a:rPr>
              <a:t>Oficina de Evaluación</a:t>
            </a:r>
            <a:br>
              <a:rPr lang="es-PY" sz="1400" b="1" dirty="0">
                <a:solidFill>
                  <a:srgbClr val="006600"/>
                </a:solidFill>
                <a:latin typeface="Calibri" pitchFamily="34" charset="0"/>
              </a:rPr>
            </a:br>
            <a:r>
              <a:rPr lang="es-PY" sz="1400" b="1" dirty="0">
                <a:solidFill>
                  <a:srgbClr val="006600"/>
                </a:solidFill>
                <a:latin typeface="Calibri" pitchFamily="34" charset="0"/>
              </a:rPr>
              <a:t>Independiente</a:t>
            </a:r>
          </a:p>
        </p:txBody>
      </p:sp>
      <p:sp>
        <p:nvSpPr>
          <p:cNvPr id="32" name="AutoShape 15"/>
          <p:cNvSpPr>
            <a:spLocks noChangeArrowheads="1"/>
          </p:cNvSpPr>
          <p:nvPr/>
        </p:nvSpPr>
        <p:spPr bwMode="auto">
          <a:xfrm>
            <a:off x="7279866" y="2478583"/>
            <a:ext cx="1864134" cy="2534593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="1" dirty="0">
                <a:solidFill>
                  <a:srgbClr val="00642D"/>
                </a:solidFill>
                <a:latin typeface="Calibri" pitchFamily="34" charset="0"/>
              </a:rPr>
              <a:t>Proyectos</a:t>
            </a:r>
          </a:p>
          <a:p>
            <a:r>
              <a:rPr lang="es-ES" sz="1200" b="1" dirty="0">
                <a:solidFill>
                  <a:srgbClr val="00642D"/>
                </a:solidFill>
                <a:latin typeface="Calibri" pitchFamily="34" charset="0"/>
              </a:rPr>
              <a:t>Países:</a:t>
            </a:r>
          </a:p>
          <a:p>
            <a:pPr marL="285750" indent="-285750">
              <a:buFont typeface="Arial" charset="0"/>
              <a:buChar char="•"/>
            </a:pPr>
            <a:r>
              <a:rPr lang="es-ES" sz="1200" b="1" dirty="0">
                <a:solidFill>
                  <a:srgbClr val="00642D"/>
                </a:solidFill>
                <a:latin typeface="Calibri" pitchFamily="34" charset="0"/>
              </a:rPr>
              <a:t>Puntos Focales </a:t>
            </a:r>
            <a:br>
              <a:rPr lang="es-ES" sz="1200" b="1" dirty="0">
                <a:solidFill>
                  <a:srgbClr val="00642D"/>
                </a:solidFill>
                <a:latin typeface="Calibri" pitchFamily="34" charset="0"/>
              </a:rPr>
            </a:br>
            <a:r>
              <a:rPr lang="es-ES" sz="1200" b="1" dirty="0">
                <a:solidFill>
                  <a:srgbClr val="00642D"/>
                </a:solidFill>
                <a:latin typeface="Calibri" pitchFamily="34" charset="0"/>
              </a:rPr>
              <a:t>políticos y</a:t>
            </a:r>
            <a:br>
              <a:rPr lang="es-ES" sz="1200" b="1" dirty="0">
                <a:solidFill>
                  <a:srgbClr val="00642D"/>
                </a:solidFill>
                <a:latin typeface="Calibri" pitchFamily="34" charset="0"/>
              </a:rPr>
            </a:br>
            <a:r>
              <a:rPr lang="es-ES" sz="1200" b="1" dirty="0">
                <a:solidFill>
                  <a:srgbClr val="00642D"/>
                </a:solidFill>
                <a:latin typeface="Calibri" pitchFamily="34" charset="0"/>
              </a:rPr>
              <a:t>operativos del </a:t>
            </a:r>
            <a:br>
              <a:rPr lang="es-ES" sz="1200" b="1" dirty="0">
                <a:solidFill>
                  <a:srgbClr val="00642D"/>
                </a:solidFill>
                <a:latin typeface="Calibri" pitchFamily="34" charset="0"/>
              </a:rPr>
            </a:br>
            <a:r>
              <a:rPr lang="es-ES" sz="1200" b="1" dirty="0">
                <a:solidFill>
                  <a:srgbClr val="00642D"/>
                </a:solidFill>
                <a:latin typeface="Calibri" pitchFamily="34" charset="0"/>
              </a:rPr>
              <a:t>FMAM</a:t>
            </a:r>
          </a:p>
          <a:p>
            <a:pPr marL="285750" indent="-285750">
              <a:buFont typeface="Arial" charset="0"/>
              <a:buChar char="•"/>
            </a:pPr>
            <a:r>
              <a:rPr lang="es-ES" sz="1200" b="1" dirty="0">
                <a:solidFill>
                  <a:srgbClr val="00642D"/>
                </a:solidFill>
                <a:latin typeface="Calibri" pitchFamily="34" charset="0"/>
              </a:rPr>
              <a:t>Puntos Focales </a:t>
            </a:r>
            <a:br>
              <a:rPr lang="es-ES" sz="1200" b="1" dirty="0">
                <a:solidFill>
                  <a:srgbClr val="00642D"/>
                </a:solidFill>
                <a:latin typeface="Calibri" pitchFamily="34" charset="0"/>
              </a:rPr>
            </a:br>
            <a:r>
              <a:rPr lang="es-ES" sz="1200" b="1" dirty="0">
                <a:solidFill>
                  <a:srgbClr val="00642D"/>
                </a:solidFill>
                <a:latin typeface="Calibri" pitchFamily="34" charset="0"/>
              </a:rPr>
              <a:t>de los convenios </a:t>
            </a:r>
            <a:br>
              <a:rPr lang="es-ES" sz="1200" b="1" dirty="0">
                <a:solidFill>
                  <a:srgbClr val="00642D"/>
                </a:solidFill>
                <a:latin typeface="Calibri" pitchFamily="34" charset="0"/>
              </a:rPr>
            </a:br>
            <a:r>
              <a:rPr lang="es-ES" sz="1200" b="1" dirty="0">
                <a:solidFill>
                  <a:srgbClr val="00642D"/>
                </a:solidFill>
                <a:latin typeface="Calibri" pitchFamily="34" charset="0"/>
              </a:rPr>
              <a:t>y las convenciones</a:t>
            </a:r>
          </a:p>
          <a:p>
            <a:pPr marL="285750" indent="-285750">
              <a:buFont typeface="Arial" charset="0"/>
              <a:buChar char="•"/>
            </a:pPr>
            <a:r>
              <a:rPr lang="es-ES" sz="1200" b="1" dirty="0">
                <a:solidFill>
                  <a:srgbClr val="00642D"/>
                </a:solidFill>
                <a:latin typeface="Calibri" pitchFamily="34" charset="0"/>
              </a:rPr>
              <a:t>Otros organismos </a:t>
            </a:r>
            <a:br>
              <a:rPr lang="es-ES" sz="1200" b="1" dirty="0">
                <a:solidFill>
                  <a:srgbClr val="00642D"/>
                </a:solidFill>
                <a:latin typeface="Calibri" pitchFamily="34" charset="0"/>
              </a:rPr>
            </a:br>
            <a:r>
              <a:rPr lang="es-ES" sz="1200" b="1" dirty="0">
                <a:solidFill>
                  <a:srgbClr val="00642D"/>
                </a:solidFill>
                <a:latin typeface="Calibri" pitchFamily="34" charset="0"/>
              </a:rPr>
              <a:t>gubernamentales</a:t>
            </a:r>
          </a:p>
          <a:p>
            <a:pPr marL="285750" indent="-285750">
              <a:buFont typeface="Arial" charset="0"/>
              <a:buChar char="•"/>
            </a:pPr>
            <a:r>
              <a:rPr lang="es-ES" sz="1200" b="1" dirty="0">
                <a:solidFill>
                  <a:srgbClr val="00642D"/>
                </a:solidFill>
                <a:latin typeface="Calibri" pitchFamily="34" charset="0"/>
              </a:rPr>
              <a:t>ONG/OSC</a:t>
            </a:r>
          </a:p>
          <a:p>
            <a:pPr marL="285750" indent="-285750">
              <a:buFont typeface="Arial" charset="0"/>
              <a:buChar char="•"/>
            </a:pPr>
            <a:r>
              <a:rPr lang="es-ES" sz="1200" b="1" dirty="0">
                <a:solidFill>
                  <a:srgbClr val="00642D"/>
                </a:solidFill>
                <a:latin typeface="Calibri" pitchFamily="34" charset="0"/>
              </a:rPr>
              <a:t>Sector privado</a:t>
            </a:r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auto">
          <a:xfrm>
            <a:off x="2060463" y="2872588"/>
            <a:ext cx="2272479" cy="107051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>
                <a:solidFill>
                  <a:srgbClr val="00642D"/>
                </a:solidFill>
                <a:latin typeface="Calibri" pitchFamily="34" charset="0"/>
              </a:rPr>
              <a:t>Consejo del FMAM</a:t>
            </a:r>
          </a:p>
          <a:p>
            <a:pPr algn="ctr"/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Países: Miembros del Consejo </a:t>
            </a:r>
          </a:p>
          <a:p>
            <a:pPr algn="ctr"/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/ Grupos de países representados</a:t>
            </a:r>
          </a:p>
        </p:txBody>
      </p:sp>
      <p:sp>
        <p:nvSpPr>
          <p:cNvPr id="34" name="AutoShape 15"/>
          <p:cNvSpPr>
            <a:spLocks noChangeArrowheads="1"/>
          </p:cNvSpPr>
          <p:nvPr/>
        </p:nvSpPr>
        <p:spPr bwMode="auto">
          <a:xfrm>
            <a:off x="240396" y="2145792"/>
            <a:ext cx="1579711" cy="107051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Asamblea del FMAM</a:t>
            </a:r>
          </a:p>
        </p:txBody>
      </p:sp>
      <p:sp>
        <p:nvSpPr>
          <p:cNvPr id="35" name="AutoShape 15"/>
          <p:cNvSpPr>
            <a:spLocks noChangeArrowheads="1"/>
          </p:cNvSpPr>
          <p:nvPr/>
        </p:nvSpPr>
        <p:spPr bwMode="auto">
          <a:xfrm>
            <a:off x="128409" y="3718456"/>
            <a:ext cx="2043790" cy="1944642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Convenios y convenciones</a:t>
            </a:r>
          </a:p>
          <a:p>
            <a:pPr marL="285750" indent="-285750">
              <a:buFont typeface="Arial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CDB</a:t>
            </a:r>
          </a:p>
          <a:p>
            <a:pPr marL="285750" indent="-285750">
              <a:buFont typeface="Arial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CMNUCC</a:t>
            </a:r>
          </a:p>
          <a:p>
            <a:pPr marL="285750" indent="-285750">
              <a:buFont typeface="Arial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Estocolmo (COP)</a:t>
            </a:r>
          </a:p>
          <a:p>
            <a:pPr marL="285750" indent="-285750">
              <a:buFont typeface="Arial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CNULD</a:t>
            </a:r>
          </a:p>
          <a:p>
            <a:pPr marL="285750" indent="-285750">
              <a:buFont typeface="Arial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Protocolo de Montreal</a:t>
            </a:r>
          </a:p>
          <a:p>
            <a:pPr marL="285750" indent="-285750">
              <a:buFont typeface="Arial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Minamata</a:t>
            </a:r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498516" y="1341438"/>
            <a:ext cx="1541070" cy="347881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pitchFamily="34" charset="0"/>
              </a:rPr>
              <a:t>Orientación</a:t>
            </a:r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4038600" y="1341438"/>
            <a:ext cx="1541070" cy="347881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pitchFamily="34" charset="0"/>
              </a:rPr>
              <a:t>Operaciones</a:t>
            </a: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7505700" y="1341438"/>
            <a:ext cx="1541070" cy="347881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pitchFamily="34" charset="0"/>
              </a:rPr>
              <a:t>Acción</a:t>
            </a:r>
          </a:p>
        </p:txBody>
      </p:sp>
      <p:sp>
        <p:nvSpPr>
          <p:cNvPr id="39" name="Line 11"/>
          <p:cNvSpPr>
            <a:spLocks noChangeShapeType="1"/>
          </p:cNvSpPr>
          <p:nvPr/>
        </p:nvSpPr>
        <p:spPr bwMode="auto">
          <a:xfrm flipH="1">
            <a:off x="1078498" y="3231095"/>
            <a:ext cx="1" cy="502153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0" name="Line 11"/>
          <p:cNvSpPr>
            <a:spLocks noChangeShapeType="1"/>
          </p:cNvSpPr>
          <p:nvPr/>
        </p:nvSpPr>
        <p:spPr bwMode="auto">
          <a:xfrm flipV="1">
            <a:off x="1076080" y="3474774"/>
            <a:ext cx="985095" cy="1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1" name="Line 11"/>
          <p:cNvSpPr>
            <a:spLocks noChangeShapeType="1"/>
          </p:cNvSpPr>
          <p:nvPr/>
        </p:nvSpPr>
        <p:spPr bwMode="auto">
          <a:xfrm>
            <a:off x="3343640" y="2423845"/>
            <a:ext cx="254" cy="463414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2" name="Line 11"/>
          <p:cNvSpPr>
            <a:spLocks noChangeShapeType="1"/>
          </p:cNvSpPr>
          <p:nvPr/>
        </p:nvSpPr>
        <p:spPr bwMode="auto">
          <a:xfrm flipH="1" flipV="1">
            <a:off x="3343645" y="3929067"/>
            <a:ext cx="1" cy="450645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3" name="Line 11"/>
          <p:cNvSpPr>
            <a:spLocks noChangeShapeType="1"/>
          </p:cNvSpPr>
          <p:nvPr/>
        </p:nvSpPr>
        <p:spPr bwMode="auto">
          <a:xfrm>
            <a:off x="5652564" y="2834551"/>
            <a:ext cx="145537" cy="56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 baseline="-25000" dirty="0"/>
          </a:p>
        </p:txBody>
      </p:sp>
      <p:sp>
        <p:nvSpPr>
          <p:cNvPr id="44" name="Line 11"/>
          <p:cNvSpPr>
            <a:spLocks noChangeShapeType="1"/>
          </p:cNvSpPr>
          <p:nvPr/>
        </p:nvSpPr>
        <p:spPr bwMode="auto">
          <a:xfrm flipV="1">
            <a:off x="5547916" y="4191195"/>
            <a:ext cx="273029" cy="1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5" name="Line 11"/>
          <p:cNvSpPr>
            <a:spLocks noChangeShapeType="1"/>
          </p:cNvSpPr>
          <p:nvPr/>
        </p:nvSpPr>
        <p:spPr bwMode="auto">
          <a:xfrm flipV="1">
            <a:off x="7126365" y="3455653"/>
            <a:ext cx="166247" cy="12314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6" name="Line 11"/>
          <p:cNvSpPr>
            <a:spLocks noChangeShapeType="1"/>
          </p:cNvSpPr>
          <p:nvPr/>
        </p:nvSpPr>
        <p:spPr bwMode="auto">
          <a:xfrm flipV="1">
            <a:off x="2183150" y="1519878"/>
            <a:ext cx="1732243" cy="610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7" name="Line 11"/>
          <p:cNvSpPr>
            <a:spLocks noChangeShapeType="1"/>
          </p:cNvSpPr>
          <p:nvPr/>
        </p:nvSpPr>
        <p:spPr bwMode="auto">
          <a:xfrm>
            <a:off x="5719831" y="1519877"/>
            <a:ext cx="1637674" cy="610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8" name="AutoShape 15"/>
          <p:cNvSpPr>
            <a:spLocks noChangeArrowheads="1"/>
          </p:cNvSpPr>
          <p:nvPr/>
        </p:nvSpPr>
        <p:spPr bwMode="auto">
          <a:xfrm>
            <a:off x="4679163" y="3752594"/>
            <a:ext cx="1040667" cy="793646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DO" sz="1600" b="1" dirty="0">
                <a:solidFill>
                  <a:schemeClr val="bg1"/>
                </a:solidFill>
                <a:latin typeface="Calibri" pitchFamily="34" charset="0"/>
              </a:rPr>
              <a:t>Depositario</a:t>
            </a:r>
            <a:br>
              <a:rPr lang="es-DO" sz="1600" b="1" dirty="0">
                <a:solidFill>
                  <a:schemeClr val="bg1"/>
                </a:solidFill>
                <a:latin typeface="Calibri" pitchFamily="34" charset="0"/>
              </a:rPr>
            </a:br>
            <a:r>
              <a:rPr lang="es-DO" sz="1600" b="1" dirty="0">
                <a:solidFill>
                  <a:schemeClr val="bg1"/>
                </a:solidFill>
                <a:latin typeface="Calibri" pitchFamily="34" charset="0"/>
              </a:rPr>
              <a:t>del</a:t>
            </a:r>
            <a:br>
              <a:rPr lang="es-DO" sz="1600" b="1" dirty="0">
                <a:solidFill>
                  <a:schemeClr val="bg1"/>
                </a:solidFill>
                <a:latin typeface="Calibri" pitchFamily="34" charset="0"/>
              </a:rPr>
            </a:br>
            <a:r>
              <a:rPr lang="es-DO" sz="1600" b="1" dirty="0">
                <a:solidFill>
                  <a:schemeClr val="bg1"/>
                </a:solidFill>
                <a:latin typeface="Calibri" pitchFamily="34" charset="0"/>
              </a:rPr>
              <a:t>FMAM</a:t>
            </a:r>
          </a:p>
        </p:txBody>
      </p:sp>
      <p:cxnSp>
        <p:nvCxnSpPr>
          <p:cNvPr id="49" name="Straight Connector 48"/>
          <p:cNvCxnSpPr>
            <a:stCxn id="33" idx="3"/>
          </p:cNvCxnSpPr>
          <p:nvPr/>
        </p:nvCxnSpPr>
        <p:spPr>
          <a:xfrm>
            <a:off x="4332942" y="3407844"/>
            <a:ext cx="155494" cy="1435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Line 11"/>
          <p:cNvSpPr>
            <a:spLocks noChangeShapeType="1"/>
          </p:cNvSpPr>
          <p:nvPr/>
        </p:nvSpPr>
        <p:spPr bwMode="auto">
          <a:xfrm>
            <a:off x="4483785" y="2817076"/>
            <a:ext cx="9302" cy="1315395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51" name="Line 11"/>
          <p:cNvSpPr>
            <a:spLocks noChangeShapeType="1"/>
          </p:cNvSpPr>
          <p:nvPr/>
        </p:nvSpPr>
        <p:spPr bwMode="auto">
          <a:xfrm flipV="1">
            <a:off x="4483785" y="2834551"/>
            <a:ext cx="232865" cy="1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52" name="Line 11"/>
          <p:cNvSpPr>
            <a:spLocks noChangeShapeType="1"/>
          </p:cNvSpPr>
          <p:nvPr/>
        </p:nvSpPr>
        <p:spPr bwMode="auto">
          <a:xfrm flipV="1">
            <a:off x="4455567" y="4132470"/>
            <a:ext cx="232865" cy="1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5179721" y="3237668"/>
            <a:ext cx="9302" cy="508777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314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6363230"/>
              </p:ext>
            </p:extLst>
          </p:nvPr>
        </p:nvGraphicFramePr>
        <p:xfrm>
          <a:off x="485775" y="304800"/>
          <a:ext cx="817245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25853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420947"/>
              </p:ext>
            </p:extLst>
          </p:nvPr>
        </p:nvGraphicFramePr>
        <p:xfrm>
          <a:off x="179512" y="1700808"/>
          <a:ext cx="8852174" cy="5101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78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4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1343">
                <a:tc>
                  <a:txBody>
                    <a:bodyPr/>
                    <a:lstStyle/>
                    <a:p>
                      <a:r>
                        <a:rPr lang="es-PY" sz="2400" b="1" noProof="0" dirty="0">
                          <a:solidFill>
                            <a:schemeClr val="bg1"/>
                          </a:solidFill>
                        </a:rPr>
                        <a:t>BIODIVERSIDAD</a:t>
                      </a:r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r>
                        <a:rPr lang="es-PY" sz="2400" b="1" noProof="0" dirty="0"/>
                        <a:t>1292</a:t>
                      </a:r>
                    </a:p>
                  </a:txBody>
                  <a:tcPr marL="67985" marR="67985" marT="33993" marB="3399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7013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PY" sz="2800" b="1" i="1" noProof="0" dirty="0"/>
                        <a:t>Asignaciones a los países en el marco del STAR (SATR)</a:t>
                      </a:r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r>
                        <a:rPr lang="es-PY" sz="2800" b="1" noProof="0" dirty="0"/>
                        <a:t>1031</a:t>
                      </a:r>
                    </a:p>
                  </a:txBody>
                  <a:tcPr marL="67985" marR="67985" marT="33993" marB="3399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961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PY" sz="2800" b="1" i="1" noProof="0" dirty="0"/>
                        <a:t>Exclusiones del STAR</a:t>
                      </a:r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r>
                        <a:rPr lang="es-PY" sz="2800" b="1" noProof="0" dirty="0">
                          <a:solidFill>
                            <a:schemeClr val="tx1"/>
                          </a:solidFill>
                        </a:rPr>
                        <a:t>261</a:t>
                      </a:r>
                    </a:p>
                  </a:txBody>
                  <a:tcPr marL="67985" marR="67985" marT="33993" marB="3399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7013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s-PY" sz="2800" noProof="0" dirty="0"/>
                        <a:t> Obligaciones derivadas de los convenios y las convenciones </a:t>
                      </a:r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r>
                        <a:rPr lang="es-PY" sz="2800" noProof="0" dirty="0">
                          <a:solidFill>
                            <a:schemeClr val="tx1"/>
                          </a:solidFill>
                        </a:rPr>
                        <a:t> 46</a:t>
                      </a:r>
                    </a:p>
                  </a:txBody>
                  <a:tcPr marL="67985" marR="67985" marT="33993" marB="3399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6552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s-PY" sz="2800" noProof="0" dirty="0"/>
                        <a:t> Programas de Impacto</a:t>
                      </a:r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r>
                        <a:rPr lang="es-PY" sz="2800" noProof="0" dirty="0">
                          <a:solidFill>
                            <a:schemeClr val="tx1"/>
                          </a:solidFill>
                        </a:rPr>
                        <a:t>160</a:t>
                      </a:r>
                    </a:p>
                  </a:txBody>
                  <a:tcPr marL="67985" marR="67985" marT="33993" marB="3399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7013">
                <a:tc>
                  <a:txBody>
                    <a:bodyPr/>
                    <a:lstStyle/>
                    <a:p>
                      <a:r>
                        <a:rPr lang="es-PY" sz="2800" noProof="0" dirty="0"/>
                        <a:t>Otros programas regionales y de alcance mundial</a:t>
                      </a:r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r>
                        <a:rPr lang="es-PY" sz="2800" baseline="0" noProof="0" dirty="0">
                          <a:solidFill>
                            <a:schemeClr val="tx1"/>
                          </a:solidFill>
                        </a:rPr>
                        <a:t>   55</a:t>
                      </a:r>
                      <a:endParaRPr lang="es-PY" sz="280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7985" marR="67985" marT="33993" marB="33993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073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161640"/>
              </p:ext>
            </p:extLst>
          </p:nvPr>
        </p:nvGraphicFramePr>
        <p:xfrm>
          <a:off x="179512" y="116632"/>
          <a:ext cx="8856984" cy="6624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1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8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04123">
                <a:tc>
                  <a:txBody>
                    <a:bodyPr/>
                    <a:lstStyle/>
                    <a:p>
                      <a:r>
                        <a:rPr lang="es-EC" sz="2400" b="1" noProof="0" dirty="0"/>
                        <a:t>CAMBIO CLIMÁTICO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r>
                        <a:rPr lang="es-EC" sz="2400" noProof="0" dirty="0"/>
                        <a:t>802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41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2800" b="1" i="1" noProof="0" dirty="0"/>
                        <a:t>Asignaciones a los países en el marco del STAR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r>
                        <a:rPr lang="es-EC" sz="2800" b="1" noProof="0" dirty="0"/>
                        <a:t>511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41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2800" b="1" i="1" noProof="0" dirty="0"/>
                        <a:t>Exclusiones del STAR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r>
                        <a:rPr lang="es-EC" sz="2800" b="1" noProof="0" dirty="0"/>
                        <a:t>291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41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2800" noProof="0" dirty="0"/>
                        <a:t>Obligaciones derivadas de los convenios y las convenciones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r>
                        <a:rPr lang="es-EC" sz="2800" noProof="0" dirty="0"/>
                        <a:t>165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41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2800" noProof="0" dirty="0"/>
                        <a:t>Programas de Impacto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r>
                        <a:rPr lang="es-EC" sz="2800" noProof="0" dirty="0"/>
                        <a:t>108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041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2800" noProof="0" dirty="0"/>
                        <a:t>Otros programas regionales y de alcance mundial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r>
                        <a:rPr lang="es-EC" sz="2800" noProof="0" dirty="0"/>
                        <a:t>18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0396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5EECC-7D8F-4FBB-B77D-A9486571B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t" hangingPunct="1">
              <a:spcBef>
                <a:spcPts val="0"/>
              </a:spcBef>
              <a:spcAft>
                <a:spcPts val="0"/>
              </a:spcAft>
            </a:pPr>
            <a:br>
              <a:rPr lang="en-US" dirty="0">
                <a:latin typeface="Arial" panose="020B0604020202020204" pitchFamily="34" charset="0"/>
              </a:rPr>
            </a:b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19F966E-00BF-43C2-A2CF-3CB32281C8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324247"/>
              </p:ext>
            </p:extLst>
          </p:nvPr>
        </p:nvGraphicFramePr>
        <p:xfrm>
          <a:off x="228399" y="332655"/>
          <a:ext cx="8794112" cy="6290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8212">
                  <a:extLst>
                    <a:ext uri="{9D8B030D-6E8A-4147-A177-3AD203B41FA5}">
                      <a16:colId xmlns:a16="http://schemas.microsoft.com/office/drawing/2014/main" val="337918689"/>
                    </a:ext>
                  </a:extLst>
                </a:gridCol>
                <a:gridCol w="4065900">
                  <a:extLst>
                    <a:ext uri="{9D8B030D-6E8A-4147-A177-3AD203B41FA5}">
                      <a16:colId xmlns:a16="http://schemas.microsoft.com/office/drawing/2014/main" val="796127069"/>
                    </a:ext>
                  </a:extLst>
                </a:gridCol>
              </a:tblGrid>
              <a:tr h="1048413">
                <a:tc>
                  <a:txBody>
                    <a:bodyPr/>
                    <a:lstStyle/>
                    <a:p>
                      <a:r>
                        <a:rPr lang="es-EC" sz="2400" b="1" noProof="0" dirty="0"/>
                        <a:t>DEGRADACIÓN DE LA TIERRA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r>
                        <a:rPr lang="es-EC" sz="2400" noProof="0" dirty="0"/>
                        <a:t>475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3379407932"/>
                  </a:ext>
                </a:extLst>
              </a:tr>
              <a:tr h="10484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2800" b="1" i="1" noProof="0" dirty="0"/>
                        <a:t>Asignaciones a los países en el marco del STAR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r>
                        <a:rPr lang="es-EC" sz="2800" noProof="0" dirty="0"/>
                        <a:t>354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71579614"/>
                  </a:ext>
                </a:extLst>
              </a:tr>
              <a:tr h="10484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2800" b="1" i="1" noProof="0" dirty="0"/>
                        <a:t>Exclusiones del STAR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r>
                        <a:rPr lang="es-EC" sz="2800" noProof="0" dirty="0"/>
                        <a:t>121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2881968596"/>
                  </a:ext>
                </a:extLst>
              </a:tr>
              <a:tr h="10484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2800" noProof="0" dirty="0"/>
                        <a:t>Obligaciones derivadas de los convenios y las convenciones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r>
                        <a:rPr lang="es-EC" sz="2800" noProof="0" dirty="0"/>
                        <a:t>23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2627956893"/>
                  </a:ext>
                </a:extLst>
              </a:tr>
              <a:tr h="10484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2800" noProof="0" dirty="0"/>
                        <a:t>Programas de Impacto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r>
                        <a:rPr lang="es-EC" sz="2800" noProof="0" dirty="0"/>
                        <a:t>66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711316937"/>
                  </a:ext>
                </a:extLst>
              </a:tr>
              <a:tr h="10484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2800" noProof="0" dirty="0"/>
                        <a:t>Otros programas regionales y de alcance mundial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r>
                        <a:rPr lang="es-EC" sz="2800" noProof="0" dirty="0"/>
                        <a:t>32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2744120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81678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15848</TotalTime>
  <Words>1251</Words>
  <Application>Microsoft Office PowerPoint</Application>
  <PresentationFormat>On-screen Show (4:3)</PresentationFormat>
  <Paragraphs>218</Paragraphs>
  <Slides>16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ＭＳ Ｐゴシック</vt:lpstr>
      <vt:lpstr>Andes</vt:lpstr>
      <vt:lpstr>Arial</vt:lpstr>
      <vt:lpstr>Calibri</vt:lpstr>
      <vt:lpstr>Times New Roman</vt:lpstr>
      <vt:lpstr>Wingdings</vt:lpstr>
      <vt:lpstr>Office Theme</vt:lpstr>
      <vt:lpstr>1_Office Theme</vt:lpstr>
      <vt:lpstr>2_Office Theme</vt:lpstr>
      <vt:lpstr>think-cell Slide</vt:lpstr>
      <vt:lpstr>¿QUÉ ES EL GEF (FMAM)? Historia y estructura</vt:lpstr>
      <vt:lpstr>PowerPoint Presentation</vt:lpstr>
      <vt:lpstr>PowerPoint Presentation</vt:lpstr>
      <vt:lpstr>PowerPoint Presentation</vt:lpstr>
      <vt:lpstr>Marco institucional</vt:lpstr>
      <vt:lpstr>PowerPoint Presentation</vt:lpstr>
      <vt:lpstr>PowerPoint Presentation</vt:lpstr>
      <vt:lpstr>PowerPoint Presentation</vt:lpstr>
      <vt:lpstr> </vt:lpstr>
      <vt:lpstr>PowerPoint Presentation</vt:lpstr>
      <vt:lpstr>Asignación STAR Argentina (en millones de U$S)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William Ernest Ehlers</cp:lastModifiedBy>
  <cp:revision>792</cp:revision>
  <cp:lastPrinted>2015-04-10T14:32:50Z</cp:lastPrinted>
  <dcterms:created xsi:type="dcterms:W3CDTF">2015-04-06T12:55:27Z</dcterms:created>
  <dcterms:modified xsi:type="dcterms:W3CDTF">2018-11-24T21:50:54Z</dcterms:modified>
</cp:coreProperties>
</file>