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7"/>
  </p:notesMasterIdLst>
  <p:sldIdLst>
    <p:sldId id="256" r:id="rId2"/>
    <p:sldId id="262" r:id="rId3"/>
    <p:sldId id="268" r:id="rId4"/>
    <p:sldId id="281" r:id="rId5"/>
    <p:sldId id="276" r:id="rId6"/>
    <p:sldId id="271" r:id="rId7"/>
    <p:sldId id="273" r:id="rId8"/>
    <p:sldId id="269" r:id="rId9"/>
    <p:sldId id="282" r:id="rId10"/>
    <p:sldId id="284" r:id="rId11"/>
    <p:sldId id="285" r:id="rId12"/>
    <p:sldId id="288" r:id="rId13"/>
    <p:sldId id="289" r:id="rId14"/>
    <p:sldId id="291" r:id="rId15"/>
    <p:sldId id="275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2AB8C6"/>
    <a:srgbClr val="B2D9D8"/>
    <a:srgbClr val="66669A"/>
    <a:srgbClr val="117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5" autoAdjust="0"/>
    <p:restoredTop sz="93844" autoAdjust="0"/>
  </p:normalViewPr>
  <p:slideViewPr>
    <p:cSldViewPr snapToGrid="0" snapToObjects="1">
      <p:cViewPr varScale="1">
        <p:scale>
          <a:sx n="103" d="100"/>
          <a:sy n="103" d="100"/>
        </p:scale>
        <p:origin x="86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710" y="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8CF9B2-6DAD-A948-9E90-63E8557EC38D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47BEB95-E587-C748-AB87-09FA767B1D28}">
      <dgm:prSet phldrT="[Texto]" custT="1"/>
      <dgm:spPr/>
      <dgm:t>
        <a:bodyPr/>
        <a:lstStyle/>
        <a:p>
          <a:r>
            <a:rPr lang="pt-BR" sz="2800" b="1" dirty="0" smtClean="0"/>
            <a:t>PROMOTING COORDINATION</a:t>
          </a:r>
          <a:endParaRPr lang="pt-BR" sz="2800" b="1" dirty="0"/>
        </a:p>
      </dgm:t>
    </dgm:pt>
    <dgm:pt modelId="{F969ABF0-DE43-3C48-A3AC-41D0823E5312}" type="parTrans" cxnId="{9ED998E7-2D1E-DB45-ADFD-DACBB326CB7E}">
      <dgm:prSet/>
      <dgm:spPr/>
      <dgm:t>
        <a:bodyPr/>
        <a:lstStyle/>
        <a:p>
          <a:endParaRPr lang="pt-BR"/>
        </a:p>
      </dgm:t>
    </dgm:pt>
    <dgm:pt modelId="{6E8F3484-24A1-2F45-90B1-2E1EB8BD3A4C}" type="sibTrans" cxnId="{9ED998E7-2D1E-DB45-ADFD-DACBB326CB7E}">
      <dgm:prSet/>
      <dgm:spPr/>
      <dgm:t>
        <a:bodyPr/>
        <a:lstStyle/>
        <a:p>
          <a:endParaRPr lang="pt-BR"/>
        </a:p>
      </dgm:t>
    </dgm:pt>
    <dgm:pt modelId="{ECCA715A-23E9-6241-AE58-282A6BC4BBD2}">
      <dgm:prSet phldrT="[Texto]" custT="1"/>
      <dgm:spPr/>
      <dgm:t>
        <a:bodyPr/>
        <a:lstStyle/>
        <a:p>
          <a:r>
            <a:rPr lang="pt-BR" sz="2200" b="1" dirty="0" err="1" smtClean="0"/>
            <a:t>Multi-institutional</a:t>
          </a:r>
          <a:r>
            <a:rPr lang="pt-BR" sz="2200" b="1" dirty="0" smtClean="0"/>
            <a:t> </a:t>
          </a:r>
          <a:r>
            <a:rPr lang="pt-BR" sz="2200" b="1" dirty="0" err="1" smtClean="0"/>
            <a:t>effort</a:t>
          </a:r>
          <a:r>
            <a:rPr lang="pt-BR" sz="2200" b="1" dirty="0" smtClean="0"/>
            <a:t> </a:t>
          </a:r>
          <a:r>
            <a:rPr lang="pt-BR" sz="2200" b="1" dirty="0" err="1" smtClean="0"/>
            <a:t>to</a:t>
          </a:r>
          <a:r>
            <a:rPr lang="pt-BR" sz="2200" b="1" dirty="0" smtClean="0"/>
            <a:t> </a:t>
          </a:r>
          <a:r>
            <a:rPr lang="pt-BR" sz="2200" b="1" dirty="0" err="1" smtClean="0"/>
            <a:t>tackle</a:t>
          </a:r>
          <a:r>
            <a:rPr lang="pt-BR" sz="2200" b="1" dirty="0" smtClean="0"/>
            <a:t> a </a:t>
          </a:r>
          <a:r>
            <a:rPr lang="pt-BR" sz="2200" b="1" dirty="0" err="1" smtClean="0"/>
            <a:t>complex</a:t>
          </a:r>
          <a:r>
            <a:rPr lang="pt-BR" sz="2200" b="1" dirty="0" smtClean="0"/>
            <a:t> </a:t>
          </a:r>
          <a:r>
            <a:rPr lang="pt-BR" sz="2200" b="1" dirty="0" err="1" smtClean="0"/>
            <a:t>challenge</a:t>
          </a:r>
          <a:endParaRPr lang="pt-BR" sz="2200" b="1" dirty="0" smtClean="0"/>
        </a:p>
        <a:p>
          <a:r>
            <a:rPr lang="pt-BR" sz="2200" b="1" dirty="0" smtClean="0"/>
            <a:t>Dialogue </a:t>
          </a:r>
          <a:r>
            <a:rPr lang="pt-BR" sz="2200" b="1" dirty="0" err="1" smtClean="0"/>
            <a:t>and</a:t>
          </a:r>
          <a:r>
            <a:rPr lang="pt-BR" sz="2200" b="1" dirty="0" smtClean="0"/>
            <a:t> </a:t>
          </a:r>
          <a:r>
            <a:rPr lang="pt-BR" sz="2200" b="1" dirty="0" err="1" smtClean="0"/>
            <a:t>leverage</a:t>
          </a:r>
          <a:r>
            <a:rPr lang="pt-BR" sz="2200" b="1" dirty="0" smtClean="0"/>
            <a:t> </a:t>
          </a:r>
          <a:r>
            <a:rPr lang="pt-BR" sz="2200" b="1" dirty="0" err="1" smtClean="0"/>
            <a:t>of</a:t>
          </a:r>
          <a:r>
            <a:rPr lang="pt-BR" sz="2200" b="1" dirty="0" smtClean="0"/>
            <a:t> </a:t>
          </a:r>
          <a:r>
            <a:rPr lang="pt-BR" sz="2200" b="1" dirty="0" err="1" smtClean="0"/>
            <a:t>existing</a:t>
          </a:r>
          <a:r>
            <a:rPr lang="pt-BR" sz="2200" b="1" dirty="0" smtClean="0"/>
            <a:t> </a:t>
          </a:r>
          <a:r>
            <a:rPr lang="pt-BR" sz="2200" b="1" dirty="0" err="1" smtClean="0"/>
            <a:t>projects</a:t>
          </a:r>
          <a:endParaRPr lang="pt-BR" sz="2200" b="1" dirty="0" smtClean="0"/>
        </a:p>
        <a:p>
          <a:r>
            <a:rPr lang="pt-BR" sz="2200" b="1" dirty="0" err="1" smtClean="0"/>
            <a:t>Scaling</a:t>
          </a:r>
          <a:r>
            <a:rPr lang="pt-BR" sz="2200" b="1" dirty="0" smtClean="0"/>
            <a:t> </a:t>
          </a:r>
          <a:r>
            <a:rPr lang="pt-BR" sz="2200" b="1" dirty="0" err="1" smtClean="0"/>
            <a:t>up</a:t>
          </a:r>
          <a:r>
            <a:rPr lang="pt-BR" sz="2200" b="1" dirty="0" smtClean="0"/>
            <a:t> </a:t>
          </a:r>
          <a:r>
            <a:rPr lang="pt-BR" sz="2200" b="1" dirty="0" err="1" smtClean="0"/>
            <a:t>from</a:t>
          </a:r>
          <a:r>
            <a:rPr lang="pt-BR" sz="2200" b="1" dirty="0" smtClean="0"/>
            <a:t> </a:t>
          </a:r>
          <a:r>
            <a:rPr lang="pt-BR" sz="2200" b="1" dirty="0" err="1" smtClean="0"/>
            <a:t>farm</a:t>
          </a:r>
          <a:r>
            <a:rPr lang="pt-BR" sz="2200" b="1" dirty="0" smtClean="0"/>
            <a:t> </a:t>
          </a:r>
          <a:r>
            <a:rPr lang="pt-BR" sz="2200" b="1" dirty="0" err="1" smtClean="0"/>
            <a:t>to</a:t>
          </a:r>
          <a:r>
            <a:rPr lang="pt-BR" sz="2200" b="1" dirty="0" smtClean="0"/>
            <a:t> </a:t>
          </a:r>
          <a:r>
            <a:rPr lang="pt-BR" sz="2200" b="1" dirty="0" err="1" smtClean="0"/>
            <a:t>landscape</a:t>
          </a:r>
          <a:endParaRPr lang="pt-BR" sz="2200" b="1" dirty="0"/>
        </a:p>
      </dgm:t>
    </dgm:pt>
    <dgm:pt modelId="{1D943039-9DD2-9F4F-9112-9ECD86E92796}" type="parTrans" cxnId="{A55BEF6B-3A2C-3C43-8662-5F4D8AA3F867}">
      <dgm:prSet/>
      <dgm:spPr/>
      <dgm:t>
        <a:bodyPr/>
        <a:lstStyle/>
        <a:p>
          <a:endParaRPr lang="pt-BR"/>
        </a:p>
      </dgm:t>
    </dgm:pt>
    <dgm:pt modelId="{AA978F33-95FE-4140-B8FD-DDF3B007A7EA}" type="sibTrans" cxnId="{A55BEF6B-3A2C-3C43-8662-5F4D8AA3F867}">
      <dgm:prSet/>
      <dgm:spPr/>
      <dgm:t>
        <a:bodyPr/>
        <a:lstStyle/>
        <a:p>
          <a:endParaRPr lang="pt-BR"/>
        </a:p>
      </dgm:t>
    </dgm:pt>
    <dgm:pt modelId="{C8756858-51BE-5D42-BE33-01B3E60B0DD8}">
      <dgm:prSet phldrT="[Texto]" custT="1"/>
      <dgm:spPr/>
      <dgm:t>
        <a:bodyPr/>
        <a:lstStyle/>
        <a:p>
          <a:r>
            <a:rPr lang="pt-BR" sz="2800" b="1" dirty="0" smtClean="0"/>
            <a:t>CREATING ARTICULATION</a:t>
          </a:r>
          <a:endParaRPr lang="pt-BR" sz="2800" b="1" dirty="0"/>
        </a:p>
      </dgm:t>
    </dgm:pt>
    <dgm:pt modelId="{8AFE0F6E-851D-404D-963B-910FFC2BB85D}" type="parTrans" cxnId="{A200644E-4A73-8044-BD3A-404FA9BBF23A}">
      <dgm:prSet/>
      <dgm:spPr/>
      <dgm:t>
        <a:bodyPr/>
        <a:lstStyle/>
        <a:p>
          <a:endParaRPr lang="pt-BR"/>
        </a:p>
      </dgm:t>
    </dgm:pt>
    <dgm:pt modelId="{27A48E6D-2FBD-5846-A7FA-F485A700A069}" type="sibTrans" cxnId="{A200644E-4A73-8044-BD3A-404FA9BBF23A}">
      <dgm:prSet/>
      <dgm:spPr/>
      <dgm:t>
        <a:bodyPr/>
        <a:lstStyle/>
        <a:p>
          <a:endParaRPr lang="pt-BR"/>
        </a:p>
      </dgm:t>
    </dgm:pt>
    <dgm:pt modelId="{AC5747C8-3562-BD4D-A91E-9DCA0A958725}">
      <dgm:prSet phldrT="[Texto]" custT="1"/>
      <dgm:spPr/>
      <dgm:t>
        <a:bodyPr/>
        <a:lstStyle/>
        <a:p>
          <a:r>
            <a:rPr lang="pt-BR" sz="2200" b="1" dirty="0" err="1" smtClean="0"/>
            <a:t>Government</a:t>
          </a:r>
          <a:r>
            <a:rPr lang="pt-BR" sz="2200" dirty="0" smtClean="0"/>
            <a:t> </a:t>
          </a:r>
          <a:r>
            <a:rPr lang="pt-BR" sz="2000" dirty="0" smtClean="0"/>
            <a:t>(Federal, </a:t>
          </a:r>
          <a:r>
            <a:rPr lang="pt-BR" sz="2000" dirty="0" err="1" smtClean="0"/>
            <a:t>State</a:t>
          </a:r>
          <a:r>
            <a:rPr lang="pt-BR" sz="2000" dirty="0" smtClean="0"/>
            <a:t>)</a:t>
          </a:r>
          <a:r>
            <a:rPr lang="pt-BR" sz="2200" dirty="0" smtClean="0"/>
            <a:t> </a:t>
          </a:r>
        </a:p>
        <a:p>
          <a:r>
            <a:rPr lang="pt-BR" sz="2200" dirty="0" smtClean="0"/>
            <a:t> </a:t>
          </a:r>
          <a:r>
            <a:rPr lang="pt-BR" sz="2200" b="1" dirty="0" err="1" smtClean="0"/>
            <a:t>NGOs</a:t>
          </a:r>
          <a:r>
            <a:rPr lang="pt-BR" sz="2200" dirty="0" smtClean="0"/>
            <a:t>           </a:t>
          </a:r>
          <a:r>
            <a:rPr lang="pt-BR" sz="2000" dirty="0" smtClean="0"/>
            <a:t>(Global, Local)</a:t>
          </a:r>
          <a:endParaRPr lang="pt-BR" sz="2200" dirty="0" smtClean="0"/>
        </a:p>
        <a:p>
          <a:r>
            <a:rPr lang="pt-BR" sz="2200" b="1" dirty="0" smtClean="0"/>
            <a:t>Private Sector</a:t>
          </a:r>
          <a:r>
            <a:rPr lang="pt-BR" sz="2200" dirty="0" smtClean="0"/>
            <a:t>   </a:t>
          </a:r>
          <a:r>
            <a:rPr lang="pt-BR" sz="2000" dirty="0" smtClean="0"/>
            <a:t>(</a:t>
          </a:r>
          <a:r>
            <a:rPr lang="pt-BR" sz="2000" dirty="0" err="1" smtClean="0"/>
            <a:t>Farmers</a:t>
          </a:r>
          <a:r>
            <a:rPr lang="pt-BR" sz="2000" dirty="0" smtClean="0"/>
            <a:t>, </a:t>
          </a:r>
          <a:r>
            <a:rPr lang="pt-BR" sz="2000" dirty="0" err="1" smtClean="0"/>
            <a:t>Traders</a:t>
          </a:r>
          <a:r>
            <a:rPr lang="pt-BR" sz="2000" dirty="0" smtClean="0"/>
            <a:t>, </a:t>
          </a:r>
          <a:r>
            <a:rPr lang="pt-BR" sz="2000" dirty="0" err="1" smtClean="0"/>
            <a:t>Retaillers</a:t>
          </a:r>
          <a:r>
            <a:rPr lang="pt-BR" sz="2000" dirty="0" smtClean="0"/>
            <a:t>, Banks)</a:t>
          </a:r>
          <a:endParaRPr lang="pt-BR" sz="2200" dirty="0"/>
        </a:p>
      </dgm:t>
    </dgm:pt>
    <dgm:pt modelId="{97C1BFC7-98A9-BB47-85AD-3AB94A7382F8}" type="parTrans" cxnId="{71A1543D-D372-E24C-B594-410C68C99633}">
      <dgm:prSet/>
      <dgm:spPr/>
      <dgm:t>
        <a:bodyPr/>
        <a:lstStyle/>
        <a:p>
          <a:endParaRPr lang="pt-BR"/>
        </a:p>
      </dgm:t>
    </dgm:pt>
    <dgm:pt modelId="{0389B757-D366-7C44-A77B-CBBE6450D5F8}" type="sibTrans" cxnId="{71A1543D-D372-E24C-B594-410C68C99633}">
      <dgm:prSet/>
      <dgm:spPr/>
      <dgm:t>
        <a:bodyPr/>
        <a:lstStyle/>
        <a:p>
          <a:endParaRPr lang="pt-BR"/>
        </a:p>
      </dgm:t>
    </dgm:pt>
    <dgm:pt modelId="{184150C3-152C-A54E-9E63-7211CC36F136}">
      <dgm:prSet phldrT="[Texto]" custT="1"/>
      <dgm:spPr/>
      <dgm:t>
        <a:bodyPr/>
        <a:lstStyle/>
        <a:p>
          <a:r>
            <a:rPr lang="pt-BR" sz="2800" b="1" dirty="0" smtClean="0"/>
            <a:t>PROMOTING INTEGRATED VIEW</a:t>
          </a:r>
          <a:endParaRPr lang="pt-BR" sz="2800" b="1" dirty="0"/>
        </a:p>
      </dgm:t>
    </dgm:pt>
    <dgm:pt modelId="{08E142AE-76EA-B341-A12E-A4C68E6BE106}" type="parTrans" cxnId="{89E6083C-F8C1-DC4E-9C81-9B0EBC08AFDE}">
      <dgm:prSet/>
      <dgm:spPr/>
      <dgm:t>
        <a:bodyPr/>
        <a:lstStyle/>
        <a:p>
          <a:endParaRPr lang="pt-BR"/>
        </a:p>
      </dgm:t>
    </dgm:pt>
    <dgm:pt modelId="{7362616D-076A-074D-917A-3B237A028528}" type="sibTrans" cxnId="{89E6083C-F8C1-DC4E-9C81-9B0EBC08AFDE}">
      <dgm:prSet/>
      <dgm:spPr/>
      <dgm:t>
        <a:bodyPr/>
        <a:lstStyle/>
        <a:p>
          <a:endParaRPr lang="pt-BR"/>
        </a:p>
      </dgm:t>
    </dgm:pt>
    <dgm:pt modelId="{747C5D24-2571-5844-B40A-E60DF8D1D69E}">
      <dgm:prSet phldrT="[Texto]" custT="1"/>
      <dgm:spPr/>
      <dgm:t>
        <a:bodyPr/>
        <a:lstStyle/>
        <a:p>
          <a:r>
            <a:rPr lang="pt-BR" sz="2200" b="1" dirty="0" err="1" smtClean="0"/>
            <a:t>Production</a:t>
          </a:r>
          <a:endParaRPr lang="pt-BR" sz="2200" b="1" dirty="0" smtClean="0"/>
        </a:p>
        <a:p>
          <a:r>
            <a:rPr lang="pt-BR" sz="2200" b="1" dirty="0" err="1" smtClean="0"/>
            <a:t>Demand</a:t>
          </a:r>
          <a:endParaRPr lang="pt-BR" sz="2200" b="1" dirty="0" smtClean="0"/>
        </a:p>
        <a:p>
          <a:r>
            <a:rPr lang="pt-BR" sz="2200" b="1" dirty="0" err="1" smtClean="0"/>
            <a:t>Transacations</a:t>
          </a:r>
          <a:endParaRPr lang="pt-BR" sz="2200" b="1" dirty="0" smtClean="0"/>
        </a:p>
        <a:p>
          <a:r>
            <a:rPr lang="pt-BR" sz="2200" b="1" dirty="0" smtClean="0"/>
            <a:t>Global </a:t>
          </a:r>
          <a:r>
            <a:rPr lang="pt-BR" sz="2200" b="1" dirty="0" err="1" smtClean="0"/>
            <a:t>Community</a:t>
          </a:r>
          <a:r>
            <a:rPr lang="pt-BR" sz="2200" b="1" dirty="0" smtClean="0"/>
            <a:t> </a:t>
          </a:r>
          <a:r>
            <a:rPr lang="pt-BR" sz="2200" b="1" dirty="0" err="1" smtClean="0"/>
            <a:t>of</a:t>
          </a:r>
          <a:r>
            <a:rPr lang="pt-BR" sz="2200" b="1" dirty="0" smtClean="0"/>
            <a:t> </a:t>
          </a:r>
          <a:r>
            <a:rPr lang="pt-BR" sz="2200" b="1" dirty="0" err="1" smtClean="0"/>
            <a:t>Practice</a:t>
          </a:r>
          <a:endParaRPr lang="pt-BR" sz="2200" b="1" dirty="0"/>
        </a:p>
      </dgm:t>
    </dgm:pt>
    <dgm:pt modelId="{A30A1558-1A7F-7A43-A608-E6FAA93AB64C}" type="parTrans" cxnId="{9F37D8CD-D520-B945-AF12-892B78AEC716}">
      <dgm:prSet/>
      <dgm:spPr/>
      <dgm:t>
        <a:bodyPr/>
        <a:lstStyle/>
        <a:p>
          <a:endParaRPr lang="pt-BR"/>
        </a:p>
      </dgm:t>
    </dgm:pt>
    <dgm:pt modelId="{88D9F554-C398-B942-A300-0DD1A694DB0E}" type="sibTrans" cxnId="{9F37D8CD-D520-B945-AF12-892B78AEC716}">
      <dgm:prSet/>
      <dgm:spPr/>
      <dgm:t>
        <a:bodyPr/>
        <a:lstStyle/>
        <a:p>
          <a:endParaRPr lang="pt-BR"/>
        </a:p>
      </dgm:t>
    </dgm:pt>
    <dgm:pt modelId="{8C8C42F2-FCAA-3D44-A4FD-3230440D28F8}" type="pres">
      <dgm:prSet presAssocID="{B58CF9B2-6DAD-A948-9E90-63E8557EC38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3EC1065-C52C-DB42-A88D-2DE1EC5A83A6}" type="pres">
      <dgm:prSet presAssocID="{A47BEB95-E587-C748-AB87-09FA767B1D28}" presName="compNode" presStyleCnt="0"/>
      <dgm:spPr/>
    </dgm:pt>
    <dgm:pt modelId="{2D175083-F6FE-DA47-85AD-BFDEA44A113B}" type="pres">
      <dgm:prSet presAssocID="{A47BEB95-E587-C748-AB87-09FA767B1D28}" presName="aNode" presStyleLbl="bgShp" presStyleIdx="0" presStyleCnt="3" custLinFactNeighborX="-13086" custLinFactNeighborY="814"/>
      <dgm:spPr/>
      <dgm:t>
        <a:bodyPr/>
        <a:lstStyle/>
        <a:p>
          <a:endParaRPr lang="pt-BR"/>
        </a:p>
      </dgm:t>
    </dgm:pt>
    <dgm:pt modelId="{6C12F708-43F3-264E-986A-538A8C04CA3B}" type="pres">
      <dgm:prSet presAssocID="{A47BEB95-E587-C748-AB87-09FA767B1D28}" presName="textNode" presStyleLbl="bgShp" presStyleIdx="0" presStyleCnt="3"/>
      <dgm:spPr/>
      <dgm:t>
        <a:bodyPr/>
        <a:lstStyle/>
        <a:p>
          <a:endParaRPr lang="pt-BR"/>
        </a:p>
      </dgm:t>
    </dgm:pt>
    <dgm:pt modelId="{08F6B3DD-43D7-F840-9C5D-CFBC0554B265}" type="pres">
      <dgm:prSet presAssocID="{A47BEB95-E587-C748-AB87-09FA767B1D28}" presName="compChildNode" presStyleCnt="0"/>
      <dgm:spPr/>
    </dgm:pt>
    <dgm:pt modelId="{CA93F4DB-504A-A941-8428-CD4289720B14}" type="pres">
      <dgm:prSet presAssocID="{A47BEB95-E587-C748-AB87-09FA767B1D28}" presName="theInnerList" presStyleCnt="0"/>
      <dgm:spPr/>
    </dgm:pt>
    <dgm:pt modelId="{F2F09DD3-5201-C342-A2E0-4265182CA4CC}" type="pres">
      <dgm:prSet presAssocID="{ECCA715A-23E9-6241-AE58-282A6BC4BBD2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1B34A49-6A61-4240-B2BC-CD036768BE4B}" type="pres">
      <dgm:prSet presAssocID="{A47BEB95-E587-C748-AB87-09FA767B1D28}" presName="aSpace" presStyleCnt="0"/>
      <dgm:spPr/>
    </dgm:pt>
    <dgm:pt modelId="{BE70D239-C3B1-ED4D-B763-0A9C87EFA16E}" type="pres">
      <dgm:prSet presAssocID="{C8756858-51BE-5D42-BE33-01B3E60B0DD8}" presName="compNode" presStyleCnt="0"/>
      <dgm:spPr/>
    </dgm:pt>
    <dgm:pt modelId="{9001F5E1-45A0-F041-9306-4E1E1703D4D2}" type="pres">
      <dgm:prSet presAssocID="{C8756858-51BE-5D42-BE33-01B3E60B0DD8}" presName="aNode" presStyleLbl="bgShp" presStyleIdx="1" presStyleCnt="3"/>
      <dgm:spPr/>
      <dgm:t>
        <a:bodyPr/>
        <a:lstStyle/>
        <a:p>
          <a:endParaRPr lang="pt-BR"/>
        </a:p>
      </dgm:t>
    </dgm:pt>
    <dgm:pt modelId="{1EB95D41-E714-7943-8FBF-13599780BC2F}" type="pres">
      <dgm:prSet presAssocID="{C8756858-51BE-5D42-BE33-01B3E60B0DD8}" presName="textNode" presStyleLbl="bgShp" presStyleIdx="1" presStyleCnt="3"/>
      <dgm:spPr/>
      <dgm:t>
        <a:bodyPr/>
        <a:lstStyle/>
        <a:p>
          <a:endParaRPr lang="pt-BR"/>
        </a:p>
      </dgm:t>
    </dgm:pt>
    <dgm:pt modelId="{6E5561EB-33B1-7743-BBF1-DB0D05875795}" type="pres">
      <dgm:prSet presAssocID="{C8756858-51BE-5D42-BE33-01B3E60B0DD8}" presName="compChildNode" presStyleCnt="0"/>
      <dgm:spPr/>
    </dgm:pt>
    <dgm:pt modelId="{855E1126-E6B9-204B-B8C0-1418CAC12E85}" type="pres">
      <dgm:prSet presAssocID="{C8756858-51BE-5D42-BE33-01B3E60B0DD8}" presName="theInnerList" presStyleCnt="0"/>
      <dgm:spPr/>
    </dgm:pt>
    <dgm:pt modelId="{E4CAECB2-43ED-2841-8440-6CE1BA96A47C}" type="pres">
      <dgm:prSet presAssocID="{AC5747C8-3562-BD4D-A91E-9DCA0A958725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A7D1BDE-BE8C-9046-859B-42CC195E5E19}" type="pres">
      <dgm:prSet presAssocID="{C8756858-51BE-5D42-BE33-01B3E60B0DD8}" presName="aSpace" presStyleCnt="0"/>
      <dgm:spPr/>
    </dgm:pt>
    <dgm:pt modelId="{7A08E3E7-3D7C-814D-83F6-D09E08A1C06D}" type="pres">
      <dgm:prSet presAssocID="{184150C3-152C-A54E-9E63-7211CC36F136}" presName="compNode" presStyleCnt="0"/>
      <dgm:spPr/>
    </dgm:pt>
    <dgm:pt modelId="{39CF00B1-284F-6B41-B569-B7EDFFB3C0FC}" type="pres">
      <dgm:prSet presAssocID="{184150C3-152C-A54E-9E63-7211CC36F136}" presName="aNode" presStyleLbl="bgShp" presStyleIdx="2" presStyleCnt="3"/>
      <dgm:spPr/>
      <dgm:t>
        <a:bodyPr/>
        <a:lstStyle/>
        <a:p>
          <a:endParaRPr lang="pt-BR"/>
        </a:p>
      </dgm:t>
    </dgm:pt>
    <dgm:pt modelId="{65A23F74-ACB2-7843-B748-C371A5A6DE73}" type="pres">
      <dgm:prSet presAssocID="{184150C3-152C-A54E-9E63-7211CC36F136}" presName="textNode" presStyleLbl="bgShp" presStyleIdx="2" presStyleCnt="3"/>
      <dgm:spPr/>
      <dgm:t>
        <a:bodyPr/>
        <a:lstStyle/>
        <a:p>
          <a:endParaRPr lang="pt-BR"/>
        </a:p>
      </dgm:t>
    </dgm:pt>
    <dgm:pt modelId="{3D966CE6-5093-F244-9781-EEBFCAE69932}" type="pres">
      <dgm:prSet presAssocID="{184150C3-152C-A54E-9E63-7211CC36F136}" presName="compChildNode" presStyleCnt="0"/>
      <dgm:spPr/>
    </dgm:pt>
    <dgm:pt modelId="{E8553045-79A0-F146-BF30-8BF946AD9B16}" type="pres">
      <dgm:prSet presAssocID="{184150C3-152C-A54E-9E63-7211CC36F136}" presName="theInnerList" presStyleCnt="0"/>
      <dgm:spPr/>
    </dgm:pt>
    <dgm:pt modelId="{B7C8284F-2F1A-574D-87B4-AAD09F19897C}" type="pres">
      <dgm:prSet presAssocID="{747C5D24-2571-5844-B40A-E60DF8D1D69E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200644E-4A73-8044-BD3A-404FA9BBF23A}" srcId="{B58CF9B2-6DAD-A948-9E90-63E8557EC38D}" destId="{C8756858-51BE-5D42-BE33-01B3E60B0DD8}" srcOrd="1" destOrd="0" parTransId="{8AFE0F6E-851D-404D-963B-910FFC2BB85D}" sibTransId="{27A48E6D-2FBD-5846-A7FA-F485A700A069}"/>
    <dgm:cxn modelId="{90D90E38-8EEE-DC47-B97B-FBC4732A7645}" type="presOf" srcId="{A47BEB95-E587-C748-AB87-09FA767B1D28}" destId="{6C12F708-43F3-264E-986A-538A8C04CA3B}" srcOrd="1" destOrd="0" presId="urn:microsoft.com/office/officeart/2005/8/layout/lProcess2"/>
    <dgm:cxn modelId="{9ED998E7-2D1E-DB45-ADFD-DACBB326CB7E}" srcId="{B58CF9B2-6DAD-A948-9E90-63E8557EC38D}" destId="{A47BEB95-E587-C748-AB87-09FA767B1D28}" srcOrd="0" destOrd="0" parTransId="{F969ABF0-DE43-3C48-A3AC-41D0823E5312}" sibTransId="{6E8F3484-24A1-2F45-90B1-2E1EB8BD3A4C}"/>
    <dgm:cxn modelId="{A55BEF6B-3A2C-3C43-8662-5F4D8AA3F867}" srcId="{A47BEB95-E587-C748-AB87-09FA767B1D28}" destId="{ECCA715A-23E9-6241-AE58-282A6BC4BBD2}" srcOrd="0" destOrd="0" parTransId="{1D943039-9DD2-9F4F-9112-9ECD86E92796}" sibTransId="{AA978F33-95FE-4140-B8FD-DDF3B007A7EA}"/>
    <dgm:cxn modelId="{A47180B3-A256-CD4C-AB80-2FFF5EAA63CE}" type="presOf" srcId="{747C5D24-2571-5844-B40A-E60DF8D1D69E}" destId="{B7C8284F-2F1A-574D-87B4-AAD09F19897C}" srcOrd="0" destOrd="0" presId="urn:microsoft.com/office/officeart/2005/8/layout/lProcess2"/>
    <dgm:cxn modelId="{DE8FC2B7-7894-3A41-BE52-EC20A52F0F6E}" type="presOf" srcId="{C8756858-51BE-5D42-BE33-01B3E60B0DD8}" destId="{1EB95D41-E714-7943-8FBF-13599780BC2F}" srcOrd="1" destOrd="0" presId="urn:microsoft.com/office/officeart/2005/8/layout/lProcess2"/>
    <dgm:cxn modelId="{9F37D8CD-D520-B945-AF12-892B78AEC716}" srcId="{184150C3-152C-A54E-9E63-7211CC36F136}" destId="{747C5D24-2571-5844-B40A-E60DF8D1D69E}" srcOrd="0" destOrd="0" parTransId="{A30A1558-1A7F-7A43-A608-E6FAA93AB64C}" sibTransId="{88D9F554-C398-B942-A300-0DD1A694DB0E}"/>
    <dgm:cxn modelId="{64004F4A-4544-1548-B7DC-974035F4F860}" type="presOf" srcId="{184150C3-152C-A54E-9E63-7211CC36F136}" destId="{65A23F74-ACB2-7843-B748-C371A5A6DE73}" srcOrd="1" destOrd="0" presId="urn:microsoft.com/office/officeart/2005/8/layout/lProcess2"/>
    <dgm:cxn modelId="{EBE126AC-47F4-0E4B-B996-E17D76D39FB8}" type="presOf" srcId="{C8756858-51BE-5D42-BE33-01B3E60B0DD8}" destId="{9001F5E1-45A0-F041-9306-4E1E1703D4D2}" srcOrd="0" destOrd="0" presId="urn:microsoft.com/office/officeart/2005/8/layout/lProcess2"/>
    <dgm:cxn modelId="{71A1543D-D372-E24C-B594-410C68C99633}" srcId="{C8756858-51BE-5D42-BE33-01B3E60B0DD8}" destId="{AC5747C8-3562-BD4D-A91E-9DCA0A958725}" srcOrd="0" destOrd="0" parTransId="{97C1BFC7-98A9-BB47-85AD-3AB94A7382F8}" sibTransId="{0389B757-D366-7C44-A77B-CBBE6450D5F8}"/>
    <dgm:cxn modelId="{19793610-D471-1E48-B98B-B0A1084F26C4}" type="presOf" srcId="{A47BEB95-E587-C748-AB87-09FA767B1D28}" destId="{2D175083-F6FE-DA47-85AD-BFDEA44A113B}" srcOrd="0" destOrd="0" presId="urn:microsoft.com/office/officeart/2005/8/layout/lProcess2"/>
    <dgm:cxn modelId="{A07724A9-BF03-5547-A94C-EF9EA6C8EF0B}" type="presOf" srcId="{184150C3-152C-A54E-9E63-7211CC36F136}" destId="{39CF00B1-284F-6B41-B569-B7EDFFB3C0FC}" srcOrd="0" destOrd="0" presId="urn:microsoft.com/office/officeart/2005/8/layout/lProcess2"/>
    <dgm:cxn modelId="{3106A754-5E0C-CA4F-86A4-0D2DD24AC190}" type="presOf" srcId="{AC5747C8-3562-BD4D-A91E-9DCA0A958725}" destId="{E4CAECB2-43ED-2841-8440-6CE1BA96A47C}" srcOrd="0" destOrd="0" presId="urn:microsoft.com/office/officeart/2005/8/layout/lProcess2"/>
    <dgm:cxn modelId="{CAC859F8-D1C8-8D48-980A-9CA73045650F}" type="presOf" srcId="{ECCA715A-23E9-6241-AE58-282A6BC4BBD2}" destId="{F2F09DD3-5201-C342-A2E0-4265182CA4CC}" srcOrd="0" destOrd="0" presId="urn:microsoft.com/office/officeart/2005/8/layout/lProcess2"/>
    <dgm:cxn modelId="{68001B8D-B432-3C49-BB1B-E2592FB1530A}" type="presOf" srcId="{B58CF9B2-6DAD-A948-9E90-63E8557EC38D}" destId="{8C8C42F2-FCAA-3D44-A4FD-3230440D28F8}" srcOrd="0" destOrd="0" presId="urn:microsoft.com/office/officeart/2005/8/layout/lProcess2"/>
    <dgm:cxn modelId="{89E6083C-F8C1-DC4E-9C81-9B0EBC08AFDE}" srcId="{B58CF9B2-6DAD-A948-9E90-63E8557EC38D}" destId="{184150C3-152C-A54E-9E63-7211CC36F136}" srcOrd="2" destOrd="0" parTransId="{08E142AE-76EA-B341-A12E-A4C68E6BE106}" sibTransId="{7362616D-076A-074D-917A-3B237A028528}"/>
    <dgm:cxn modelId="{1AE19604-FF8B-184F-8A35-7AA662700EEC}" type="presParOf" srcId="{8C8C42F2-FCAA-3D44-A4FD-3230440D28F8}" destId="{B3EC1065-C52C-DB42-A88D-2DE1EC5A83A6}" srcOrd="0" destOrd="0" presId="urn:microsoft.com/office/officeart/2005/8/layout/lProcess2"/>
    <dgm:cxn modelId="{0BD2DC46-885A-5C40-A9EF-C7CF148525E1}" type="presParOf" srcId="{B3EC1065-C52C-DB42-A88D-2DE1EC5A83A6}" destId="{2D175083-F6FE-DA47-85AD-BFDEA44A113B}" srcOrd="0" destOrd="0" presId="urn:microsoft.com/office/officeart/2005/8/layout/lProcess2"/>
    <dgm:cxn modelId="{883B3C7B-A250-3748-8CAC-AB4B8EE050E6}" type="presParOf" srcId="{B3EC1065-C52C-DB42-A88D-2DE1EC5A83A6}" destId="{6C12F708-43F3-264E-986A-538A8C04CA3B}" srcOrd="1" destOrd="0" presId="urn:microsoft.com/office/officeart/2005/8/layout/lProcess2"/>
    <dgm:cxn modelId="{6E6297EE-5EDC-2A43-AF93-D3C1554A611D}" type="presParOf" srcId="{B3EC1065-C52C-DB42-A88D-2DE1EC5A83A6}" destId="{08F6B3DD-43D7-F840-9C5D-CFBC0554B265}" srcOrd="2" destOrd="0" presId="urn:microsoft.com/office/officeart/2005/8/layout/lProcess2"/>
    <dgm:cxn modelId="{986867FC-6271-7547-BE63-290F849C35C0}" type="presParOf" srcId="{08F6B3DD-43D7-F840-9C5D-CFBC0554B265}" destId="{CA93F4DB-504A-A941-8428-CD4289720B14}" srcOrd="0" destOrd="0" presId="urn:microsoft.com/office/officeart/2005/8/layout/lProcess2"/>
    <dgm:cxn modelId="{35506266-281F-7F45-8F47-767264EC3843}" type="presParOf" srcId="{CA93F4DB-504A-A941-8428-CD4289720B14}" destId="{F2F09DD3-5201-C342-A2E0-4265182CA4CC}" srcOrd="0" destOrd="0" presId="urn:microsoft.com/office/officeart/2005/8/layout/lProcess2"/>
    <dgm:cxn modelId="{9772B64F-3D77-044E-8A84-0070C0ADC8E7}" type="presParOf" srcId="{8C8C42F2-FCAA-3D44-A4FD-3230440D28F8}" destId="{71B34A49-6A61-4240-B2BC-CD036768BE4B}" srcOrd="1" destOrd="0" presId="urn:microsoft.com/office/officeart/2005/8/layout/lProcess2"/>
    <dgm:cxn modelId="{7F9E3B00-0B39-EA48-A997-A7F1C63ED50A}" type="presParOf" srcId="{8C8C42F2-FCAA-3D44-A4FD-3230440D28F8}" destId="{BE70D239-C3B1-ED4D-B763-0A9C87EFA16E}" srcOrd="2" destOrd="0" presId="urn:microsoft.com/office/officeart/2005/8/layout/lProcess2"/>
    <dgm:cxn modelId="{4DC5F05D-3C8A-2D47-A2DE-DB3D6CE615D2}" type="presParOf" srcId="{BE70D239-C3B1-ED4D-B763-0A9C87EFA16E}" destId="{9001F5E1-45A0-F041-9306-4E1E1703D4D2}" srcOrd="0" destOrd="0" presId="urn:microsoft.com/office/officeart/2005/8/layout/lProcess2"/>
    <dgm:cxn modelId="{2CACAAA8-93B4-AC49-9D9A-84233F369A77}" type="presParOf" srcId="{BE70D239-C3B1-ED4D-B763-0A9C87EFA16E}" destId="{1EB95D41-E714-7943-8FBF-13599780BC2F}" srcOrd="1" destOrd="0" presId="urn:microsoft.com/office/officeart/2005/8/layout/lProcess2"/>
    <dgm:cxn modelId="{1B916527-96D5-BB4D-AC25-664DC34B871A}" type="presParOf" srcId="{BE70D239-C3B1-ED4D-B763-0A9C87EFA16E}" destId="{6E5561EB-33B1-7743-BBF1-DB0D05875795}" srcOrd="2" destOrd="0" presId="urn:microsoft.com/office/officeart/2005/8/layout/lProcess2"/>
    <dgm:cxn modelId="{93109322-1419-EE4E-833A-5E6669E64FA2}" type="presParOf" srcId="{6E5561EB-33B1-7743-BBF1-DB0D05875795}" destId="{855E1126-E6B9-204B-B8C0-1418CAC12E85}" srcOrd="0" destOrd="0" presId="urn:microsoft.com/office/officeart/2005/8/layout/lProcess2"/>
    <dgm:cxn modelId="{75C458F2-9CDD-0B4A-AD33-948BC675A7E7}" type="presParOf" srcId="{855E1126-E6B9-204B-B8C0-1418CAC12E85}" destId="{E4CAECB2-43ED-2841-8440-6CE1BA96A47C}" srcOrd="0" destOrd="0" presId="urn:microsoft.com/office/officeart/2005/8/layout/lProcess2"/>
    <dgm:cxn modelId="{F05B2EDB-F4AE-464E-A1D8-9AAC404DCF8E}" type="presParOf" srcId="{8C8C42F2-FCAA-3D44-A4FD-3230440D28F8}" destId="{6A7D1BDE-BE8C-9046-859B-42CC195E5E19}" srcOrd="3" destOrd="0" presId="urn:microsoft.com/office/officeart/2005/8/layout/lProcess2"/>
    <dgm:cxn modelId="{501D97CC-FC76-A747-972C-81BE5B0B63F8}" type="presParOf" srcId="{8C8C42F2-FCAA-3D44-A4FD-3230440D28F8}" destId="{7A08E3E7-3D7C-814D-83F6-D09E08A1C06D}" srcOrd="4" destOrd="0" presId="urn:microsoft.com/office/officeart/2005/8/layout/lProcess2"/>
    <dgm:cxn modelId="{21BC0D12-5C33-154E-B600-3E9B79C5C11F}" type="presParOf" srcId="{7A08E3E7-3D7C-814D-83F6-D09E08A1C06D}" destId="{39CF00B1-284F-6B41-B569-B7EDFFB3C0FC}" srcOrd="0" destOrd="0" presId="urn:microsoft.com/office/officeart/2005/8/layout/lProcess2"/>
    <dgm:cxn modelId="{E8C01E37-14D9-6348-B3BA-600BB63F44E2}" type="presParOf" srcId="{7A08E3E7-3D7C-814D-83F6-D09E08A1C06D}" destId="{65A23F74-ACB2-7843-B748-C371A5A6DE73}" srcOrd="1" destOrd="0" presId="urn:microsoft.com/office/officeart/2005/8/layout/lProcess2"/>
    <dgm:cxn modelId="{7B34C975-E74E-C244-ABC5-3EC87DD09F7B}" type="presParOf" srcId="{7A08E3E7-3D7C-814D-83F6-D09E08A1C06D}" destId="{3D966CE6-5093-F244-9781-EEBFCAE69932}" srcOrd="2" destOrd="0" presId="urn:microsoft.com/office/officeart/2005/8/layout/lProcess2"/>
    <dgm:cxn modelId="{9B0D7E1D-D8EF-0A41-95BD-A60E7DD85AEB}" type="presParOf" srcId="{3D966CE6-5093-F244-9781-EEBFCAE69932}" destId="{E8553045-79A0-F146-BF30-8BF946AD9B16}" srcOrd="0" destOrd="0" presId="urn:microsoft.com/office/officeart/2005/8/layout/lProcess2"/>
    <dgm:cxn modelId="{AE1AC2EA-5D97-6C46-8BB0-B0CB4B28B551}" type="presParOf" srcId="{E8553045-79A0-F146-BF30-8BF946AD9B16}" destId="{B7C8284F-2F1A-574D-87B4-AAD09F19897C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175083-F6FE-DA47-85AD-BFDEA44A113B}">
      <dsp:nvSpPr>
        <dsp:cNvPr id="0" name=""/>
        <dsp:cNvSpPr/>
      </dsp:nvSpPr>
      <dsp:spPr>
        <a:xfrm>
          <a:off x="0" y="0"/>
          <a:ext cx="3030378" cy="480380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PROMOTING COORDINATION</a:t>
          </a:r>
          <a:endParaRPr lang="pt-BR" sz="2800" b="1" kern="1200" dirty="0"/>
        </a:p>
      </dsp:txBody>
      <dsp:txXfrm>
        <a:off x="0" y="0"/>
        <a:ext cx="3030378" cy="1441140"/>
      </dsp:txXfrm>
    </dsp:sp>
    <dsp:sp modelId="{F2F09DD3-5201-C342-A2E0-4265182CA4CC}">
      <dsp:nvSpPr>
        <dsp:cNvPr id="0" name=""/>
        <dsp:cNvSpPr/>
      </dsp:nvSpPr>
      <dsp:spPr>
        <a:xfrm>
          <a:off x="304203" y="1441140"/>
          <a:ext cx="2424302" cy="31224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Multi-institutional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effort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to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tackle</a:t>
          </a:r>
          <a:r>
            <a:rPr lang="pt-BR" sz="2200" b="1" kern="1200" dirty="0" smtClean="0"/>
            <a:t> a </a:t>
          </a:r>
          <a:r>
            <a:rPr lang="pt-BR" sz="2200" b="1" kern="1200" dirty="0" err="1" smtClean="0"/>
            <a:t>complex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challenge</a:t>
          </a:r>
          <a:endParaRPr lang="pt-BR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Dialogue </a:t>
          </a:r>
          <a:r>
            <a:rPr lang="pt-BR" sz="2200" b="1" kern="1200" dirty="0" err="1" smtClean="0"/>
            <a:t>and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leverage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of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existing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projects</a:t>
          </a:r>
          <a:endParaRPr lang="pt-BR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Scaling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up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from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farm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to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landscape</a:t>
          </a:r>
          <a:endParaRPr lang="pt-BR" sz="2200" b="1" kern="1200" dirty="0"/>
        </a:p>
      </dsp:txBody>
      <dsp:txXfrm>
        <a:off x="375208" y="1512145"/>
        <a:ext cx="2282292" cy="2980461"/>
      </dsp:txXfrm>
    </dsp:sp>
    <dsp:sp modelId="{9001F5E1-45A0-F041-9306-4E1E1703D4D2}">
      <dsp:nvSpPr>
        <dsp:cNvPr id="0" name=""/>
        <dsp:cNvSpPr/>
      </dsp:nvSpPr>
      <dsp:spPr>
        <a:xfrm>
          <a:off x="3258821" y="0"/>
          <a:ext cx="3030378" cy="480380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CREATING ARTICULATION</a:t>
          </a:r>
          <a:endParaRPr lang="pt-BR" sz="2800" b="1" kern="1200" dirty="0"/>
        </a:p>
      </dsp:txBody>
      <dsp:txXfrm>
        <a:off x="3258821" y="0"/>
        <a:ext cx="3030378" cy="1441140"/>
      </dsp:txXfrm>
    </dsp:sp>
    <dsp:sp modelId="{E4CAECB2-43ED-2841-8440-6CE1BA96A47C}">
      <dsp:nvSpPr>
        <dsp:cNvPr id="0" name=""/>
        <dsp:cNvSpPr/>
      </dsp:nvSpPr>
      <dsp:spPr>
        <a:xfrm>
          <a:off x="3561859" y="1441140"/>
          <a:ext cx="2424302" cy="31224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Government</a:t>
          </a:r>
          <a:r>
            <a:rPr lang="pt-BR" sz="2200" kern="1200" dirty="0" smtClean="0"/>
            <a:t> </a:t>
          </a:r>
          <a:r>
            <a:rPr lang="pt-BR" sz="2000" kern="1200" dirty="0" smtClean="0"/>
            <a:t>(Federal, </a:t>
          </a:r>
          <a:r>
            <a:rPr lang="pt-BR" sz="2000" kern="1200" dirty="0" err="1" smtClean="0"/>
            <a:t>State</a:t>
          </a:r>
          <a:r>
            <a:rPr lang="pt-BR" sz="2000" kern="1200" dirty="0" smtClean="0"/>
            <a:t>)</a:t>
          </a:r>
          <a:r>
            <a:rPr lang="pt-BR" sz="2200" kern="1200" dirty="0" smtClean="0"/>
            <a:t>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 </a:t>
          </a:r>
          <a:r>
            <a:rPr lang="pt-BR" sz="2200" b="1" kern="1200" dirty="0" err="1" smtClean="0"/>
            <a:t>NGOs</a:t>
          </a:r>
          <a:r>
            <a:rPr lang="pt-BR" sz="2200" kern="1200" dirty="0" smtClean="0"/>
            <a:t>           </a:t>
          </a:r>
          <a:r>
            <a:rPr lang="pt-BR" sz="2000" kern="1200" dirty="0" smtClean="0"/>
            <a:t>(Global, Local)</a:t>
          </a:r>
          <a:endParaRPr lang="pt-BR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Private Sector</a:t>
          </a:r>
          <a:r>
            <a:rPr lang="pt-BR" sz="2200" kern="1200" dirty="0" smtClean="0"/>
            <a:t>   </a:t>
          </a:r>
          <a:r>
            <a:rPr lang="pt-BR" sz="2000" kern="1200" dirty="0" smtClean="0"/>
            <a:t>(</a:t>
          </a:r>
          <a:r>
            <a:rPr lang="pt-BR" sz="2000" kern="1200" dirty="0" err="1" smtClean="0"/>
            <a:t>Farmers</a:t>
          </a:r>
          <a:r>
            <a:rPr lang="pt-BR" sz="2000" kern="1200" dirty="0" smtClean="0"/>
            <a:t>, </a:t>
          </a:r>
          <a:r>
            <a:rPr lang="pt-BR" sz="2000" kern="1200" dirty="0" err="1" smtClean="0"/>
            <a:t>Traders</a:t>
          </a:r>
          <a:r>
            <a:rPr lang="pt-BR" sz="2000" kern="1200" dirty="0" smtClean="0"/>
            <a:t>, </a:t>
          </a:r>
          <a:r>
            <a:rPr lang="pt-BR" sz="2000" kern="1200" dirty="0" err="1" smtClean="0"/>
            <a:t>Retaillers</a:t>
          </a:r>
          <a:r>
            <a:rPr lang="pt-BR" sz="2000" kern="1200" dirty="0" smtClean="0"/>
            <a:t>, Banks)</a:t>
          </a:r>
          <a:endParaRPr lang="pt-BR" sz="2200" kern="1200" dirty="0"/>
        </a:p>
      </dsp:txBody>
      <dsp:txXfrm>
        <a:off x="3632864" y="1512145"/>
        <a:ext cx="2282292" cy="2980461"/>
      </dsp:txXfrm>
    </dsp:sp>
    <dsp:sp modelId="{39CF00B1-284F-6B41-B569-B7EDFFB3C0FC}">
      <dsp:nvSpPr>
        <dsp:cNvPr id="0" name=""/>
        <dsp:cNvSpPr/>
      </dsp:nvSpPr>
      <dsp:spPr>
        <a:xfrm>
          <a:off x="6516478" y="0"/>
          <a:ext cx="3030378" cy="480380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1" kern="1200" dirty="0" smtClean="0"/>
            <a:t>PROMOTING INTEGRATED VIEW</a:t>
          </a:r>
          <a:endParaRPr lang="pt-BR" sz="2800" b="1" kern="1200" dirty="0"/>
        </a:p>
      </dsp:txBody>
      <dsp:txXfrm>
        <a:off x="6516478" y="0"/>
        <a:ext cx="3030378" cy="1441140"/>
      </dsp:txXfrm>
    </dsp:sp>
    <dsp:sp modelId="{B7C8284F-2F1A-574D-87B4-AAD09F19897C}">
      <dsp:nvSpPr>
        <dsp:cNvPr id="0" name=""/>
        <dsp:cNvSpPr/>
      </dsp:nvSpPr>
      <dsp:spPr>
        <a:xfrm>
          <a:off x="6819516" y="1441140"/>
          <a:ext cx="2424302" cy="312247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41910" rIns="5588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Production</a:t>
          </a:r>
          <a:endParaRPr lang="pt-BR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Demand</a:t>
          </a:r>
          <a:endParaRPr lang="pt-BR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err="1" smtClean="0"/>
            <a:t>Transacations</a:t>
          </a:r>
          <a:endParaRPr lang="pt-BR" sz="2200" b="1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b="1" kern="1200" dirty="0" smtClean="0"/>
            <a:t>Global </a:t>
          </a:r>
          <a:r>
            <a:rPr lang="pt-BR" sz="2200" b="1" kern="1200" dirty="0" err="1" smtClean="0"/>
            <a:t>Community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of</a:t>
          </a:r>
          <a:r>
            <a:rPr lang="pt-BR" sz="2200" b="1" kern="1200" dirty="0" smtClean="0"/>
            <a:t> </a:t>
          </a:r>
          <a:r>
            <a:rPr lang="pt-BR" sz="2200" b="1" kern="1200" dirty="0" err="1" smtClean="0"/>
            <a:t>Practice</a:t>
          </a:r>
          <a:endParaRPr lang="pt-BR" sz="2200" b="1" kern="1200" dirty="0"/>
        </a:p>
      </dsp:txBody>
      <dsp:txXfrm>
        <a:off x="6890521" y="1512145"/>
        <a:ext cx="2282292" cy="2980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7ECD6-B666-6940-BE95-8A10DB41C007}" type="datetimeFigureOut">
              <a:rPr lang="en-US" smtClean="0"/>
              <a:t>10/4/17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8856C-59ED-EE44-833C-9B2BFAC74F3B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8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117082"/>
                </a:solidFill>
                <a:latin typeface="+mn-lt"/>
              </a:rPr>
              <a:t>Commodities supply chains are global in nature:</a:t>
            </a:r>
          </a:p>
          <a:p>
            <a:pPr>
              <a:lnSpc>
                <a:spcPct val="110000"/>
              </a:lnSpc>
            </a:pPr>
            <a:endParaRPr lang="en-US" sz="1600" b="1" dirty="0">
              <a:solidFill>
                <a:srgbClr val="117082"/>
              </a:solidFill>
            </a:endParaRP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7082"/>
                </a:solidFill>
              </a:rPr>
              <a:t>Production and demand markets overlap but mostly  differ</a:t>
            </a: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117082"/>
              </a:solidFill>
            </a:endParaRPr>
          </a:p>
          <a:p>
            <a:pPr marL="742950" lvl="1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17082"/>
                </a:solidFill>
              </a:rPr>
              <a:t>Big players in the supply chain are global </a:t>
            </a:r>
          </a:p>
          <a:p>
            <a:pPr lvl="1">
              <a:lnSpc>
                <a:spcPct val="110000"/>
              </a:lnSpc>
            </a:pPr>
            <a:endParaRPr lang="en-US" sz="1600" dirty="0">
              <a:solidFill>
                <a:srgbClr val="117082"/>
              </a:solidFill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117082"/>
                </a:solidFill>
                <a:latin typeface="+mn-lt"/>
              </a:rPr>
              <a:t>Changing agricultural commodities </a:t>
            </a:r>
            <a:r>
              <a:rPr lang="en-US" sz="1700" dirty="0">
                <a:solidFill>
                  <a:srgbClr val="117082"/>
                </a:solidFill>
                <a:latin typeface="+mn-lt"/>
              </a:rPr>
              <a:t>is highly </a:t>
            </a:r>
            <a:r>
              <a:rPr lang="en-US" sz="1700" b="1" dirty="0">
                <a:solidFill>
                  <a:srgbClr val="117082"/>
                </a:solidFill>
                <a:latin typeface="+mn-lt"/>
              </a:rPr>
              <a:t>complex.</a:t>
            </a:r>
          </a:p>
          <a:p>
            <a:pPr>
              <a:lnSpc>
                <a:spcPct val="110000"/>
              </a:lnSpc>
            </a:pPr>
            <a:endParaRPr lang="en-US" sz="1700" dirty="0">
              <a:solidFill>
                <a:srgbClr val="117082"/>
              </a:solidFill>
              <a:latin typeface="+mn-lt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7082"/>
                </a:solidFill>
                <a:latin typeface="+mn-lt"/>
              </a:rPr>
              <a:t>Raw materials for retailers and consumer goods companies, main business for traders.  Changes to sourcing affects </a:t>
            </a:r>
            <a:r>
              <a:rPr lang="en-US" sz="1700" b="1" dirty="0">
                <a:solidFill>
                  <a:srgbClr val="117082"/>
                </a:solidFill>
                <a:latin typeface="+mn-lt"/>
              </a:rPr>
              <a:t>cost of business.</a:t>
            </a:r>
          </a:p>
          <a:p>
            <a:pPr>
              <a:lnSpc>
                <a:spcPct val="110000"/>
              </a:lnSpc>
            </a:pPr>
            <a:endParaRPr lang="en-US" sz="1700" dirty="0">
              <a:solidFill>
                <a:srgbClr val="117082"/>
              </a:solidFill>
              <a:latin typeface="+mn-lt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rgbClr val="117082"/>
                </a:solidFill>
                <a:latin typeface="+mn-lt"/>
              </a:rPr>
              <a:t>Engines of growth </a:t>
            </a:r>
            <a:r>
              <a:rPr lang="en-US" sz="1700" dirty="0">
                <a:solidFill>
                  <a:srgbClr val="117082"/>
                </a:solidFill>
                <a:latin typeface="+mn-lt"/>
              </a:rPr>
              <a:t>for many producer countries from smallholders to plantations and from municipalities to national treasuries.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117082"/>
              </a:solidFill>
              <a:latin typeface="+mn-lt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7082"/>
                </a:solidFill>
                <a:latin typeface="+mn-lt"/>
              </a:rPr>
              <a:t>Needs a </a:t>
            </a:r>
            <a:r>
              <a:rPr lang="en-US" sz="1700" b="1" dirty="0">
                <a:solidFill>
                  <a:srgbClr val="117082"/>
                </a:solidFill>
                <a:latin typeface="+mn-lt"/>
              </a:rPr>
              <a:t>holistic approach </a:t>
            </a:r>
            <a:r>
              <a:rPr lang="en-US" sz="1700" dirty="0">
                <a:solidFill>
                  <a:srgbClr val="117082"/>
                </a:solidFill>
                <a:latin typeface="+mn-lt"/>
              </a:rPr>
              <a:t>and </a:t>
            </a:r>
            <a:r>
              <a:rPr lang="en-US" sz="1700" b="1" dirty="0">
                <a:solidFill>
                  <a:srgbClr val="117082"/>
                </a:solidFill>
                <a:latin typeface="+mn-lt"/>
              </a:rPr>
              <a:t>partners with different strengths and networks </a:t>
            </a:r>
            <a:r>
              <a:rPr lang="en-US" sz="1700" dirty="0">
                <a:solidFill>
                  <a:srgbClr val="117082"/>
                </a:solidFill>
                <a:latin typeface="+mn-lt"/>
              </a:rPr>
              <a:t>to realize opportunities, partnerships and manage risk.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117082"/>
              </a:solidFill>
              <a:latin typeface="+mn-lt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7082"/>
                </a:solidFill>
                <a:latin typeface="+mn-lt"/>
              </a:rPr>
              <a:t>Programmatic response has to be </a:t>
            </a:r>
            <a:r>
              <a:rPr lang="en-US" sz="1700" b="1" dirty="0">
                <a:solidFill>
                  <a:srgbClr val="117082"/>
                </a:solidFill>
                <a:latin typeface="+mn-lt"/>
              </a:rPr>
              <a:t>global</a:t>
            </a:r>
            <a:r>
              <a:rPr lang="en-US" sz="1700" dirty="0">
                <a:solidFill>
                  <a:srgbClr val="117082"/>
                </a:solidFill>
                <a:latin typeface="+mn-lt"/>
              </a:rPr>
              <a:t> to address issues in a globalized supply chain.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1700" dirty="0">
              <a:solidFill>
                <a:srgbClr val="117082"/>
              </a:solidFill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8856C-59ED-EE44-833C-9B2BFAC74F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7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8856C-59ED-EE44-833C-9B2BFAC74F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87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8856C-59ED-EE44-833C-9B2BFAC74F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01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1200" dirty="0">
                <a:solidFill>
                  <a:srgbClr val="117082"/>
                </a:solidFill>
                <a:latin typeface="+mn-lt"/>
              </a:rPr>
              <a:t>Continue with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private sector engagement. </a:t>
            </a:r>
            <a:r>
              <a:rPr lang="en-GB" sz="1200" dirty="0">
                <a:solidFill>
                  <a:srgbClr val="117082"/>
                </a:solidFill>
                <a:latin typeface="+mn-lt"/>
              </a:rPr>
              <a:t>Responding to a post-event survey, the majority of private sector respondents expressed interest in specific opportunities for further collaboration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/>
            </a:r>
            <a:br>
              <a:rPr lang="en-US" sz="1200" dirty="0">
                <a:solidFill>
                  <a:srgbClr val="117082"/>
                </a:solidFill>
                <a:latin typeface="+mn-lt"/>
              </a:rPr>
            </a:br>
            <a:endParaRPr lang="en-US" sz="1200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dirty="0">
                <a:solidFill>
                  <a:srgbClr val="117082"/>
                </a:solidFill>
                <a:latin typeface="+mn-lt"/>
              </a:rPr>
              <a:t>Continue ensuring strong representation of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farmers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and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indigenous people.</a:t>
            </a:r>
          </a:p>
          <a:p>
            <a:pPr marL="457200" indent="-457200">
              <a:buFont typeface="+mj-lt"/>
              <a:buAutoNum type="arabicPeriod"/>
            </a:pPr>
            <a:endParaRPr lang="en-US" sz="1200" b="1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1" dirty="0">
                <a:solidFill>
                  <a:srgbClr val="117082"/>
                </a:solidFill>
                <a:latin typeface="+mn-lt"/>
              </a:rPr>
              <a:t>Country kick-off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all carried out by end of 2017/Jan 2018</a:t>
            </a:r>
          </a:p>
          <a:p>
            <a:pPr marL="457200" indent="-457200">
              <a:buFont typeface="+mj-lt"/>
              <a:buAutoNum type="arabicPeriod"/>
            </a:pPr>
            <a:endParaRPr lang="en-US" sz="1200" b="1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1" dirty="0" err="1">
                <a:solidFill>
                  <a:srgbClr val="117082"/>
                </a:solidFill>
                <a:latin typeface="+mn-lt"/>
              </a:rPr>
              <a:t>Trase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already integrating production and demand</a:t>
            </a:r>
          </a:p>
          <a:p>
            <a:pPr marL="457200" indent="-457200">
              <a:buFont typeface="+mj-lt"/>
              <a:buAutoNum type="arabicPeriod"/>
            </a:pPr>
            <a:endParaRPr lang="en-US" sz="1200" b="1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1" dirty="0">
                <a:solidFill>
                  <a:srgbClr val="117082"/>
                </a:solidFill>
                <a:latin typeface="+mn-lt"/>
              </a:rPr>
              <a:t>Launch workshop report and demand newsletter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soon to be released</a:t>
            </a:r>
          </a:p>
          <a:p>
            <a:pPr marL="457200" indent="-457200">
              <a:buFont typeface="+mj-lt"/>
              <a:buAutoNum type="arabicPeriod"/>
            </a:pPr>
            <a:endParaRPr lang="en-US" sz="1200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1" dirty="0">
                <a:solidFill>
                  <a:srgbClr val="117082"/>
                </a:solidFill>
                <a:latin typeface="+mn-lt"/>
              </a:rPr>
              <a:t>GGP website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operational by end of 2017/early 2018</a:t>
            </a:r>
          </a:p>
          <a:p>
            <a:endParaRPr lang="en-US" dirty="0"/>
          </a:p>
          <a:p>
            <a:pPr marL="800100" lvl="1" indent="-342900">
              <a:buFont typeface="+mj-lt"/>
              <a:buAutoNum type="arabicPeriod"/>
            </a:pPr>
            <a:r>
              <a:rPr lang="en-US" sz="1700" b="1" dirty="0">
                <a:solidFill>
                  <a:srgbClr val="117082"/>
                </a:solidFill>
              </a:rPr>
              <a:t>Brazil</a:t>
            </a:r>
            <a:r>
              <a:rPr lang="en-US" sz="1700" dirty="0">
                <a:solidFill>
                  <a:srgbClr val="117082"/>
                </a:solidFill>
              </a:rPr>
              <a:t> kicked off with an Inception Workshop in August. Project team is in place.</a:t>
            </a:r>
          </a:p>
          <a:p>
            <a:pPr marL="800100" lvl="1" indent="-342900">
              <a:buFont typeface="+mj-lt"/>
              <a:buAutoNum type="arabicPeriod"/>
            </a:pPr>
            <a:endParaRPr lang="en-US" sz="1700" dirty="0">
              <a:solidFill>
                <a:srgbClr val="117082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700" b="1" dirty="0">
                <a:solidFill>
                  <a:srgbClr val="117082"/>
                </a:solidFill>
              </a:rPr>
              <a:t>Indonesia</a:t>
            </a:r>
            <a:r>
              <a:rPr lang="en-US" sz="1700" dirty="0">
                <a:solidFill>
                  <a:srgbClr val="117082"/>
                </a:solidFill>
              </a:rPr>
              <a:t>: project team in place and launch planned for Q4 </a:t>
            </a:r>
          </a:p>
          <a:p>
            <a:pPr marL="800100" lvl="1" indent="-342900">
              <a:buFont typeface="+mj-lt"/>
              <a:buAutoNum type="arabicPeriod"/>
            </a:pPr>
            <a:endParaRPr lang="en-US" sz="1700" dirty="0">
              <a:solidFill>
                <a:srgbClr val="117082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700" b="1" dirty="0">
                <a:solidFill>
                  <a:srgbClr val="117082"/>
                </a:solidFill>
              </a:rPr>
              <a:t>Liberia</a:t>
            </a:r>
            <a:r>
              <a:rPr lang="en-US" sz="1700" dirty="0">
                <a:solidFill>
                  <a:srgbClr val="117082"/>
                </a:solidFill>
              </a:rPr>
              <a:t>: project team being recruited and launch planned for latest Jan 2018 due to national elections in Q4. </a:t>
            </a:r>
          </a:p>
          <a:p>
            <a:pPr marL="800100" lvl="1" indent="-342900">
              <a:buFont typeface="+mj-lt"/>
              <a:buAutoNum type="arabicPeriod"/>
            </a:pPr>
            <a:endParaRPr lang="en-US" sz="1700" dirty="0">
              <a:solidFill>
                <a:srgbClr val="117082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700" b="1" dirty="0">
                <a:solidFill>
                  <a:srgbClr val="117082"/>
                </a:solidFill>
              </a:rPr>
              <a:t>Paraguay</a:t>
            </a:r>
            <a:r>
              <a:rPr lang="en-US" sz="1700" dirty="0">
                <a:solidFill>
                  <a:srgbClr val="117082"/>
                </a:solidFill>
              </a:rPr>
              <a:t>: project team being recruited and launch planned for Q4</a:t>
            </a:r>
          </a:p>
          <a:p>
            <a:pPr lvl="1"/>
            <a:endParaRPr lang="en-US" sz="1700" dirty="0">
              <a:solidFill>
                <a:srgbClr val="117082"/>
              </a:solidFill>
            </a:endParaRPr>
          </a:p>
          <a:p>
            <a:pPr lvl="1"/>
            <a:r>
              <a:rPr lang="en-US" sz="1700" b="1" dirty="0">
                <a:solidFill>
                  <a:srgbClr val="117082"/>
                </a:solidFill>
              </a:rPr>
              <a:t>COP preparations</a:t>
            </a:r>
          </a:p>
          <a:p>
            <a:pPr lvl="1"/>
            <a:r>
              <a:rPr lang="en-US" sz="1700" dirty="0">
                <a:solidFill>
                  <a:srgbClr val="117082"/>
                </a:solidFill>
              </a:rPr>
              <a:t>The first Community of Practice meeting at the global level planned for October 2017 in Indonesia.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8856C-59ED-EE44-833C-9B2BFAC74F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83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lnSpc>
                <a:spcPct val="110000"/>
              </a:lnSpc>
              <a:buFont typeface="Arial" charset="0"/>
              <a:buChar char="•"/>
            </a:pPr>
            <a:r>
              <a:rPr lang="en-US" sz="1200" dirty="0">
                <a:solidFill>
                  <a:srgbClr val="117082"/>
                </a:solidFill>
                <a:latin typeface="+mn-lt"/>
              </a:rPr>
              <a:t>Coordination and integration of the partners takes time.  But a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worthwhile investment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.  Now we are seeing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real teamwork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during implementation.</a:t>
            </a:r>
          </a:p>
          <a:p>
            <a:pPr>
              <a:lnSpc>
                <a:spcPct val="110000"/>
              </a:lnSpc>
            </a:pPr>
            <a:endParaRPr lang="en-US" sz="1200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lnSpc>
                <a:spcPct val="110000"/>
              </a:lnSpc>
              <a:buFont typeface="Arial" charset="0"/>
              <a:buChar char="•"/>
            </a:pPr>
            <a:r>
              <a:rPr lang="en-US" sz="1200" dirty="0">
                <a:solidFill>
                  <a:srgbClr val="117082"/>
                </a:solidFill>
                <a:latin typeface="+mn-lt"/>
              </a:rPr>
              <a:t>Important to have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private sector and financial institutions on board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.  Stakeholder engagement so far a success as each Implementing Agency brought in their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expertise and their networks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.</a:t>
            </a:r>
          </a:p>
          <a:p>
            <a:pPr>
              <a:lnSpc>
                <a:spcPct val="110000"/>
              </a:lnSpc>
            </a:pPr>
            <a:endParaRPr lang="en-US" sz="1200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lnSpc>
                <a:spcPct val="110000"/>
              </a:lnSpc>
              <a:buFont typeface="Arial" charset="0"/>
              <a:buChar char="•"/>
            </a:pPr>
            <a:r>
              <a:rPr lang="en-US" sz="1200" b="1" dirty="0">
                <a:solidFill>
                  <a:srgbClr val="117082"/>
                </a:solidFill>
                <a:latin typeface="+mn-lt"/>
              </a:rPr>
              <a:t>Global  </a:t>
            </a:r>
            <a:r>
              <a:rPr lang="en-US" sz="1200" b="1" dirty="0" err="1">
                <a:solidFill>
                  <a:srgbClr val="117082"/>
                </a:solidFill>
                <a:latin typeface="+mn-lt"/>
              </a:rPr>
              <a:t>programme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 </a:t>
            </a:r>
            <a:r>
              <a:rPr lang="en-US" sz="1200" b="1" dirty="0">
                <a:solidFill>
                  <a:srgbClr val="117082"/>
                </a:solidFill>
                <a:latin typeface="+mn-lt"/>
              </a:rPr>
              <a:t>means global political profile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 which incentivizes government and companies to get on board and commit to change.</a:t>
            </a:r>
          </a:p>
          <a:p>
            <a:pPr>
              <a:lnSpc>
                <a:spcPct val="110000"/>
              </a:lnSpc>
            </a:pPr>
            <a:endParaRPr lang="en-US" sz="1200" dirty="0">
              <a:solidFill>
                <a:srgbClr val="117082"/>
              </a:solidFill>
              <a:latin typeface="+mn-lt"/>
            </a:endParaRPr>
          </a:p>
          <a:p>
            <a:pPr marL="457200" indent="-457200">
              <a:lnSpc>
                <a:spcPct val="110000"/>
              </a:lnSpc>
              <a:buFont typeface="Arial" charset="0"/>
              <a:buChar char="•"/>
            </a:pPr>
            <a:r>
              <a:rPr lang="en-US" sz="1200" b="1" dirty="0">
                <a:solidFill>
                  <a:srgbClr val="117082"/>
                </a:solidFill>
                <a:latin typeface="+mn-lt"/>
              </a:rPr>
              <a:t>Country ownership key </a:t>
            </a:r>
            <a:r>
              <a:rPr lang="en-US" sz="1200" dirty="0">
                <a:solidFill>
                  <a:srgbClr val="117082"/>
                </a:solidFill>
                <a:latin typeface="+mn-lt"/>
              </a:rPr>
              <a:t>with countries receiving additional global support.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8856C-59ED-EE44-833C-9B2BFAC74F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36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aseline="0" dirty="0"/>
              <a:t>Are </a:t>
            </a:r>
            <a:r>
              <a:rPr lang="pt-BR" baseline="0" dirty="0" err="1"/>
              <a:t>we</a:t>
            </a:r>
            <a:r>
              <a:rPr lang="pt-BR" baseline="0" dirty="0"/>
              <a:t> </a:t>
            </a:r>
            <a:r>
              <a:rPr lang="pt-BR" baseline="0" dirty="0" err="1"/>
              <a:t>loosing</a:t>
            </a:r>
            <a:r>
              <a:rPr lang="pt-BR" baseline="0" dirty="0"/>
              <a:t> </a:t>
            </a:r>
            <a:r>
              <a:rPr lang="pt-BR" baseline="0" dirty="0" err="1"/>
              <a:t>the</a:t>
            </a:r>
            <a:r>
              <a:rPr lang="pt-BR" baseline="0" dirty="0"/>
              <a:t> </a:t>
            </a:r>
            <a:r>
              <a:rPr lang="pt-BR" baseline="0" dirty="0" err="1"/>
              <a:t>battle</a:t>
            </a:r>
            <a:r>
              <a:rPr lang="pt-BR" baseline="0" dirty="0"/>
              <a:t>? </a:t>
            </a:r>
            <a:r>
              <a:rPr lang="pt-BR" baseline="0" dirty="0" err="1"/>
              <a:t>Deforestation</a:t>
            </a:r>
            <a:r>
              <a:rPr lang="pt-BR" baseline="0" dirty="0"/>
              <a:t> in Cerrado </a:t>
            </a:r>
            <a:r>
              <a:rPr lang="pt-BR" baseline="0" dirty="0" err="1"/>
              <a:t>is</a:t>
            </a:r>
            <a:r>
              <a:rPr lang="pt-BR" baseline="0" dirty="0"/>
              <a:t> </a:t>
            </a:r>
            <a:r>
              <a:rPr lang="pt-BR" baseline="0" dirty="0" err="1"/>
              <a:t>higher</a:t>
            </a:r>
            <a:r>
              <a:rPr lang="pt-BR" baseline="0" dirty="0"/>
              <a:t> </a:t>
            </a:r>
            <a:r>
              <a:rPr lang="pt-BR" baseline="0" dirty="0" err="1"/>
              <a:t>than</a:t>
            </a:r>
            <a:r>
              <a:rPr lang="pt-BR" baseline="0" dirty="0"/>
              <a:t> in </a:t>
            </a:r>
            <a:r>
              <a:rPr lang="pt-BR" baseline="0" dirty="0" err="1"/>
              <a:t>the</a:t>
            </a:r>
            <a:r>
              <a:rPr lang="pt-BR" baseline="0" dirty="0"/>
              <a:t> </a:t>
            </a:r>
            <a:r>
              <a:rPr lang="pt-BR" baseline="0" dirty="0" err="1"/>
              <a:t>Amazon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7CF28-FE70-8E4B-8441-1195C8CA4B2D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5534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7CF28-FE70-8E4B-8441-1195C8CA4B2D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7224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2AF79-94D1-45D7-9B24-2C36E1C56658}" type="slidenum">
              <a:rPr lang="pt-BR" smtClean="0"/>
              <a:pPr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3888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2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446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50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1085850" y="2000250"/>
            <a:ext cx="7672388" cy="1228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891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31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76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23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94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53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385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4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6163D-E56F-2E46-A120-2021767F30D8}" type="datetimeFigureOut">
              <a:rPr lang="en-US" smtClean="0"/>
              <a:t>10/4/17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33CBB-B57B-574B-AF57-6E0182AE5104}" type="slidenum">
              <a:rPr lang="en-US" smtClean="0"/>
              <a:t>‹n.º›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4125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13.png"/><Relationship Id="rId5" Type="http://schemas.openxmlformats.org/officeDocument/2006/relationships/diagramData" Target="../diagrams/data1.xml"/><Relationship Id="rId6" Type="http://schemas.openxmlformats.org/officeDocument/2006/relationships/diagramLayout" Target="../diagrams/layout1.xml"/><Relationship Id="rId7" Type="http://schemas.openxmlformats.org/officeDocument/2006/relationships/diagramQuickStyle" Target="../diagrams/quickStyle1.xml"/><Relationship Id="rId8" Type="http://schemas.openxmlformats.org/officeDocument/2006/relationships/diagramColors" Target="../diagrams/colors1.xml"/><Relationship Id="rId9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6.jpeg"/><Relationship Id="rId5" Type="http://schemas.openxmlformats.org/officeDocument/2006/relationships/image" Target="../media/image7.emf"/><Relationship Id="rId6" Type="http://schemas.openxmlformats.org/officeDocument/2006/relationships/image" Target="../media/image8.jpeg"/><Relationship Id="rId7" Type="http://schemas.openxmlformats.org/officeDocument/2006/relationships/image" Target="../media/image9.png"/><Relationship Id="rId8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18.jpe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6367"/>
            <a:ext cx="12118932" cy="670686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5688" y="1999978"/>
            <a:ext cx="9860324" cy="1476237"/>
          </a:xfrm>
        </p:spPr>
        <p:txBody>
          <a:bodyPr>
            <a:normAutofit/>
          </a:bodyPr>
          <a:lstStyle/>
          <a:p>
            <a:pPr algn="r"/>
            <a:r>
              <a:rPr lang="en-US" sz="4000" b="1" dirty="0">
                <a:solidFill>
                  <a:srgbClr val="00FF00"/>
                </a:solidFill>
                <a:latin typeface="+mn-lt"/>
              </a:rPr>
              <a:t>Taking Deforestation Out of Commodity Supply Chains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85597" y="4209087"/>
            <a:ext cx="4784651" cy="471002"/>
          </a:xfrm>
        </p:spPr>
        <p:txBody>
          <a:bodyPr>
            <a:noAutofit/>
          </a:bodyPr>
          <a:lstStyle/>
          <a:p>
            <a:pPr algn="r"/>
            <a:r>
              <a:rPr lang="en-US" sz="3600" dirty="0"/>
              <a:t>An integrated approach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8005" y="5538221"/>
            <a:ext cx="3906970" cy="60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ci_5658635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2499" y="-1389315"/>
            <a:ext cx="12392313" cy="8466798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Shape 420"/>
          <p:cNvSpPr/>
          <p:nvPr/>
        </p:nvSpPr>
        <p:spPr>
          <a:xfrm>
            <a:off x="495423" y="950401"/>
            <a:ext cx="4944140" cy="834716"/>
          </a:xfrm>
          <a:prstGeom prst="rect">
            <a:avLst/>
          </a:prstGeom>
          <a:ln w="25400">
            <a:miter lim="400000"/>
          </a:ln>
          <a:effectLst>
            <a:outerShdw blurRad="990600" dir="5400000" rotWithShape="0">
              <a:srgbClr val="000000">
                <a:alpha val="33694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>
            <a:lvl1pPr algn="ctr">
              <a:lnSpc>
                <a:spcPct val="70000"/>
              </a:lnSpc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lvl1pPr>
          </a:lstStyle>
          <a:p>
            <a:r>
              <a:rPr lang="en-US" sz="3200" b="1" dirty="0" smtClean="0">
                <a:solidFill>
                  <a:srgbClr val="FFFF00"/>
                </a:solidFill>
                <a:latin typeface="+mn-lt"/>
              </a:rPr>
              <a:t>BRAZILIAN PRODUCTION AND EXPORT  RANKING</a:t>
            </a:r>
            <a:endParaRPr lang="en-US" sz="32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4" name="Imagem 1"/>
          <p:cNvPicPr>
            <a:picLocks noChangeAspect="1"/>
          </p:cNvPicPr>
          <p:nvPr/>
        </p:nvPicPr>
        <p:blipFill rotWithShape="1">
          <a:blip r:embed="rId3"/>
          <a:srcRect l="5047" t="16762" r="6238" b="6666"/>
          <a:stretch/>
        </p:blipFill>
        <p:spPr>
          <a:xfrm>
            <a:off x="118612" y="1995997"/>
            <a:ext cx="6065928" cy="3926736"/>
          </a:xfrm>
          <a:prstGeom prst="rect">
            <a:avLst/>
          </a:prstGeom>
        </p:spPr>
      </p:pic>
      <p:sp>
        <p:nvSpPr>
          <p:cNvPr id="16" name="Shape 420"/>
          <p:cNvSpPr/>
          <p:nvPr/>
        </p:nvSpPr>
        <p:spPr>
          <a:xfrm>
            <a:off x="6791696" y="1124645"/>
            <a:ext cx="4929962" cy="490006"/>
          </a:xfrm>
          <a:prstGeom prst="rect">
            <a:avLst/>
          </a:prstGeom>
          <a:ln w="25400">
            <a:miter lim="400000"/>
          </a:ln>
          <a:effectLst>
            <a:outerShdw blurRad="990600" dir="5400000" rotWithShape="0">
              <a:srgbClr val="000000">
                <a:alpha val="33694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>
            <a:lvl1pPr algn="ctr">
              <a:lnSpc>
                <a:spcPct val="70000"/>
              </a:lnSpc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lvl1pPr>
          </a:lstStyle>
          <a:p>
            <a:r>
              <a:rPr lang="en-US" sz="3200" b="1" dirty="0" smtClean="0">
                <a:solidFill>
                  <a:srgbClr val="FFFF00"/>
                </a:solidFill>
                <a:latin typeface="+mn-lt"/>
              </a:rPr>
              <a:t>AT WHAT COST? </a:t>
            </a:r>
            <a:endParaRPr lang="en-US" sz="32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065" y="1255776"/>
            <a:ext cx="7504176" cy="560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ci_98604382.jpg"/>
          <p:cNvPicPr>
            <a:picLocks noChangeAspect="1"/>
          </p:cNvPicPr>
          <p:nvPr/>
        </p:nvPicPr>
        <p:blipFill rotWithShape="1">
          <a:blip r:embed="rId3">
            <a:extLst/>
          </a:blip>
          <a:srcRect l="-1115" t="156" r="79" b="-156"/>
          <a:stretch/>
        </p:blipFill>
        <p:spPr>
          <a:xfrm>
            <a:off x="-308919" y="0"/>
            <a:ext cx="12500919" cy="7037407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Shape 438"/>
          <p:cNvSpPr/>
          <p:nvPr/>
        </p:nvSpPr>
        <p:spPr>
          <a:xfrm>
            <a:off x="-988541" y="598745"/>
            <a:ext cx="13180542" cy="643866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63636"/>
                </a:srgbClr>
              </a:gs>
            </a:gsLst>
            <a:lin ang="5400000"/>
          </a:gradFill>
          <a:ln w="3175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439" name="Shape 439"/>
          <p:cNvSpPr/>
          <p:nvPr/>
        </p:nvSpPr>
        <p:spPr>
          <a:xfrm>
            <a:off x="135923" y="296873"/>
            <a:ext cx="4632807" cy="112338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>
            <a:lvl1pPr algn="ctr"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lvl1pPr>
          </a:lstStyle>
          <a:p>
            <a:r>
              <a:rPr sz="6500" b="1" dirty="0">
                <a:latin typeface="Calibri" charset="0"/>
                <a:ea typeface="Calibri" charset="0"/>
                <a:cs typeface="Calibri" charset="0"/>
              </a:rPr>
              <a:t>CERRADO</a:t>
            </a:r>
          </a:p>
        </p:txBody>
      </p:sp>
      <p:pic>
        <p:nvPicPr>
          <p:cNvPr id="453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25409" y="2674397"/>
            <a:ext cx="446118" cy="4502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4" name="pasted-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692448" y="2106768"/>
            <a:ext cx="691532" cy="192107"/>
          </a:xfrm>
          <a:prstGeom prst="rect">
            <a:avLst/>
          </a:prstGeom>
          <a:ln w="12700">
            <a:miter lim="400000"/>
          </a:ln>
        </p:spPr>
      </p:pic>
      <p:pic>
        <p:nvPicPr>
          <p:cNvPr id="455" name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761592" y="3484194"/>
            <a:ext cx="573752" cy="355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6" name="pasted-image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825409" y="5869277"/>
            <a:ext cx="446118" cy="381084"/>
          </a:xfrm>
          <a:prstGeom prst="rect">
            <a:avLst/>
          </a:prstGeom>
          <a:ln w="12700">
            <a:miter lim="400000"/>
          </a:ln>
        </p:spPr>
      </p:pic>
      <p:pic>
        <p:nvPicPr>
          <p:cNvPr id="457" name="pasted-image.pd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799913" y="4095307"/>
            <a:ext cx="497111" cy="568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pasted-image.pd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799913" y="5011904"/>
            <a:ext cx="497111" cy="497111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Shape 459"/>
          <p:cNvSpPr/>
          <p:nvPr/>
        </p:nvSpPr>
        <p:spPr>
          <a:xfrm>
            <a:off x="7767018" y="1948186"/>
            <a:ext cx="1181093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2m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 km</a:t>
            </a:r>
            <a:r>
              <a:rPr sz="2500" baseline="31999" dirty="0">
                <a:latin typeface="Calibri" charset="0"/>
                <a:ea typeface="Calibri" charset="0"/>
                <a:cs typeface="Calibri" charset="0"/>
              </a:rPr>
              <a:t>2</a:t>
            </a:r>
          </a:p>
        </p:txBody>
      </p:sp>
      <p:sp>
        <p:nvSpPr>
          <p:cNvPr id="460" name="Shape 460"/>
          <p:cNvSpPr/>
          <p:nvPr/>
        </p:nvSpPr>
        <p:spPr>
          <a:xfrm>
            <a:off x="7777273" y="2644883"/>
            <a:ext cx="2625399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12k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 plant species</a:t>
            </a:r>
          </a:p>
        </p:txBody>
      </p:sp>
      <p:sp>
        <p:nvSpPr>
          <p:cNvPr id="461" name="Shape 461"/>
          <p:cNvSpPr/>
          <p:nvPr/>
        </p:nvSpPr>
        <p:spPr>
          <a:xfrm>
            <a:off x="7820540" y="3407104"/>
            <a:ext cx="2348079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800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 fish species</a:t>
            </a:r>
          </a:p>
        </p:txBody>
      </p:sp>
      <p:sp>
        <p:nvSpPr>
          <p:cNvPr id="462" name="Shape 462"/>
          <p:cNvSpPr/>
          <p:nvPr/>
        </p:nvSpPr>
        <p:spPr>
          <a:xfrm>
            <a:off x="7818289" y="4206464"/>
            <a:ext cx="3101490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251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 mammal species</a:t>
            </a:r>
          </a:p>
        </p:txBody>
      </p:sp>
      <p:sp>
        <p:nvSpPr>
          <p:cNvPr id="463" name="Shape 463"/>
          <p:cNvSpPr/>
          <p:nvPr/>
        </p:nvSpPr>
        <p:spPr>
          <a:xfrm>
            <a:off x="7818289" y="5016167"/>
            <a:ext cx="3777971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latin typeface="Calibri" charset="0"/>
                <a:ea typeface="Calibri" charset="0"/>
                <a:cs typeface="Calibri" charset="0"/>
              </a:rPr>
              <a:t>hotspot </a:t>
            </a:r>
            <a:r>
              <a:rPr lang="en-US" sz="25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sz="2500" dirty="0" smtClean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&gt;</a:t>
            </a: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10%</a:t>
            </a:r>
            <a:r>
              <a:rPr lang="en-US"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protected</a:t>
            </a:r>
          </a:p>
        </p:txBody>
      </p:sp>
      <p:sp>
        <p:nvSpPr>
          <p:cNvPr id="464" name="Shape 464"/>
          <p:cNvSpPr/>
          <p:nvPr/>
        </p:nvSpPr>
        <p:spPr>
          <a:xfrm>
            <a:off x="7808034" y="5805184"/>
            <a:ext cx="3124573" cy="5078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0960" tIns="60960" rIns="60960" bIns="60960">
            <a:spAutoFit/>
          </a:bodyPr>
          <a:lstStyle/>
          <a:p>
            <a:pPr>
              <a:defRPr sz="5000" cap="all">
                <a:solidFill>
                  <a:srgbClr val="FFFFFF"/>
                </a:solidFill>
                <a:latin typeface="Proxima Nova ExCn Semibold"/>
                <a:ea typeface="Proxima Nova ExCn Semibold"/>
                <a:cs typeface="Proxima Nova ExCn Semibold"/>
                <a:sym typeface="Proxima Nova ExCn Semibold"/>
              </a:defRPr>
            </a:pPr>
            <a:r>
              <a:rPr sz="2500" dirty="0">
                <a:latin typeface="Calibri" charset="0"/>
                <a:ea typeface="Calibri" charset="0"/>
                <a:cs typeface="Calibri" charset="0"/>
              </a:rPr>
              <a:t>home to </a:t>
            </a:r>
            <a:r>
              <a:rPr sz="2500" dirty="0">
                <a:solidFill>
                  <a:srgbClr val="FFBA31"/>
                </a:solidFill>
                <a:latin typeface="Calibri" charset="0"/>
                <a:ea typeface="Calibri" charset="0"/>
                <a:cs typeface="Calibri" charset="0"/>
              </a:rPr>
              <a:t>43m</a:t>
            </a:r>
            <a:r>
              <a:rPr sz="2500" dirty="0">
                <a:latin typeface="Calibri" charset="0"/>
                <a:ea typeface="Calibri" charset="0"/>
                <a:cs typeface="Calibri" charset="0"/>
              </a:rPr>
              <a:t> people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0029" y="1599757"/>
            <a:ext cx="4584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2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  <p:sp>
        <p:nvSpPr>
          <p:cNvPr id="7" name="Shape 360"/>
          <p:cNvSpPr/>
          <p:nvPr/>
        </p:nvSpPr>
        <p:spPr>
          <a:xfrm>
            <a:off x="-67401" y="-114331"/>
            <a:ext cx="12326801" cy="7086661"/>
          </a:xfrm>
          <a:prstGeom prst="rect">
            <a:avLst/>
          </a:prstGeom>
          <a:gradFill>
            <a:gsLst>
              <a:gs pos="0">
                <a:srgbClr val="000000">
                  <a:alpha val="14244"/>
                </a:srgbClr>
              </a:gs>
              <a:gs pos="72000">
                <a:srgbClr val="000000">
                  <a:alpha val="27064"/>
                </a:srgbClr>
              </a:gs>
              <a:gs pos="90000">
                <a:srgbClr val="000000">
                  <a:alpha val="59114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5" name="Shape 361"/>
          <p:cNvSpPr/>
          <p:nvPr/>
        </p:nvSpPr>
        <p:spPr>
          <a:xfrm>
            <a:off x="4620469" y="4518898"/>
            <a:ext cx="9330309" cy="2339102"/>
          </a:xfrm>
          <a:prstGeom prst="rect">
            <a:avLst/>
          </a:prstGeom>
          <a:ln w="25400">
            <a:miter lim="400000"/>
          </a:ln>
          <a:effectLst>
            <a:outerShdw blurRad="647700" dir="5400000" rotWithShape="0">
              <a:srgbClr val="000000">
                <a:alpha val="62855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/>
          <a:p>
            <a:pPr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pPr>
            <a:r>
              <a:rPr lang="en-US" sz="4800" b="1" dirty="0">
                <a:latin typeface="Calibri" charset="0"/>
                <a:ea typeface="Calibri" charset="0"/>
                <a:cs typeface="Calibri" charset="0"/>
              </a:rPr>
              <a:t>LACK OF COORDINATION</a:t>
            </a:r>
          </a:p>
          <a:p>
            <a:pPr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pPr>
            <a:r>
              <a:rPr lang="en-US" sz="4800" b="1" dirty="0">
                <a:latin typeface="Calibri" charset="0"/>
                <a:ea typeface="Calibri" charset="0"/>
                <a:cs typeface="Calibri" charset="0"/>
              </a:rPr>
              <a:t>LACK OF ARTICULATION</a:t>
            </a:r>
          </a:p>
          <a:p>
            <a:pPr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pPr>
            <a:r>
              <a:rPr lang="en-US" sz="4800" b="1" dirty="0">
                <a:latin typeface="Calibri" charset="0"/>
                <a:ea typeface="Calibri" charset="0"/>
                <a:cs typeface="Calibri" charset="0"/>
              </a:rPr>
              <a:t>LACK OF INTEGRATED </a:t>
            </a:r>
            <a:r>
              <a:rPr lang="en-US" sz="4800" b="1" dirty="0" smtClean="0">
                <a:latin typeface="Calibri" charset="0"/>
                <a:ea typeface="Calibri" charset="0"/>
                <a:cs typeface="Calibri" charset="0"/>
              </a:rPr>
              <a:t>VIEW</a:t>
            </a:r>
            <a:endParaRPr lang="en-US" sz="4800" b="1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25829" y="527295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b="1" dirty="0" smtClean="0">
                <a:solidFill>
                  <a:srgbClr val="FFFF00"/>
                </a:solidFill>
              </a:rPr>
              <a:t>THE TRIPLE L</a:t>
            </a:r>
            <a:endParaRPr lang="pt-BR" sz="4800" b="1" dirty="0">
              <a:solidFill>
                <a:srgbClr val="FFFF0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17838" y="654908"/>
            <a:ext cx="108739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 smtClean="0"/>
              <a:t>WHY ARE WE STILL LOSING THE BATTLE?</a:t>
            </a:r>
          </a:p>
          <a:p>
            <a:pPr algn="ctr"/>
            <a:endParaRPr lang="pt-BR" sz="4800" b="1" dirty="0"/>
          </a:p>
        </p:txBody>
      </p:sp>
    </p:spTree>
    <p:extLst>
      <p:ext uri="{BB962C8B-B14F-4D97-AF65-F5344CB8AC3E}">
        <p14:creationId xmlns:p14="http://schemas.microsoft.com/office/powerpoint/2010/main" val="184348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esultado de imagem para chapada das veadeira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3" b="11050"/>
          <a:stretch/>
        </p:blipFill>
        <p:spPr bwMode="auto">
          <a:xfrm>
            <a:off x="0" y="-239486"/>
            <a:ext cx="12176622" cy="744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hape 438"/>
          <p:cNvSpPr/>
          <p:nvPr/>
        </p:nvSpPr>
        <p:spPr>
          <a:xfrm>
            <a:off x="-271849" y="1"/>
            <a:ext cx="12463850" cy="703740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63636"/>
                </a:srgbClr>
              </a:gs>
            </a:gsLst>
            <a:lin ang="5400000"/>
          </a:gradFill>
          <a:ln w="3175">
            <a:miter lim="400000"/>
          </a:ln>
        </p:spPr>
        <p:txBody>
          <a:bodyPr lIns="25400" tIns="25400" rIns="25400" bIns="25400" anchor="ctr"/>
          <a:lstStyle/>
          <a:p>
            <a:pPr algn="ctr" defTabSz="41275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3" name="Shape 361"/>
          <p:cNvSpPr/>
          <p:nvPr/>
        </p:nvSpPr>
        <p:spPr>
          <a:xfrm>
            <a:off x="297565" y="333305"/>
            <a:ext cx="8512801" cy="1501950"/>
          </a:xfrm>
          <a:prstGeom prst="rect">
            <a:avLst/>
          </a:prstGeom>
          <a:ln w="25400">
            <a:miter lim="400000"/>
          </a:ln>
          <a:effectLst>
            <a:outerShdw blurRad="647700" dir="5400000" rotWithShape="0">
              <a:srgbClr val="000000">
                <a:alpha val="62855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/>
          <a:p>
            <a:pPr algn="ctr">
              <a:lnSpc>
                <a:spcPct val="70000"/>
              </a:lnSpc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pPr>
            <a:r>
              <a:rPr lang="en-US" sz="6400" b="1" dirty="0" smtClean="0">
                <a:latin typeface="Calibri" charset="0"/>
                <a:ea typeface="Calibri" charset="0"/>
                <a:cs typeface="Calibri" charset="0"/>
              </a:rPr>
              <a:t>HOW </a:t>
            </a:r>
            <a:r>
              <a:rPr lang="en-US" sz="6400" b="1" dirty="0">
                <a:latin typeface="Calibri" charset="0"/>
                <a:ea typeface="Calibri" charset="0"/>
                <a:cs typeface="Calibri" charset="0"/>
              </a:rPr>
              <a:t>AN INTEGRATED </a:t>
            </a:r>
            <a:r>
              <a:rPr lang="en-US" sz="6400" b="1" dirty="0" smtClean="0">
                <a:latin typeface="Calibri" charset="0"/>
                <a:ea typeface="Calibri" charset="0"/>
                <a:cs typeface="Calibri" charset="0"/>
              </a:rPr>
              <a:t>APPROACH </a:t>
            </a:r>
            <a:r>
              <a:rPr lang="en-US" sz="6400" b="1" dirty="0">
                <a:latin typeface="Calibri" charset="0"/>
                <a:ea typeface="Calibri" charset="0"/>
                <a:cs typeface="Calibri" charset="0"/>
              </a:rPr>
              <a:t>IS HELPING?</a:t>
            </a:r>
            <a:endParaRPr sz="6400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0366" y="613949"/>
            <a:ext cx="2794369" cy="940661"/>
          </a:xfrm>
          <a:prstGeom prst="rect">
            <a:avLst/>
          </a:prstGeom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582343720"/>
              </p:ext>
            </p:extLst>
          </p:nvPr>
        </p:nvGraphicFramePr>
        <p:xfrm>
          <a:off x="1253524" y="1977082"/>
          <a:ext cx="9548022" cy="4803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5847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3000" contrast="-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Shape 360"/>
          <p:cNvSpPr/>
          <p:nvPr/>
        </p:nvSpPr>
        <p:spPr>
          <a:xfrm>
            <a:off x="-67401" y="-114331"/>
            <a:ext cx="12326801" cy="7086661"/>
          </a:xfrm>
          <a:prstGeom prst="rect">
            <a:avLst/>
          </a:prstGeom>
          <a:gradFill>
            <a:gsLst>
              <a:gs pos="0">
                <a:srgbClr val="000000">
                  <a:alpha val="14244"/>
                </a:srgbClr>
              </a:gs>
              <a:gs pos="72000">
                <a:srgbClr val="000000">
                  <a:alpha val="27064"/>
                </a:srgbClr>
              </a:gs>
              <a:gs pos="90000">
                <a:srgbClr val="000000">
                  <a:alpha val="59114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15" name="Shape 361"/>
          <p:cNvSpPr/>
          <p:nvPr/>
        </p:nvSpPr>
        <p:spPr>
          <a:xfrm>
            <a:off x="258534" y="2535998"/>
            <a:ext cx="11674930" cy="893001"/>
          </a:xfrm>
          <a:prstGeom prst="rect">
            <a:avLst/>
          </a:prstGeom>
          <a:ln w="25400">
            <a:miter lim="400000"/>
          </a:ln>
          <a:effectLst>
            <a:outerShdw blurRad="647700" dir="5400000" rotWithShape="0">
              <a:srgbClr val="000000">
                <a:alpha val="62855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60960" tIns="60960" rIns="60960" bIns="60960">
            <a:spAutoFit/>
          </a:bodyPr>
          <a:lstStyle/>
          <a:p>
            <a:pPr algn="ctr">
              <a:lnSpc>
                <a:spcPct val="70000"/>
              </a:lnSpc>
              <a:defRPr sz="13000">
                <a:solidFill>
                  <a:srgbClr val="FFFFFF"/>
                </a:solidFill>
                <a:latin typeface="Proxima Nova ExCn Bold"/>
                <a:ea typeface="Proxima Nova ExCn Bold"/>
                <a:cs typeface="Proxima Nova ExCn Bold"/>
                <a:sym typeface="Proxima Nova ExCn Bold"/>
              </a:defRPr>
            </a:pPr>
            <a:r>
              <a:rPr lang="en-US" sz="6500" dirty="0"/>
              <a:t>AND THIS IS JUST A PILOT</a:t>
            </a:r>
            <a:r>
              <a:rPr lang="mr-IN" sz="6500" dirty="0"/>
              <a:t>…</a:t>
            </a:r>
            <a:endParaRPr sz="6500" dirty="0"/>
          </a:p>
        </p:txBody>
      </p:sp>
    </p:spTree>
    <p:extLst>
      <p:ext uri="{BB962C8B-B14F-4D97-AF65-F5344CB8AC3E}">
        <p14:creationId xmlns:p14="http://schemas.microsoft.com/office/powerpoint/2010/main" val="176206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0025" y="0"/>
            <a:ext cx="12392025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8106" y="1991348"/>
            <a:ext cx="6085825" cy="1476237"/>
          </a:xfrm>
        </p:spPr>
        <p:txBody>
          <a:bodyPr anchor="t">
            <a:normAutofit/>
          </a:bodyPr>
          <a:lstStyle/>
          <a:p>
            <a:pPr algn="l"/>
            <a:r>
              <a:rPr lang="en-US" sz="4000" b="1" dirty="0"/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8106" y="2793122"/>
            <a:ext cx="5756576" cy="997090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algn="l"/>
            <a:r>
              <a:rPr lang="nl-NL" dirty="0"/>
              <a:t>Adriana </a:t>
            </a:r>
            <a:r>
              <a:rPr lang="nl-NL" dirty="0" err="1"/>
              <a:t>Dinu</a:t>
            </a:r>
            <a:r>
              <a:rPr lang="nl-NL" dirty="0"/>
              <a:t>, Executive </a:t>
            </a:r>
            <a:r>
              <a:rPr lang="nl-NL" dirty="0" err="1"/>
              <a:t>Coordinator</a:t>
            </a:r>
            <a:r>
              <a:rPr lang="nl-NL" dirty="0"/>
              <a:t>, UNDP-GEF</a:t>
            </a:r>
          </a:p>
          <a:p>
            <a:pPr algn="l"/>
            <a:r>
              <a:rPr lang="nl-NL" dirty="0" err="1"/>
              <a:t>adriana.dinu@undp.org</a:t>
            </a:r>
            <a:endParaRPr lang="nl-NL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3043" y="2706203"/>
            <a:ext cx="3220201" cy="10840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6274" y="5412961"/>
            <a:ext cx="3906970" cy="603619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208106" y="3767980"/>
            <a:ext cx="5756576" cy="99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sz="2200" dirty="0"/>
              <a:t>Rodrigo </a:t>
            </a:r>
            <a:r>
              <a:rPr lang="nl-NL" sz="2200" dirty="0" err="1"/>
              <a:t>Medeiros</a:t>
            </a:r>
            <a:r>
              <a:rPr lang="nl-NL" sz="2200" dirty="0"/>
              <a:t>, </a:t>
            </a:r>
            <a:r>
              <a:rPr lang="nl-NL" sz="2200" dirty="0" err="1"/>
              <a:t>Vice</a:t>
            </a:r>
            <a:r>
              <a:rPr lang="nl-NL" sz="2200" dirty="0"/>
              <a:t> President, CI-Brazil</a:t>
            </a:r>
          </a:p>
          <a:p>
            <a:pPr algn="l"/>
            <a:r>
              <a:rPr lang="nl-NL" sz="2200" dirty="0" err="1"/>
              <a:t>rmedeiros@conservation.org</a:t>
            </a: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23918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14"/>
            <a:ext cx="5998464" cy="6860014"/>
          </a:xfrm>
          <a:prstGeom prst="rect">
            <a:avLst/>
          </a:prstGeom>
        </p:spPr>
      </p:pic>
      <p:pic>
        <p:nvPicPr>
          <p:cNvPr id="11" name="Picture 10" descr="East Kalimantan (K. Timur), Kalimantan (Indonesian Borneo), Indonesia">
            <a:extLst>
              <a:ext uri="{FF2B5EF4-FFF2-40B4-BE49-F238E27FC236}">
                <a16:creationId xmlns="" xmlns:a16="http://schemas.microsoft.com/office/drawing/2014/main" id="{7C7CDD6D-8D38-4E10-8840-581E8BD1E5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5" t="6643" r="11266" b="4870"/>
          <a:stretch/>
        </p:blipFill>
        <p:spPr bwMode="auto">
          <a:xfrm>
            <a:off x="0" y="0"/>
            <a:ext cx="599846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175611" y="1796903"/>
            <a:ext cx="5950424" cy="45932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400" b="1" dirty="0">
                <a:latin typeface="+mn-lt"/>
              </a:rPr>
              <a:t>Commodities supply chains are global in nature</a:t>
            </a:r>
          </a:p>
          <a:p>
            <a:pPr>
              <a:lnSpc>
                <a:spcPct val="110000"/>
              </a:lnSpc>
            </a:pPr>
            <a:endParaRPr lang="en-US" sz="2400" b="1" dirty="0"/>
          </a:p>
          <a:p>
            <a:pPr>
              <a:lnSpc>
                <a:spcPct val="110000"/>
              </a:lnSpc>
            </a:pPr>
            <a:r>
              <a:rPr lang="en-US" sz="2400" b="1" dirty="0">
                <a:latin typeface="+mn-lt"/>
              </a:rPr>
              <a:t>Changing agricultural commodities </a:t>
            </a:r>
            <a:r>
              <a:rPr lang="en-US" sz="2400" dirty="0">
                <a:latin typeface="+mn-lt"/>
              </a:rPr>
              <a:t>is </a:t>
            </a:r>
            <a:r>
              <a:rPr lang="en-US" sz="2400" b="1" dirty="0">
                <a:latin typeface="+mn-lt"/>
              </a:rPr>
              <a:t>complex and demands an 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integrated approach</a:t>
            </a:r>
            <a:r>
              <a:rPr lang="en-US" sz="24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and 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partnerships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.</a:t>
            </a:r>
          </a:p>
          <a:p>
            <a:pPr>
              <a:lnSpc>
                <a:spcPct val="110000"/>
              </a:lnSpc>
            </a:pPr>
            <a:endParaRPr lang="en-US" sz="24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00FF00"/>
                </a:solidFill>
                <a:latin typeface="+mn-lt"/>
              </a:rPr>
              <a:t>Programmatic response has to be global </a:t>
            </a:r>
            <a:r>
              <a:rPr lang="en-US" sz="2400" b="1" dirty="0">
                <a:latin typeface="+mn-lt"/>
              </a:rPr>
              <a:t>to address issues in a globalized supply chain.</a:t>
            </a:r>
            <a:endParaRPr lang="en-US" sz="2400" dirty="0">
              <a:latin typeface="+mn-lt"/>
            </a:endParaRPr>
          </a:p>
          <a:p>
            <a:pPr>
              <a:lnSpc>
                <a:spcPct val="110000"/>
              </a:lnSpc>
            </a:pPr>
            <a:endParaRPr lang="en-US" sz="2400" dirty="0"/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  <a:p>
            <a:pPr marL="457200" indent="-457200">
              <a:lnSpc>
                <a:spcPct val="150000"/>
              </a:lnSpc>
              <a:buFont typeface="Arial" charset="0"/>
              <a:buChar char="•"/>
            </a:pPr>
            <a:endParaRPr lang="en-US" sz="2400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6268" y="198985"/>
            <a:ext cx="5380761" cy="1975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000" b="1" dirty="0">
              <a:solidFill>
                <a:schemeClr val="bg1"/>
              </a:solidFill>
            </a:endParaRPr>
          </a:p>
          <a:p>
            <a:endParaRPr lang="en-US" sz="5000" b="1" dirty="0">
              <a:solidFill>
                <a:schemeClr val="bg1"/>
              </a:solidFill>
            </a:endParaRPr>
          </a:p>
          <a:p>
            <a:r>
              <a:rPr lang="en-US" sz="50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998464" y="0"/>
            <a:ext cx="6127572" cy="1384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FFFF00"/>
                </a:solidFill>
                <a:latin typeface="+mn-lt"/>
              </a:rPr>
              <a:t>The Sustainable Commodities Challenge demands a Global Response</a:t>
            </a:r>
          </a:p>
        </p:txBody>
      </p:sp>
    </p:spTree>
    <p:extLst>
      <p:ext uri="{BB962C8B-B14F-4D97-AF65-F5344CB8AC3E}">
        <p14:creationId xmlns:p14="http://schemas.microsoft.com/office/powerpoint/2010/main" val="1856083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98" y="1709803"/>
            <a:ext cx="10704319" cy="452875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117979" y="249218"/>
            <a:ext cx="10852727" cy="6046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FFFF00"/>
                </a:solidFill>
                <a:latin typeface="+mn-lt"/>
                <a:cs typeface="Arial" panose="020B0604020202020204" pitchFamily="34" charset="0"/>
              </a:rPr>
              <a:t>Integrated Supply Chain Approach</a:t>
            </a:r>
          </a:p>
        </p:txBody>
      </p:sp>
    </p:spTree>
    <p:extLst>
      <p:ext uri="{BB962C8B-B14F-4D97-AF65-F5344CB8AC3E}">
        <p14:creationId xmlns:p14="http://schemas.microsoft.com/office/powerpoint/2010/main" val="195623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/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14"/>
            <a:ext cx="5998464" cy="686001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5839947"/>
            <a:ext cx="5998464" cy="7557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400" b="1" dirty="0">
                <a:latin typeface="+mn-lt"/>
              </a:rPr>
              <a:t>Together the partners bring more added value to the Private Sector!</a:t>
            </a:r>
          </a:p>
        </p:txBody>
      </p:sp>
      <p:sp>
        <p:nvSpPr>
          <p:cNvPr id="10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6223855" y="147387"/>
            <a:ext cx="5750009" cy="1028035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solidFill>
                  <a:srgbClr val="FFFF00"/>
                </a:solidFill>
                <a:latin typeface="+mn-lt"/>
              </a:rPr>
              <a:t>Leveraging comparative advantage of GEF agencies </a:t>
            </a:r>
            <a:br>
              <a:rPr lang="en-US" sz="2800" b="1" dirty="0">
                <a:solidFill>
                  <a:srgbClr val="FFFF00"/>
                </a:solidFill>
                <a:latin typeface="+mn-lt"/>
              </a:rPr>
            </a:b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1026" name="Picture 2" descr="https://i.pinimg.com/236x/5f/aa/15/5faa154e4736ea42ca87dc67dde48782--panda-wwf-drawing-art.jpg">
            <a:extLst>
              <a:ext uri="{FF2B5EF4-FFF2-40B4-BE49-F238E27FC236}">
                <a16:creationId xmlns="" xmlns:a16="http://schemas.microsoft.com/office/drawing/2014/main" id="{981DA4F5-BB64-4E40-9FAC-E572ADCE4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320" y="3128476"/>
            <a:ext cx="576920" cy="87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6FC68B2-E06D-4FEB-A4A8-0F56520B13DC}"/>
              </a:ext>
            </a:extLst>
          </p:cNvPr>
          <p:cNvSpPr txBox="1"/>
          <p:nvPr/>
        </p:nvSpPr>
        <p:spPr>
          <a:xfrm>
            <a:off x="7027688" y="3191370"/>
            <a:ext cx="5148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Consumer campaign, Market Transformation initiative, relationship with companies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1AE2736-8D7E-40F8-8521-979C54AE689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006" y="1429828"/>
            <a:ext cx="2182495" cy="54864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8245C7E-3295-4A49-97E1-BED0559BE71A}"/>
              </a:ext>
            </a:extLst>
          </p:cNvPr>
          <p:cNvSpPr txBox="1"/>
          <p:nvPr/>
        </p:nvSpPr>
        <p:spPr>
          <a:xfrm>
            <a:off x="8545910" y="1686627"/>
            <a:ext cx="35072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Financial expertise and partnership with the financial services sector</a:t>
            </a:r>
          </a:p>
        </p:txBody>
      </p:sp>
      <p:pic>
        <p:nvPicPr>
          <p:cNvPr id="1028" name="Picture 4" descr="https://yt3.ggpht.com/-wzBFLDZWvqI/AAAAAAAAAAI/AAAAAAAAAAA/ZbBUy0CckMw/s900-c-k-no-mo-rj-c0xffffff/photo.jpg">
            <a:extLst>
              <a:ext uri="{FF2B5EF4-FFF2-40B4-BE49-F238E27FC236}">
                <a16:creationId xmlns="" xmlns:a16="http://schemas.microsoft.com/office/drawing/2014/main" id="{BBBA910E-A4DA-4BF9-8A5A-EF4350A54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937" y="4297406"/>
            <a:ext cx="784387" cy="78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3725169-A2FE-4BCD-9132-BC7C7926B8F9}"/>
              </a:ext>
            </a:extLst>
          </p:cNvPr>
          <p:cNvSpPr txBox="1"/>
          <p:nvPr/>
        </p:nvSpPr>
        <p:spPr>
          <a:xfrm>
            <a:off x="7101748" y="4262051"/>
            <a:ext cx="4777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Landscape level conservation management and commodities</a:t>
            </a:r>
          </a:p>
        </p:txBody>
      </p:sp>
      <p:pic>
        <p:nvPicPr>
          <p:cNvPr id="1030" name="Picture 6" descr="https://www.onlinevolunteering.org/sites/default/files/organization/unenvironment_logo_english_full.png">
            <a:extLst>
              <a:ext uri="{FF2B5EF4-FFF2-40B4-BE49-F238E27FC236}">
                <a16:creationId xmlns="" xmlns:a16="http://schemas.microsoft.com/office/drawing/2014/main" id="{E9C8710A-4E8D-4C24-A18C-3DBADFBC2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320" y="2093074"/>
            <a:ext cx="859836" cy="73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84D1292-4D23-400C-8CA3-8E9F896544BE}"/>
              </a:ext>
            </a:extLst>
          </p:cNvPr>
          <p:cNvSpPr/>
          <p:nvPr/>
        </p:nvSpPr>
        <p:spPr>
          <a:xfrm>
            <a:off x="7101748" y="5532450"/>
            <a:ext cx="4486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Sectoral transformation and government </a:t>
            </a:r>
          </a:p>
          <a:p>
            <a:r>
              <a:rPr lang="en-US" sz="2000" dirty="0"/>
              <a:t>engagement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3EE0A90-F29C-44CD-926D-564AA5C531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71" y="5329268"/>
            <a:ext cx="539917" cy="12195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8DF405E-481A-436C-909E-7526000A2549}"/>
              </a:ext>
            </a:extLst>
          </p:cNvPr>
          <p:cNvSpPr txBox="1"/>
          <p:nvPr/>
        </p:nvSpPr>
        <p:spPr>
          <a:xfrm>
            <a:off x="6162645" y="1194331"/>
            <a:ext cx="5912285" cy="179748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1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176" y="-382129"/>
            <a:ext cx="12216352" cy="7240129"/>
          </a:xfrm>
          <a:prstGeom prst="rect">
            <a:avLst/>
          </a:prstGeom>
        </p:spPr>
      </p:pic>
      <p:pic>
        <p:nvPicPr>
          <p:cNvPr id="12" name="Picture 11" descr="Brazil">
            <a:extLst>
              <a:ext uri="{FF2B5EF4-FFF2-40B4-BE49-F238E27FC236}">
                <a16:creationId xmlns="" xmlns:a16="http://schemas.microsoft.com/office/drawing/2014/main" id="{35D0BF71-31BC-447A-9CAD-C16ECA670C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176" y="-382129"/>
            <a:ext cx="12204176" cy="7240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414" y="4677710"/>
            <a:ext cx="3906970" cy="1315194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35706" y="1538417"/>
            <a:ext cx="10969449" cy="14233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FF00"/>
                </a:solidFill>
              </a:rPr>
              <a:t>The Launch of the Global Stakeholder Platform: Good Growth Partnership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68317" y="3347885"/>
            <a:ext cx="6236520" cy="8133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A new era of collaboration to cultivate sustainability in commodity supply chains</a:t>
            </a:r>
            <a:endParaRPr lang="en-US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68317" y="4633755"/>
            <a:ext cx="6527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UN HQ, New York; September 6, 2017</a:t>
            </a:r>
          </a:p>
        </p:txBody>
      </p:sp>
    </p:spTree>
    <p:extLst>
      <p:ext uri="{BB962C8B-B14F-4D97-AF65-F5344CB8AC3E}">
        <p14:creationId xmlns:p14="http://schemas.microsoft.com/office/powerpoint/2010/main" val="141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5549029" y="795403"/>
            <a:ext cx="6586603" cy="59686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+mj-lt"/>
              <a:buAutoNum type="arabicPeriod"/>
            </a:pPr>
            <a:r>
              <a:rPr lang="en-US" sz="2200" b="1" dirty="0">
                <a:latin typeface="+mn-lt"/>
              </a:rPr>
              <a:t>Brand</a:t>
            </a:r>
            <a:r>
              <a:rPr lang="en-US" sz="2200" dirty="0">
                <a:latin typeface="+mn-lt"/>
              </a:rPr>
              <a:t> with broad </a:t>
            </a:r>
            <a:r>
              <a:rPr lang="en-US" sz="2200" b="1" dirty="0">
                <a:latin typeface="+mn-lt"/>
              </a:rPr>
              <a:t>global appeal </a:t>
            </a:r>
            <a:r>
              <a:rPr lang="en-US" sz="2200" dirty="0">
                <a:latin typeface="+mn-lt"/>
              </a:rPr>
              <a:t>and </a:t>
            </a:r>
            <a:r>
              <a:rPr lang="en-US" sz="2200" b="1" dirty="0">
                <a:latin typeface="+mn-lt"/>
              </a:rPr>
              <a:t>strong ownership</a:t>
            </a:r>
            <a:r>
              <a:rPr lang="en-US" sz="2200" dirty="0">
                <a:latin typeface="+mn-lt"/>
              </a:rPr>
              <a:t/>
            </a:r>
            <a:br>
              <a:rPr lang="en-US" sz="2200" dirty="0">
                <a:latin typeface="+mn-lt"/>
              </a:rPr>
            </a:br>
            <a:endParaRPr lang="en-US" sz="2200" dirty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+mn-lt"/>
              </a:rPr>
              <a:t>Large breadth of </a:t>
            </a:r>
            <a:r>
              <a:rPr lang="en-US" sz="2200" b="1" dirty="0">
                <a:latin typeface="+mn-lt"/>
              </a:rPr>
              <a:t>stakeholders </a:t>
            </a:r>
            <a:r>
              <a:rPr lang="en-US" sz="2200" dirty="0">
                <a:latin typeface="+mn-lt"/>
              </a:rPr>
              <a:t>catalyzed by the  global nature of the program.</a:t>
            </a:r>
            <a:br>
              <a:rPr lang="en-US" sz="2200" dirty="0">
                <a:latin typeface="+mn-lt"/>
              </a:rPr>
            </a:br>
            <a:endParaRPr lang="en-US" sz="2200" dirty="0">
              <a:latin typeface="+mn-lt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200" b="1" dirty="0"/>
              <a:t>National and local government </a:t>
            </a:r>
            <a:r>
              <a:rPr lang="en-US" sz="2200" dirty="0"/>
              <a:t>reps from 4 GGP countries (Brazil, Indonesia, Liberia, Paraguay)</a:t>
            </a:r>
            <a:br>
              <a:rPr lang="en-US" sz="2200" dirty="0"/>
            </a:br>
            <a:endParaRPr lang="en-US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200" b="1" dirty="0"/>
              <a:t>Private Sector </a:t>
            </a:r>
            <a:r>
              <a:rPr lang="en-US" sz="2200" dirty="0"/>
              <a:t>– 37 companies represented including 29 global and 8 local, and 5 financial institutions</a:t>
            </a:r>
            <a:br>
              <a:rPr lang="en-US" sz="2200" dirty="0"/>
            </a:br>
            <a:endParaRPr lang="en-US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200" b="1" dirty="0"/>
              <a:t>Civil society </a:t>
            </a:r>
            <a:r>
              <a:rPr lang="en-US" sz="2200" dirty="0"/>
              <a:t>– 54 representatives from 30 organizations </a:t>
            </a:r>
            <a:br>
              <a:rPr lang="en-US" sz="2200" dirty="0"/>
            </a:br>
            <a:endParaRPr lang="en-US" sz="22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200" b="1" dirty="0"/>
              <a:t>Development partners and donors</a:t>
            </a:r>
            <a:r>
              <a:rPr lang="en-US" sz="2200" dirty="0"/>
              <a:t> – 8 organizations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0" y="0"/>
            <a:ext cx="2849100" cy="1898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461" y="1687971"/>
            <a:ext cx="2910384" cy="19394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0" y="3276882"/>
            <a:ext cx="2707110" cy="18040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298" y="5005693"/>
            <a:ext cx="2779547" cy="1852307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575345" y="225589"/>
            <a:ext cx="5616654" cy="5698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FFFF00"/>
                </a:solidFill>
                <a:latin typeface="+mn-lt"/>
              </a:rPr>
              <a:t>The Good Growth Partnership</a:t>
            </a:r>
          </a:p>
        </p:txBody>
      </p:sp>
    </p:spTree>
    <p:extLst>
      <p:ext uri="{BB962C8B-B14F-4D97-AF65-F5344CB8AC3E}">
        <p14:creationId xmlns:p14="http://schemas.microsoft.com/office/powerpoint/2010/main" val="40726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14"/>
            <a:ext cx="5998464" cy="6860014"/>
          </a:xfrm>
          <a:prstGeom prst="rect">
            <a:avLst/>
          </a:prstGeom>
        </p:spPr>
      </p:pic>
      <p:pic>
        <p:nvPicPr>
          <p:cNvPr id="5" name="Picture 4" descr="JITO0304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93"/>
            <a:ext cx="5998464" cy="686219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6616182" y="36943"/>
            <a:ext cx="5392316" cy="1384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>
                <a:solidFill>
                  <a:srgbClr val="FFFF00"/>
                </a:solidFill>
                <a:latin typeface="+mn-lt"/>
              </a:rPr>
              <a:t>Seizing the Momentum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186355" y="1753954"/>
            <a:ext cx="5959930" cy="45736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+mn-lt"/>
              </a:rPr>
              <a:t>Continue with </a:t>
            </a:r>
            <a:r>
              <a:rPr lang="en-US" sz="2400" b="1" dirty="0">
                <a:latin typeface="+mn-lt"/>
              </a:rPr>
              <a:t>private sector engagement. </a:t>
            </a:r>
          </a:p>
          <a:p>
            <a:endParaRPr lang="en-US" sz="2400" dirty="0">
              <a:latin typeface="+mn-lt"/>
            </a:endParaRPr>
          </a:p>
          <a:p>
            <a:r>
              <a:rPr lang="en-US" sz="2400" dirty="0">
                <a:latin typeface="+mn-lt"/>
              </a:rPr>
              <a:t>Continue ensuring strong representation of </a:t>
            </a:r>
            <a:r>
              <a:rPr lang="en-US" sz="2400" b="1" dirty="0">
                <a:latin typeface="+mn-lt"/>
              </a:rPr>
              <a:t>farmers </a:t>
            </a:r>
            <a:r>
              <a:rPr lang="en-US" sz="2400" dirty="0">
                <a:latin typeface="+mn-lt"/>
              </a:rPr>
              <a:t>and </a:t>
            </a:r>
            <a:r>
              <a:rPr lang="en-US" sz="2400" b="1" dirty="0">
                <a:latin typeface="+mn-lt"/>
              </a:rPr>
              <a:t>indigenous people.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+mn-lt"/>
            </a:endParaRPr>
          </a:p>
          <a:p>
            <a:r>
              <a:rPr lang="en-US" sz="2400" b="1" dirty="0">
                <a:latin typeface="+mn-lt"/>
              </a:rPr>
              <a:t>Country kick-off </a:t>
            </a:r>
            <a:r>
              <a:rPr lang="en-US" sz="2400" dirty="0">
                <a:latin typeface="+mn-lt"/>
              </a:rPr>
              <a:t>all carried out by end of 2017/Jan 2018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+mn-lt"/>
            </a:endParaRPr>
          </a:p>
          <a:p>
            <a:r>
              <a:rPr lang="en-US" sz="2400" b="1" dirty="0">
                <a:latin typeface="+mn-lt"/>
              </a:rPr>
              <a:t>“</a:t>
            </a:r>
            <a:r>
              <a:rPr lang="en-US" sz="2400" b="1" dirty="0" err="1">
                <a:latin typeface="+mn-lt"/>
              </a:rPr>
              <a:t>Trase</a:t>
            </a:r>
            <a:r>
              <a:rPr lang="en-US" sz="2400" b="1" dirty="0">
                <a:latin typeface="+mn-lt"/>
              </a:rPr>
              <a:t>” is </a:t>
            </a:r>
            <a:r>
              <a:rPr lang="en-US" sz="2400" dirty="0">
                <a:latin typeface="+mn-lt"/>
              </a:rPr>
              <a:t>already integrating production and demand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400" dirty="0">
              <a:latin typeface="+mn-lt"/>
            </a:endParaRPr>
          </a:p>
          <a:p>
            <a:endParaRPr lang="en-US" sz="2400" dirty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latin typeface="+mn-lt"/>
            </a:endParaRPr>
          </a:p>
          <a:p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851" y="5776458"/>
            <a:ext cx="2712381" cy="91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14"/>
            <a:ext cx="5998464" cy="6860014"/>
          </a:xfrm>
          <a:prstGeom prst="rect">
            <a:avLst/>
          </a:prstGeom>
        </p:spPr>
      </p:pic>
      <p:pic>
        <p:nvPicPr>
          <p:cNvPr id="3" name="Picture 2" descr="JITO0142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"/>
          <a:stretch/>
        </p:blipFill>
        <p:spPr>
          <a:xfrm>
            <a:off x="0" y="-2014"/>
            <a:ext cx="5998464" cy="686001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375938" y="1376847"/>
            <a:ext cx="5643042" cy="48673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2400" dirty="0">
                <a:latin typeface="+mn-lt"/>
              </a:rPr>
              <a:t>Coordination and integration takes time</a:t>
            </a:r>
          </a:p>
          <a:p>
            <a:pPr>
              <a:lnSpc>
                <a:spcPct val="110000"/>
              </a:lnSpc>
            </a:pPr>
            <a:endParaRPr lang="en-US" sz="24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sz="2400" dirty="0">
                <a:latin typeface="+mn-lt"/>
              </a:rPr>
              <a:t>Stakeholder platforms: Important to have private sector and financial institutions</a:t>
            </a:r>
          </a:p>
          <a:p>
            <a:pPr marL="457200" indent="-457200">
              <a:lnSpc>
                <a:spcPct val="110000"/>
              </a:lnSpc>
              <a:buFont typeface="Arial" charset="0"/>
              <a:buChar char="•"/>
            </a:pPr>
            <a:endParaRPr lang="en-US" sz="24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sz="2400" dirty="0">
                <a:latin typeface="+mn-lt"/>
              </a:rPr>
              <a:t>Global  programme means global political profile which incentivizes government and companies to get on board and commit to change.</a:t>
            </a:r>
          </a:p>
          <a:p>
            <a:pPr>
              <a:lnSpc>
                <a:spcPct val="110000"/>
              </a:lnSpc>
            </a:pPr>
            <a:endParaRPr lang="en-US" sz="240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sz="2400" dirty="0">
                <a:latin typeface="+mn-lt"/>
              </a:rPr>
              <a:t>Country ownership key with countries receiving additional global support.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137754" y="245254"/>
            <a:ext cx="5937336" cy="9185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rgbClr val="FFFF00"/>
                </a:solidFill>
                <a:latin typeface="+mn-lt"/>
              </a:rPr>
              <a:t>Experience to date from the Lead Agency</a:t>
            </a:r>
          </a:p>
        </p:txBody>
      </p:sp>
    </p:spTree>
    <p:extLst>
      <p:ext uri="{BB962C8B-B14F-4D97-AF65-F5344CB8AC3E}">
        <p14:creationId xmlns:p14="http://schemas.microsoft.com/office/powerpoint/2010/main" val="21536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image1.jpeg" descr="ci_296947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110" y="-1"/>
            <a:ext cx="12202201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Shape 360"/>
          <p:cNvSpPr/>
          <p:nvPr/>
        </p:nvSpPr>
        <p:spPr>
          <a:xfrm>
            <a:off x="-67401" y="-114331"/>
            <a:ext cx="12326801" cy="7086661"/>
          </a:xfrm>
          <a:prstGeom prst="rect">
            <a:avLst/>
          </a:prstGeom>
          <a:gradFill>
            <a:gsLst>
              <a:gs pos="0">
                <a:srgbClr val="000000">
                  <a:alpha val="14244"/>
                </a:srgbClr>
              </a:gs>
              <a:gs pos="72000">
                <a:srgbClr val="000000">
                  <a:alpha val="27064"/>
                </a:srgbClr>
              </a:gs>
              <a:gs pos="90000">
                <a:srgbClr val="000000">
                  <a:alpha val="59114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60960" tIns="60960" rIns="60960" bIns="6096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900"/>
          </a:p>
        </p:txBody>
      </p:sp>
      <p:pic>
        <p:nvPicPr>
          <p:cNvPr id="13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1092" y="730027"/>
            <a:ext cx="6461796" cy="2175219"/>
          </a:xfrm>
          <a:prstGeom prst="rect">
            <a:avLst/>
          </a:prstGeom>
        </p:spPr>
      </p:pic>
      <p:pic>
        <p:nvPicPr>
          <p:cNvPr id="14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617" y="2660602"/>
            <a:ext cx="4498829" cy="695060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494270" y="4291223"/>
            <a:ext cx="112693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 smtClean="0"/>
              <a:t>WHY AN INTEGRATED APPROACH IS SO IMPORTANT TO BRAZIL?</a:t>
            </a:r>
            <a:endParaRPr lang="pt-BR" sz="5400" b="1" dirty="0"/>
          </a:p>
        </p:txBody>
      </p:sp>
    </p:spTree>
    <p:extLst>
      <p:ext uri="{BB962C8B-B14F-4D97-AF65-F5344CB8AC3E}">
        <p14:creationId xmlns:p14="http://schemas.microsoft.com/office/powerpoint/2010/main" val="132978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7379</TotalTime>
  <Words>629</Words>
  <Application>Microsoft Macintosh PowerPoint</Application>
  <PresentationFormat>Widescreen</PresentationFormat>
  <Paragraphs>139</Paragraphs>
  <Slides>15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Helvetica Light</vt:lpstr>
      <vt:lpstr>Proxima Nova ExCn Bold</vt:lpstr>
      <vt:lpstr>Proxima Nova ExCn Semibold</vt:lpstr>
      <vt:lpstr>Wingdings</vt:lpstr>
      <vt:lpstr>Office Theme</vt:lpstr>
      <vt:lpstr>Taking Deforestation Out of Commodity Supply Chains</vt:lpstr>
      <vt:lpstr>Apresentação do PowerPoint</vt:lpstr>
      <vt:lpstr>Apresentação do PowerPoint</vt:lpstr>
      <vt:lpstr>Leveraging comparative advantage of GEF agencies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Thank You</vt:lpstr>
    </vt:vector>
  </TitlesOfParts>
  <Company/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Ben Meaker</dc:creator>
  <cp:lastModifiedBy>Rodrigo Medeiros</cp:lastModifiedBy>
  <cp:revision>107</cp:revision>
  <cp:lastPrinted>2017-08-18T15:17:10Z</cp:lastPrinted>
  <dcterms:created xsi:type="dcterms:W3CDTF">2017-08-15T10:52:17Z</dcterms:created>
  <dcterms:modified xsi:type="dcterms:W3CDTF">2017-10-04T07:43:41Z</dcterms:modified>
</cp:coreProperties>
</file>