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6" r:id="rId4"/>
    <p:sldId id="259" r:id="rId5"/>
    <p:sldId id="260" r:id="rId6"/>
    <p:sldId id="261" r:id="rId7"/>
    <p:sldId id="262" r:id="rId8"/>
    <p:sldId id="265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109" autoAdjust="0"/>
  </p:normalViewPr>
  <p:slideViewPr>
    <p:cSldViewPr>
      <p:cViewPr varScale="1">
        <p:scale>
          <a:sx n="73" d="100"/>
          <a:sy n="73" d="100"/>
        </p:scale>
        <p:origin x="-14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67A0-308C-4B02-A3C7-D037B22EFF47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3DCCC-4A44-470E-8BD9-3809FE0FE4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67A0-308C-4B02-A3C7-D037B22EFF47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3DCCC-4A44-470E-8BD9-3809FE0FE4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67A0-308C-4B02-A3C7-D037B22EFF47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3DCCC-4A44-470E-8BD9-3809FE0FE4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67A0-308C-4B02-A3C7-D037B22EFF47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3DCCC-4A44-470E-8BD9-3809FE0FE4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67A0-308C-4B02-A3C7-D037B22EFF47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3DCCC-4A44-470E-8BD9-3809FE0FE4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67A0-308C-4B02-A3C7-D037B22EFF47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3DCCC-4A44-470E-8BD9-3809FE0FE4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67A0-308C-4B02-A3C7-D037B22EFF47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3DCCC-4A44-470E-8BD9-3809FE0FE4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67A0-308C-4B02-A3C7-D037B22EFF47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3DCCC-4A44-470E-8BD9-3809FE0FE4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67A0-308C-4B02-A3C7-D037B22EFF47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3DCCC-4A44-470E-8BD9-3809FE0FE4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67A0-308C-4B02-A3C7-D037B22EFF47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3DCCC-4A44-470E-8BD9-3809FE0FE4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67A0-308C-4B02-A3C7-D037B22EFF47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3DCCC-4A44-470E-8BD9-3809FE0FE4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mitradel.gob.pa/images/UNDP_Logo.gif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B67A0-308C-4B02-A3C7-D037B22EFF47}" type="datetimeFigureOut">
              <a:rPr lang="en-US" smtClean="0"/>
              <a:pPr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3DCCC-4A44-470E-8BD9-3809FE0FE4F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13" descr="Zobraziť obrázok v plnej veľkosti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67544" y="116632"/>
            <a:ext cx="504056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 userDrawn="1"/>
        </p:nvPicPr>
        <p:blipFill>
          <a:blip r:embed="rId15" cstate="print"/>
          <a:srcRect l="13519" r="6570"/>
          <a:stretch>
            <a:fillRect/>
          </a:stretch>
        </p:blipFill>
        <p:spPr bwMode="auto">
          <a:xfrm>
            <a:off x="3851920" y="0"/>
            <a:ext cx="10795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KETI~1.CHA\AppData\Local\Temp\Rar$DI00.348\Short-GEF logo colored NOTAG transparent.pn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956376" y="0"/>
            <a:ext cx="864096" cy="864096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2160240"/>
          </a:xfrm>
        </p:spPr>
        <p:txBody>
          <a:bodyPr>
            <a:normAutofit/>
          </a:bodyPr>
          <a:lstStyle/>
          <a:p>
            <a:pPr lvl="0"/>
            <a:r>
              <a:rPr lang="en-US" sz="2700" dirty="0"/>
              <a:t>Implementing NAPA Priority Interventions to build resilience in the agriculture and water sector to the adverse climate change in Sudan</a:t>
            </a:r>
            <a:br>
              <a:rPr lang="en-US" sz="2700" dirty="0"/>
            </a:br>
            <a:r>
              <a:rPr lang="en-US" sz="2700" dirty="0"/>
              <a:t>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5373216"/>
            <a:ext cx="6400800" cy="1080120"/>
          </a:xfrm>
        </p:spPr>
        <p:txBody>
          <a:bodyPr>
            <a:noAutofit/>
          </a:bodyPr>
          <a:lstStyle/>
          <a:p>
            <a:r>
              <a:rPr lang="en-US" sz="1600" b="1" dirty="0">
                <a:solidFill>
                  <a:schemeClr val="tx1"/>
                </a:solidFill>
              </a:rPr>
              <a:t>Presented by</a:t>
            </a:r>
          </a:p>
          <a:p>
            <a:r>
              <a:rPr lang="en-US" sz="1600" b="1" dirty="0">
                <a:solidFill>
                  <a:schemeClr val="tx1"/>
                </a:solidFill>
              </a:rPr>
              <a:t>Adil Mohamed Ali</a:t>
            </a:r>
          </a:p>
          <a:p>
            <a:r>
              <a:rPr lang="en-US" sz="1600" b="1" dirty="0" smtClean="0">
                <a:solidFill>
                  <a:schemeClr val="tx1"/>
                </a:solidFill>
              </a:rPr>
              <a:t>Deputy Project  Manager</a:t>
            </a:r>
          </a:p>
          <a:p>
            <a:r>
              <a:rPr lang="en-US" sz="1600" b="1" dirty="0" smtClean="0">
                <a:solidFill>
                  <a:schemeClr val="tx1"/>
                </a:solidFill>
              </a:rPr>
              <a:t>Doha, 2012, CPO 18</a:t>
            </a:r>
          </a:p>
          <a:p>
            <a:endParaRPr lang="en-US" sz="1600" dirty="0" smtClean="0">
              <a:solidFill>
                <a:schemeClr val="tx1"/>
              </a:solidFill>
            </a:endParaRPr>
          </a:p>
          <a:p>
            <a:endParaRPr lang="en-US" sz="1600" dirty="0">
              <a:solidFill>
                <a:schemeClr val="tx1"/>
              </a:solidFill>
            </a:endParaRPr>
          </a:p>
          <a:p>
            <a:r>
              <a:rPr lang="en-US" sz="1200" dirty="0"/>
              <a:t> </a:t>
            </a:r>
            <a:endParaRPr lang="en-US" sz="1200" dirty="0">
              <a:solidFill>
                <a:srgbClr val="FF0000"/>
              </a:solidFill>
            </a:endParaRPr>
          </a:p>
        </p:txBody>
      </p:sp>
      <p:pic>
        <p:nvPicPr>
          <p:cNvPr id="4" name="Picture 3" descr="C:\Users\IMAD\Desktop\NAPA STUDY\NAPA NK BARA ElGamri and Hafiz Eldouri\الصرفان\صرفان موسم 2010م\DCP_397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708920"/>
            <a:ext cx="4752528" cy="25922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78296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Sorghum Cultivated in the River Nile state</a:t>
            </a:r>
            <a:endParaRPr lang="en-US" sz="3200" dirty="0"/>
          </a:p>
        </p:txBody>
      </p:sp>
      <p:pic>
        <p:nvPicPr>
          <p:cNvPr id="6" name="Content Placeholder 5" descr="DSC_037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988840"/>
            <a:ext cx="743231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86409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Project Rationale and Geographic Scope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179512" y="1628800"/>
            <a:ext cx="471601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Sudan is among the most vulnerable countries to Climate Change impacts;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Prolonged drought cycles, overall acidification and increasing rainfall variability affects farmer and pastoral communities;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CC scenarios confirm the current trends -rainfall variability 20 to 60%; projected increase in temp. up to 1.5 C</a:t>
            </a:r>
            <a:r>
              <a:rPr lang="en-US" baseline="30000" dirty="0" smtClean="0"/>
              <a:t>o </a:t>
            </a:r>
            <a:r>
              <a:rPr lang="en-US" dirty="0" smtClean="0"/>
              <a:t>by 2060;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Addresses NAPA priorities: focuses on improving water availability for farming and pastoral practices; land management and agronomic measures, including improved crop varieties, and provision of evidence-based, extension service and adaptation advisories; </a:t>
            </a:r>
          </a:p>
          <a:p>
            <a:pPr>
              <a:buFont typeface="Wingdings" pitchFamily="2" charset="2"/>
              <a:buChar char="q"/>
            </a:pPr>
            <a:endParaRPr lang="en-US" sz="1600" dirty="0" smtClean="0"/>
          </a:p>
          <a:p>
            <a:endParaRPr lang="en-US" sz="1600" dirty="0" smtClean="0"/>
          </a:p>
        </p:txBody>
      </p:sp>
      <p:pic>
        <p:nvPicPr>
          <p:cNvPr id="8" name="Content Placeholder 3" descr="F:\AA-driveE\Survey and studies\NAPA study\map2-aezs.bmp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348880"/>
            <a:ext cx="421196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Placeholder 6"/>
          <p:cNvSpPr txBox="1">
            <a:spLocks/>
          </p:cNvSpPr>
          <p:nvPr/>
        </p:nvSpPr>
        <p:spPr>
          <a:xfrm>
            <a:off x="5004048" y="1628800"/>
            <a:ext cx="3816424" cy="648072"/>
          </a:xfrm>
          <a:prstGeom prst="rect">
            <a:avLst/>
          </a:prstGeom>
          <a:solidFill>
            <a:srgbClr val="92D050"/>
          </a:solidFill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LDCF project covers all main agro-ecological zones in four states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/>
          <a:lstStyle/>
          <a:p>
            <a:r>
              <a:rPr lang="en-US" dirty="0" smtClean="0"/>
              <a:t>Climate Change in Sudan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67544" y="1628800"/>
            <a:ext cx="4040188" cy="639762"/>
          </a:xfrm>
        </p:spPr>
        <p:txBody>
          <a:bodyPr/>
          <a:lstStyle/>
          <a:p>
            <a:pPr algn="ctr"/>
            <a:r>
              <a:rPr lang="en-US" dirty="0" smtClean="0"/>
              <a:t>Factors of Vulnerability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860032" y="1916832"/>
            <a:ext cx="3888432" cy="720080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ctr"/>
            <a:r>
              <a:rPr lang="en-US" sz="1800" dirty="0" smtClean="0"/>
              <a:t>Land Use Categories</a:t>
            </a:r>
            <a:endParaRPr lang="en-US" sz="1800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251520" y="2420888"/>
            <a:ext cx="4256212" cy="395128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majority of its land is quite sensitive to changes in temperature and precipitation;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Fragile ecosystems;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Weak infrastructure and economy;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Food security is mainly determined by rainfall;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More than 70% of Sudan population is directly dependent on climate-sensitive resources for their livelihood.</a:t>
            </a:r>
            <a:endParaRPr lang="en-US" sz="2000" dirty="0"/>
          </a:p>
        </p:txBody>
      </p:sp>
      <p:pic>
        <p:nvPicPr>
          <p:cNvPr id="13" name="Content Placeholder 12" descr="F:\AA-driveE\Survey and studies\NAPA study\map4-landuse.bmp"/>
          <p:cNvPicPr>
            <a:picLocks noGrp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5025" y="2721681"/>
            <a:ext cx="4247455" cy="3227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Adaptation Measures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844824"/>
            <a:ext cx="4040188" cy="639762"/>
          </a:xfrm>
        </p:spPr>
        <p:txBody>
          <a:bodyPr/>
          <a:lstStyle/>
          <a:p>
            <a:pPr algn="ctr"/>
            <a:r>
              <a:rPr lang="en-US" dirty="0" smtClean="0"/>
              <a:t>Water Harvesting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520" y="2636912"/>
            <a:ext cx="4256212" cy="3951288"/>
          </a:xfrm>
        </p:spPr>
        <p:txBody>
          <a:bodyPr>
            <a:normAutofit/>
          </a:bodyPr>
          <a:lstStyle/>
          <a:p>
            <a:r>
              <a:rPr lang="en-US" sz="2000" i="1" dirty="0" smtClean="0"/>
              <a:t>In situ  </a:t>
            </a:r>
            <a:r>
              <a:rPr lang="en-US" sz="2000" dirty="0" smtClean="0"/>
              <a:t>water harvesting through terraces, earth bunds and deep ploughing  in Gedarif and South Darfur led to substantial increase in crop productivity;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Yields increased by 50% -150%; Benefited 730 households in Gedarif and 420 households in South Darfur states.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2060848"/>
            <a:ext cx="4041775" cy="936104"/>
          </a:xfrm>
          <a:solidFill>
            <a:srgbClr val="92D050"/>
          </a:solidFill>
        </p:spPr>
        <p:txBody>
          <a:bodyPr>
            <a:normAutofit fontScale="85000" lnSpcReduction="20000"/>
          </a:bodyPr>
          <a:lstStyle/>
          <a:p>
            <a:pPr algn="ctr"/>
            <a:endParaRPr lang="en-US" sz="1600" dirty="0" smtClean="0"/>
          </a:p>
          <a:p>
            <a:pPr algn="ctr"/>
            <a:endParaRPr lang="en-US" sz="1600" dirty="0" smtClean="0"/>
          </a:p>
          <a:p>
            <a:pPr algn="ctr"/>
            <a:r>
              <a:rPr lang="en-US" sz="1900" dirty="0" smtClean="0"/>
              <a:t>Impressive yields of Sorghum after water harvesting and ploughing methods</a:t>
            </a:r>
          </a:p>
          <a:p>
            <a:pPr algn="ctr"/>
            <a:endParaRPr lang="en-US" sz="2200" dirty="0" smtClean="0"/>
          </a:p>
        </p:txBody>
      </p:sp>
      <p:pic>
        <p:nvPicPr>
          <p:cNvPr id="11" name="Content Placeholder 10" descr="DSC_0164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644008" y="3212976"/>
            <a:ext cx="4041775" cy="26844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US" b="1" dirty="0" smtClean="0"/>
              <a:t>Adaptation Measures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700808"/>
            <a:ext cx="3672408" cy="792088"/>
          </a:xfrm>
        </p:spPr>
        <p:txBody>
          <a:bodyPr>
            <a:normAutofit fontScale="92500"/>
          </a:bodyPr>
          <a:lstStyle/>
          <a:p>
            <a:pPr algn="ctr"/>
            <a:r>
              <a:rPr lang="en-US" dirty="0" smtClean="0"/>
              <a:t>Bringing water to farmers; improving Irrigation solutions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2492896"/>
            <a:ext cx="4328220" cy="3951288"/>
          </a:xfrm>
        </p:spPr>
        <p:txBody>
          <a:bodyPr>
            <a:normAutofit/>
          </a:bodyPr>
          <a:lstStyle/>
          <a:p>
            <a:pPr lvl="0"/>
            <a:r>
              <a:rPr lang="en-US" sz="2000" dirty="0" smtClean="0"/>
              <a:t>In River Nile &amp; North Kordofan states; water efficient irrigation of crops and shelterbelts was provided using conventional &amp; solar pumps (supporting switching to solar-powered water pumps). </a:t>
            </a:r>
          </a:p>
          <a:p>
            <a:pPr lvl="0"/>
            <a:endParaRPr lang="en-US" sz="2000" dirty="0" smtClean="0"/>
          </a:p>
          <a:p>
            <a:pPr lvl="0"/>
            <a:r>
              <a:rPr lang="en-US" sz="2000" dirty="0" smtClean="0"/>
              <a:t>317 ha planted with different crops (20 to 60% increase in productivity)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1628800"/>
            <a:ext cx="4032448" cy="639762"/>
          </a:xfrm>
          <a:solidFill>
            <a:srgbClr val="92D050"/>
          </a:solidFill>
        </p:spPr>
        <p:txBody>
          <a:bodyPr>
            <a:noAutofit/>
          </a:bodyPr>
          <a:lstStyle/>
          <a:p>
            <a:pPr algn="ctr"/>
            <a:r>
              <a:rPr lang="en-US" sz="1800" dirty="0" smtClean="0"/>
              <a:t>A Farmer in River Nile state benefiting from pumped water irrigation</a:t>
            </a:r>
            <a:endParaRPr lang="en-US" sz="1800" dirty="0"/>
          </a:p>
        </p:txBody>
      </p:sp>
      <p:pic>
        <p:nvPicPr>
          <p:cNvPr id="1026" name="Picture 2" descr="I:\د. عادل محمد على\DSC_028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348880"/>
            <a:ext cx="4041775" cy="2705651"/>
          </a:xfrm>
          <a:prstGeom prst="rect">
            <a:avLst/>
          </a:prstGeom>
          <a:noFill/>
        </p:spPr>
      </p:pic>
      <p:pic>
        <p:nvPicPr>
          <p:cNvPr id="8" name="Content Placeholder 9" descr="DSC_90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5445224"/>
            <a:ext cx="4967734" cy="1324149"/>
          </a:xfrm>
          <a:prstGeom prst="rect">
            <a:avLst/>
          </a:prstGeom>
        </p:spPr>
      </p:pic>
      <p:sp>
        <p:nvSpPr>
          <p:cNvPr id="9" name="Title 6"/>
          <p:cNvSpPr txBox="1">
            <a:spLocks/>
          </p:cNvSpPr>
          <p:nvPr/>
        </p:nvSpPr>
        <p:spPr>
          <a:xfrm>
            <a:off x="4860032" y="5085184"/>
            <a:ext cx="3296345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Solar-powered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water p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umps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/>
          <a:lstStyle/>
          <a:p>
            <a:r>
              <a:rPr lang="en-US" b="1" dirty="0" smtClean="0"/>
              <a:t>Adaptation Measures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844824"/>
            <a:ext cx="4040188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Improved Farming Practices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2636912"/>
            <a:ext cx="4317876" cy="395128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Early maturing and drought resistant varieties.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New cash crops (increase in the household incomes in the four states;  net profits range between US$ 1207 for cucumber planters in South Darfur to US$ 5510 for tomato growers in the River Nile.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2348880"/>
            <a:ext cx="4032449" cy="639762"/>
          </a:xfrm>
          <a:solidFill>
            <a:srgbClr val="92D050"/>
          </a:solidFill>
        </p:spPr>
        <p:txBody>
          <a:bodyPr>
            <a:normAutofit lnSpcReduction="10000"/>
          </a:bodyPr>
          <a:lstStyle/>
          <a:p>
            <a:pPr algn="ctr"/>
            <a:r>
              <a:rPr lang="en-US" sz="1800" dirty="0" smtClean="0"/>
              <a:t>A Farmer in South Darfur Harvesting an Unprecedented Cucumber Crop</a:t>
            </a:r>
            <a:endParaRPr lang="en-US" sz="1800" dirty="0"/>
          </a:p>
        </p:txBody>
      </p:sp>
      <p:pic>
        <p:nvPicPr>
          <p:cNvPr id="7" name="Content Placeholder 6" descr="DSC_0331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644008" y="3356992"/>
            <a:ext cx="4041775" cy="26844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44824"/>
            <a:ext cx="3008313" cy="59838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Sand Dunes Fixation</a:t>
            </a: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04" y="2348880"/>
            <a:ext cx="3368353" cy="4331023"/>
          </a:xfrm>
        </p:spPr>
        <p:txBody>
          <a:bodyPr>
            <a:normAutofit/>
          </a:bodyPr>
          <a:lstStyle/>
          <a:p>
            <a:pPr lvl="0"/>
            <a:r>
              <a:rPr lang="en-US" sz="2000" dirty="0" smtClean="0"/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en-US" sz="2000" dirty="0" smtClean="0"/>
              <a:t>Micro fencing in 4 villages in North Kordofan for sand dunes fixation.</a:t>
            </a:r>
          </a:p>
          <a:p>
            <a:pPr lvl="0"/>
            <a:endParaRPr lang="en-US" sz="2000" dirty="0" smtClean="0"/>
          </a:p>
          <a:p>
            <a:pPr lvl="0">
              <a:buFont typeface="Arial" pitchFamily="34" charset="0"/>
              <a:buChar char="•"/>
            </a:pPr>
            <a:r>
              <a:rPr lang="en-US" sz="2000" dirty="0" smtClean="0"/>
              <a:t> Seedlings are planted inside the fences and tended (supplementary irrigation during summer – 56 farmers benefit from this);</a:t>
            </a:r>
          </a:p>
          <a:p>
            <a:pPr lvl="0"/>
            <a:endParaRPr lang="en-US" sz="2000" dirty="0" smtClean="0"/>
          </a:p>
          <a:p>
            <a:pPr lvl="0"/>
            <a:endParaRPr lang="en-US" sz="2400" dirty="0" smtClean="0"/>
          </a:p>
          <a:p>
            <a:endParaRPr lang="en-US" dirty="0"/>
          </a:p>
        </p:txBody>
      </p:sp>
      <p:pic>
        <p:nvPicPr>
          <p:cNvPr id="3074" name="Picture 2" descr="C:\Users\abu iaya\Pictures\الابيض معالج\DSC_92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636912"/>
            <a:ext cx="5111750" cy="3395118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67544" y="1124744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Adaptation Measures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3563888" y="1844824"/>
            <a:ext cx="5112568" cy="639762"/>
          </a:xfrm>
          <a:prstGeom prst="rect">
            <a:avLst/>
          </a:prstGeom>
          <a:solidFill>
            <a:srgbClr val="92D050"/>
          </a:solidFill>
        </p:spPr>
        <p:txBody>
          <a:bodyPr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The Micro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fencing in </a:t>
            </a:r>
            <a:r>
              <a:rPr kumimoji="0" lang="en-US" sz="1800" b="1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Ehaimrat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Village in Northern </a:t>
            </a:r>
            <a:r>
              <a:rPr kumimoji="0" lang="en-US" sz="1800" b="1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Kordofan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67544" y="1124744"/>
            <a:ext cx="3008313" cy="59838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Role of Women</a:t>
            </a:r>
            <a:endParaRPr lang="en-US" sz="24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179512" y="1916832"/>
            <a:ext cx="3296345" cy="4691063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Essential roles in adaptation measures;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Farming, nurseries and tree planting;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Active participation in committees and sand dunes fixation;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More than 800 women benefitted from the Project through: Crop cultivation, Butane gas provision, animal husbandry, restocking and breed improvement;</a:t>
            </a:r>
            <a:endParaRPr lang="en-US" sz="2800" dirty="0" smtClean="0"/>
          </a:p>
        </p:txBody>
      </p:sp>
      <p:pic>
        <p:nvPicPr>
          <p:cNvPr id="2050" name="Picture 2" descr="C:\Users\abu iaya\Pictures\الابيض معالج\DSC_90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780928"/>
            <a:ext cx="5111750" cy="3395118"/>
          </a:xfrm>
          <a:prstGeom prst="rect">
            <a:avLst/>
          </a:prstGeom>
          <a:noFill/>
        </p:spPr>
      </p:pic>
      <p:sp>
        <p:nvSpPr>
          <p:cNvPr id="5" name="Text Placeholder 4"/>
          <p:cNvSpPr txBox="1">
            <a:spLocks/>
          </p:cNvSpPr>
          <p:nvPr/>
        </p:nvSpPr>
        <p:spPr>
          <a:xfrm>
            <a:off x="3563888" y="1412776"/>
            <a:ext cx="5112568" cy="1152128"/>
          </a:xfrm>
          <a:prstGeom prst="rect">
            <a:avLst/>
          </a:prstGeom>
          <a:solidFill>
            <a:srgbClr val="92D050"/>
          </a:solidFill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 smtClean="0"/>
              <a:t>Women play a pivotal role in increasing the resilience of the communities to climate change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and bringing about the change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792</TotalTime>
  <Words>522</Words>
  <Application>Microsoft Office PowerPoint</Application>
  <PresentationFormat>On-screen Show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Implementing NAPA Priority Interventions to build resilience in the agriculture and water sector to the adverse climate change in Sudan  </vt:lpstr>
      <vt:lpstr>Sorghum Cultivated in the River Nile state</vt:lpstr>
      <vt:lpstr>Project Rationale and Geographic Scope</vt:lpstr>
      <vt:lpstr>Climate Change in Sudan</vt:lpstr>
      <vt:lpstr>Adaptation Measures</vt:lpstr>
      <vt:lpstr>Adaptation Measures</vt:lpstr>
      <vt:lpstr>Adaptation Measures</vt:lpstr>
      <vt:lpstr>Sand Dunes Fixation</vt:lpstr>
      <vt:lpstr>Role of Women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Implementing NAPA Priority Interventions to build resilience in the agriculture and water sector to the adverse climate change in Sudan (LDCF) (UNDP)(HCENR)</dc:title>
  <dc:creator>abu iaya</dc:creator>
  <cp:lastModifiedBy>Alice Chibulu Luo</cp:lastModifiedBy>
  <cp:revision>60</cp:revision>
  <dcterms:created xsi:type="dcterms:W3CDTF">2012-11-28T05:09:11Z</dcterms:created>
  <dcterms:modified xsi:type="dcterms:W3CDTF">2012-11-30T22:37:53Z</dcterms:modified>
</cp:coreProperties>
</file>