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7" r:id="rId3"/>
    <p:sldId id="259" r:id="rId4"/>
    <p:sldId id="260" r:id="rId5"/>
    <p:sldId id="261" r:id="rId6"/>
    <p:sldId id="272" r:id="rId7"/>
    <p:sldId id="273" r:id="rId8"/>
    <p:sldId id="274" r:id="rId9"/>
    <p:sldId id="275" r:id="rId10"/>
    <p:sldId id="276" r:id="rId11"/>
    <p:sldId id="277" r:id="rId12"/>
    <p:sldId id="262" r:id="rId13"/>
    <p:sldId id="263" r:id="rId14"/>
    <p:sldId id="264" r:id="rId15"/>
    <p:sldId id="265" r:id="rId16"/>
    <p:sldId id="267" r:id="rId17"/>
    <p:sldId id="271" r:id="rId18"/>
    <p:sldId id="268" r:id="rId19"/>
    <p:sldId id="269" r:id="rId20"/>
    <p:sldId id="270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465C9-8725-417C-B407-2363EE79296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83482-A069-4C6C-930B-41A5C60383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67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75E56-58E8-4941-AA21-AD41914AE2EA}" type="slidenum">
              <a:rPr lang="en-GB"/>
              <a:pPr/>
              <a:t>1</a:t>
            </a:fld>
            <a:endParaRPr lang="en-GB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1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7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63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2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85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1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03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5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568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9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76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CDBBE-2AB8-4024-A6A9-B0578F1660C3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94B7A-F342-4CBC-ACAF-C2575F056E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31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jpeg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04813"/>
            <a:ext cx="7772400" cy="1470025"/>
          </a:xfrm>
          <a:solidFill>
            <a:srgbClr val="008080"/>
          </a:solidFill>
          <a:ln>
            <a:solidFill>
              <a:srgbClr val="008080"/>
            </a:solidFill>
          </a:ln>
        </p:spPr>
        <p:txBody>
          <a:bodyPr/>
          <a:lstStyle/>
          <a:p>
            <a:r>
              <a:rPr lang="pt-PT" sz="3600" b="1" dirty="0" smtClean="0">
                <a:solidFill>
                  <a:schemeClr val="bg1"/>
                </a:solidFill>
              </a:rPr>
              <a:t>RWANDA SUCCESS STORY IN CLIMATE CHANGE</a:t>
            </a:r>
            <a:endParaRPr lang="pt-PT" sz="3600" b="1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500306"/>
            <a:ext cx="7632700" cy="250033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</a:t>
            </a:r>
          </a:p>
          <a:p>
            <a:pPr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Dr. Rose MUKANKOMEJE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Director General</a:t>
            </a:r>
          </a:p>
          <a:p>
            <a:pPr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Rwanda Environment Management Authority</a:t>
            </a:r>
          </a:p>
          <a:p>
            <a:pPr>
              <a:lnSpc>
                <a:spcPct val="80000"/>
              </a:lnSpc>
            </a:pPr>
            <a:endParaRPr lang="en-US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268538" y="5373688"/>
            <a:ext cx="4608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 smtClean="0"/>
              <a:t>Doha, December 2012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9910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4038600" y="228600"/>
            <a:ext cx="4837113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smtClean="0">
                <a:solidFill>
                  <a:srgbClr val="FFFF00"/>
                </a:solidFill>
              </a:rPr>
              <a:t>Muhanga-Karongi</a:t>
            </a:r>
            <a:br>
              <a:rPr lang="en-US" sz="4000" b="1" smtClean="0">
                <a:solidFill>
                  <a:srgbClr val="FFFF00"/>
                </a:solidFill>
              </a:rPr>
            </a:br>
            <a:r>
              <a:rPr lang="en-US" sz="2000" b="1" smtClean="0">
                <a:solidFill>
                  <a:srgbClr val="FFFF00"/>
                </a:solidFill>
              </a:rPr>
              <a:t>Nyabarongo</a:t>
            </a:r>
            <a:r>
              <a:rPr lang="en-US" sz="4000" b="1" smtClean="0">
                <a:solidFill>
                  <a:srgbClr val="FFFF00"/>
                </a:solidFill>
              </a:rPr>
              <a:t> </a:t>
            </a:r>
            <a:r>
              <a:rPr lang="en-US" sz="2000" b="1" smtClean="0">
                <a:solidFill>
                  <a:srgbClr val="FFFF00"/>
                </a:solidFill>
              </a:rPr>
              <a:t>Flooding</a:t>
            </a:r>
            <a:endParaRPr lang="en-US" sz="2000" i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954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514600" y="5595144"/>
            <a:ext cx="38100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009900"/>
                </a:solidFill>
              </a:rPr>
              <a:t>Environmental Assessments Mobile GIS</a:t>
            </a:r>
          </a:p>
          <a:p>
            <a:pPr eaLnBrk="1" hangingPunct="1"/>
            <a:r>
              <a:rPr lang="en-US" smtClean="0">
                <a:solidFill>
                  <a:srgbClr val="009900"/>
                </a:solidFill>
              </a:rPr>
              <a:t>REMA</a:t>
            </a: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650081"/>
            <a:ext cx="9201150" cy="6075363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66800" y="-345281"/>
            <a:ext cx="4757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Destroyed installations</a:t>
            </a:r>
            <a:endParaRPr lang="en-GB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590800" y="-116681"/>
            <a:ext cx="381000" cy="35814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85800" y="4760119"/>
            <a:ext cx="6324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Agricultural risks (</a:t>
            </a:r>
            <a:r>
              <a:rPr lang="en-US" b="1" dirty="0" err="1">
                <a:solidFill>
                  <a:srgbClr val="FF0000"/>
                </a:solidFill>
              </a:rPr>
              <a:t>Kanombe-Masaka</a:t>
            </a:r>
            <a:r>
              <a:rPr lang="en-US" b="1" dirty="0">
                <a:solidFill>
                  <a:srgbClr val="FF0000"/>
                </a:solidFill>
              </a:rPr>
              <a:t> sectors)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294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Climate Change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en-US" dirty="0" smtClean="0"/>
              <a:t>From key climate change adaptation areas identified by NAPA,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Rwanda was supported by the Global Environment Facility (GEF) and the Government of Japan to implement 2 Climate Change Adaptation Projects entitled :</a:t>
            </a:r>
          </a:p>
          <a:p>
            <a:pPr>
              <a:lnSpc>
                <a:spcPct val="80000"/>
              </a:lnSpc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pt-PT" b="1" dirty="0" smtClean="0">
                <a:solidFill>
                  <a:srgbClr val="0000FF"/>
                </a:solidFill>
              </a:rPr>
              <a:t>“</a:t>
            </a:r>
            <a:r>
              <a:rPr lang="pt-PT" i="1" dirty="0" smtClean="0">
                <a:solidFill>
                  <a:srgbClr val="0000FF"/>
                </a:solidFill>
              </a:rPr>
              <a:t>Reducing Vulnerability to Climate Change by Establishing Early Warning and DisasterPreparedness Systems and Support for Integrated Watershed Management in Flood Prone Areas </a:t>
            </a:r>
            <a:r>
              <a:rPr lang="pt-PT" dirty="0" smtClean="0"/>
              <a:t>throgh LDCF funds</a:t>
            </a:r>
            <a:endParaRPr lang="en-US" dirty="0" smtClean="0"/>
          </a:p>
          <a:p>
            <a:pPr>
              <a:lnSpc>
                <a:spcPct val="80000"/>
              </a:lnSpc>
            </a:pPr>
            <a:endParaRPr lang="en-US" dirty="0" smtClean="0">
              <a:solidFill>
                <a:srgbClr val="00B050"/>
              </a:solidFill>
            </a:endParaRPr>
          </a:p>
          <a:p>
            <a:pPr>
              <a:lnSpc>
                <a:spcPct val="80000"/>
              </a:lnSpc>
            </a:pPr>
            <a:r>
              <a:rPr lang="en-US" dirty="0" smtClean="0">
                <a:solidFill>
                  <a:srgbClr val="00B050"/>
                </a:solidFill>
              </a:rPr>
              <a:t>Supporting Integrated and Comprehensive Approaches to Climate Change Adaptation in Africa - Building a comprehensive national approach in Rwanda  </a:t>
            </a:r>
            <a:r>
              <a:rPr lang="en-US" dirty="0" smtClean="0"/>
              <a:t>through Africa adaptation Program (AAP)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65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1"/>
                </a:solidFill>
              </a:rPr>
              <a:t>Since 2009, under Rwanda Environment management authority (REMA), the Government of Rwanda established a </a:t>
            </a:r>
            <a:r>
              <a:rPr lang="en-US" b="1" dirty="0" smtClean="0">
                <a:solidFill>
                  <a:srgbClr val="0000FF"/>
                </a:solidFill>
              </a:rPr>
              <a:t>Department </a:t>
            </a:r>
            <a:r>
              <a:rPr lang="en-US" b="1" dirty="0" smtClean="0"/>
              <a:t>in charge of </a:t>
            </a:r>
            <a:r>
              <a:rPr lang="en-US" b="1" dirty="0" smtClean="0">
                <a:solidFill>
                  <a:srgbClr val="0000FF"/>
                </a:solidFill>
              </a:rPr>
              <a:t>Climate Change and International Obligations (DCCIO)</a:t>
            </a:r>
            <a:r>
              <a:rPr lang="en-US" b="1" dirty="0" smtClean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Together with 2 CCA projects implemented by REMA, the DCCIO conducted trainings for mainstreaming CC in Districts development planning;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1094 Local Government officials trained;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24 out 30 Districts included climate change activities in annual action plans;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/>
              <a:t>540 women  from National Women Council (12 Districts) trained in CCA and impact of CC on Gender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167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Atlas of our Changing </a:t>
            </a:r>
            <a:r>
              <a:rPr lang="en-US" sz="3200" dirty="0" err="1" smtClean="0"/>
              <a:t>Environment:Implications</a:t>
            </a:r>
            <a:r>
              <a:rPr lang="en-US" sz="3200" dirty="0" smtClean="0"/>
              <a:t> of Climate Change Resilience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8552" y="1600200"/>
            <a:ext cx="754689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3915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Conducted a consultative meeting with 416 elders to document traditional knowledge on climate change and variability;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Developed a documentary film on </a:t>
            </a:r>
            <a:r>
              <a:rPr lang="en-US" dirty="0" smtClean="0">
                <a:solidFill>
                  <a:srgbClr val="00B050"/>
                </a:solidFill>
              </a:rPr>
              <a:t>IVUBIRO</a:t>
            </a:r>
            <a:r>
              <a:rPr lang="en-US" dirty="0" smtClean="0"/>
              <a:t> as </a:t>
            </a:r>
            <a:r>
              <a:rPr lang="en-US" dirty="0" smtClean="0">
                <a:solidFill>
                  <a:srgbClr val="0000CC"/>
                </a:solidFill>
              </a:rPr>
              <a:t>traditional </a:t>
            </a:r>
            <a:r>
              <a:rPr lang="en-US" dirty="0" err="1" smtClean="0">
                <a:solidFill>
                  <a:srgbClr val="0000CC"/>
                </a:solidFill>
              </a:rPr>
              <a:t>meteo</a:t>
            </a:r>
            <a:r>
              <a:rPr lang="en-US" dirty="0" smtClean="0">
                <a:solidFill>
                  <a:srgbClr val="0000CC"/>
                </a:solidFill>
              </a:rPr>
              <a:t> station used before colonial era for seasonal and agro-meteorological prediction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Developed a documentary film on coping of hens breeding and agriculture as solution of adaptation to climate change and reducing inorganic fertilizers;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Printed 5,000 copies of the module of climate change in Kinyarwanda to be used for training of trainers in Climate change practice;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748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200" b="1" dirty="0" smtClean="0">
                <a:solidFill>
                  <a:schemeClr val="tx1"/>
                </a:solidFill>
              </a:rPr>
              <a:t>Climate Change Adaptation Projects</a:t>
            </a:r>
            <a:br>
              <a:rPr lang="en-US" sz="2200" b="1" dirty="0" smtClean="0">
                <a:solidFill>
                  <a:schemeClr val="tx1"/>
                </a:solidFill>
              </a:rPr>
            </a:br>
            <a:r>
              <a:rPr lang="en-GB" sz="2200" i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ngsana New" pitchFamily="18" charset="-34"/>
              </a:rPr>
              <a:t>Trainings of local communities in 10 Districts delivered by Rwanda Environment Management Authority </a:t>
            </a:r>
            <a:r>
              <a:rPr lang="en-GB" sz="2000" i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ngsana New" pitchFamily="18" charset="-34"/>
              </a:rPr>
              <a:t>and Rwanda Agricultural Board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F:\REMA\DSC022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2786082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F:\REMA\DSC022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600200"/>
            <a:ext cx="3000396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:\REMA\DSC022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600200"/>
            <a:ext cx="2857552" cy="468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701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Adaptation activities</a:t>
            </a:r>
            <a:endParaRPr lang="en-US" dirty="0"/>
          </a:p>
        </p:txBody>
      </p:sp>
      <p:pic>
        <p:nvPicPr>
          <p:cNvPr id="4" name="Picture 1" descr="Rwanda - EWS 1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636" y="1447800"/>
            <a:ext cx="2786082" cy="333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P1000122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5900087" y="1447800"/>
            <a:ext cx="3243913" cy="283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Content Placeholder 3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56896" y="4500570"/>
            <a:ext cx="428710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654351" y="2824175"/>
            <a:ext cx="6429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600200" y="6854783"/>
            <a:ext cx="72150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Construction of       139  Rain Water     Harvesting Tanks   From roofs of           houses in                Eastern Province      (</a:t>
            </a:r>
            <a:r>
              <a:rPr lang="en-GB" b="1" dirty="0" err="1" smtClean="0">
                <a:solidFill>
                  <a:schemeClr val="bg1"/>
                </a:solidFill>
              </a:rPr>
              <a:t>Kirehe</a:t>
            </a:r>
            <a:r>
              <a:rPr lang="en-GB" b="1" dirty="0" smtClean="0">
                <a:solidFill>
                  <a:schemeClr val="bg1"/>
                </a:solidFill>
              </a:rPr>
              <a:t>)</a:t>
            </a:r>
            <a:endParaRPr lang="en-US" dirty="0"/>
          </a:p>
        </p:txBody>
      </p:sp>
      <p:pic>
        <p:nvPicPr>
          <p:cNvPr id="9" name="Content Placeholder 3" descr="DSC04248"/>
          <p:cNvPicPr>
            <a:picLocks noGrp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667000" y="1478990"/>
            <a:ext cx="3352800" cy="302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Content Placeholder 3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4429132"/>
            <a:ext cx="514350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09140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</a:rPr>
              <a:t>Climate Change Adaptation Projects</a:t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2000" b="1" dirty="0" smtClean="0">
                <a:solidFill>
                  <a:schemeClr val="tx1"/>
                </a:solidFill>
              </a:rPr>
              <a:t>Location sites for installation of automatic Weather stations</a:t>
            </a:r>
            <a:endParaRPr lang="en-US" sz="20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rcRect l="8428" t="9756" r="12480"/>
          <a:stretch>
            <a:fillRect/>
          </a:stretch>
        </p:blipFill>
        <p:spPr bwMode="auto">
          <a:xfrm>
            <a:off x="685800" y="1447800"/>
            <a:ext cx="762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004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Climate Change Adaptation Projects: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Automatic weather station for synoptic observations                    (measurements of atmospheric, soil temperature and soil humidity) </a:t>
            </a:r>
            <a:endParaRPr lang="en-US" sz="2400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382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90121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-76200"/>
            <a:ext cx="10082213" cy="712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itle 9"/>
          <p:cNvSpPr>
            <a:spLocks noGrp="1"/>
          </p:cNvSpPr>
          <p:nvPr>
            <p:ph type="title"/>
          </p:nvPr>
        </p:nvSpPr>
        <p:spPr>
          <a:xfrm>
            <a:off x="0" y="-76200"/>
            <a:ext cx="5181600" cy="9144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0000FF"/>
                </a:solidFill>
              </a:rPr>
              <a:t>Aerial Survey Route</a:t>
            </a:r>
            <a:r>
              <a:rPr lang="en-US" sz="3600" b="1" dirty="0" smtClean="0">
                <a:solidFill>
                  <a:srgbClr val="0000FF"/>
                </a:solidFill>
              </a:rPr>
              <a:t/>
            </a:r>
            <a:br>
              <a:rPr lang="en-US" sz="3600" b="1" dirty="0" smtClean="0">
                <a:solidFill>
                  <a:srgbClr val="0000FF"/>
                </a:solidFill>
              </a:rPr>
            </a:br>
            <a:r>
              <a:rPr lang="en-US" sz="1800" b="1" i="1" dirty="0" smtClean="0">
                <a:solidFill>
                  <a:srgbClr val="0000FF"/>
                </a:solidFill>
              </a:rPr>
              <a:t>19</a:t>
            </a:r>
            <a:r>
              <a:rPr lang="en-US" sz="1800" b="1" i="1" baseline="30000" dirty="0" smtClean="0">
                <a:solidFill>
                  <a:srgbClr val="0000FF"/>
                </a:solidFill>
              </a:rPr>
              <a:t>th</a:t>
            </a:r>
            <a:r>
              <a:rPr lang="en-US" sz="1800" b="1" i="1" dirty="0" smtClean="0">
                <a:solidFill>
                  <a:srgbClr val="0000FF"/>
                </a:solidFill>
              </a:rPr>
              <a:t> May 2012</a:t>
            </a:r>
            <a:endParaRPr lang="en-US" sz="1800" i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34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Climate Change Adaptation Projects</a:t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en-US" sz="2000" b="1" dirty="0" smtClean="0">
                <a:solidFill>
                  <a:schemeClr val="tx1"/>
                </a:solidFill>
              </a:rPr>
              <a:t>Automatic weather station for hydro-meteorological  observations                    (measurements of atmospheric, water temperature and height in rivers</a:t>
            </a:r>
            <a:endParaRPr lang="en-US" sz="2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5955" y="1600200"/>
            <a:ext cx="64320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Content Placeholder 3"/>
          <p:cNvPicPr>
            <a:picLocks/>
          </p:cNvPicPr>
          <p:nvPr/>
        </p:nvPicPr>
        <p:blipFill>
          <a:blip r:embed="rId3"/>
          <a:srcRect l="8974" t="11538" r="10096" b="10256"/>
          <a:stretch>
            <a:fillRect/>
          </a:stretch>
        </p:blipFill>
        <p:spPr bwMode="auto">
          <a:xfrm>
            <a:off x="825114" y="1600200"/>
            <a:ext cx="74937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9492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Climate Change is real </a:t>
            </a:r>
          </a:p>
          <a:p>
            <a:r>
              <a:rPr lang="en-US" dirty="0" smtClean="0"/>
              <a:t>It affects everything in developing countries(crops, infrastructure, livelihoods,…), mostly the poor</a:t>
            </a:r>
          </a:p>
          <a:p>
            <a:r>
              <a:rPr lang="en-US" dirty="0" smtClean="0"/>
              <a:t>Sustainable development is ???</a:t>
            </a:r>
          </a:p>
          <a:p>
            <a:r>
              <a:rPr lang="en-US" dirty="0" smtClean="0"/>
              <a:t>Resources are needed to empower local communities in order to adapt and if possible to make them resilient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638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communities are very receptive if they are involved since the beginning</a:t>
            </a:r>
          </a:p>
          <a:p>
            <a:r>
              <a:rPr lang="en-US" dirty="0" smtClean="0"/>
              <a:t>Is the planet earth has the same </a:t>
            </a:r>
            <a:r>
              <a:rPr lang="en-US" smtClean="0"/>
              <a:t>resilience?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81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rgbClr val="0000FF"/>
                </a:solidFill>
              </a:rPr>
              <a:t>Nyabihu-Musanze</a:t>
            </a:r>
            <a:r>
              <a:rPr lang="en-US" sz="4000" b="1" smtClean="0">
                <a:solidFill>
                  <a:srgbClr val="0000FF"/>
                </a:solidFill>
              </a:rPr>
              <a:t/>
            </a:r>
            <a:br>
              <a:rPr lang="en-US" sz="4000" b="1" smtClean="0">
                <a:solidFill>
                  <a:srgbClr val="0000FF"/>
                </a:solidFill>
              </a:rPr>
            </a:br>
            <a:r>
              <a:rPr lang="en-US" sz="2000" b="1" smtClean="0">
                <a:solidFill>
                  <a:srgbClr val="0000FF"/>
                </a:solidFill>
              </a:rPr>
              <a:t>Busogo-Mukamira Flooding</a:t>
            </a:r>
            <a:endParaRPr lang="en-US" sz="2000" i="1" dirty="0">
              <a:solidFill>
                <a:srgbClr val="0000FF"/>
              </a:solidFill>
            </a:endParaRPr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395" y="2377870"/>
            <a:ext cx="4668837" cy="2743200"/>
          </a:xfrm>
          <a:prstGeom prst="rect">
            <a:avLst/>
          </a:prstGeom>
        </p:spPr>
      </p:pic>
      <p:pic>
        <p:nvPicPr>
          <p:cNvPr id="4" name="Content Placehold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2438400"/>
            <a:ext cx="4114800" cy="27543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2884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905000" y="4733326"/>
            <a:ext cx="1486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14</a:t>
            </a:r>
            <a:r>
              <a:rPr lang="en-US" b="1" baseline="30000" dirty="0" smtClean="0">
                <a:solidFill>
                  <a:srgbClr val="FFFF00"/>
                </a:solidFill>
              </a:rPr>
              <a:t>th</a:t>
            </a:r>
            <a:r>
              <a:rPr lang="en-US" b="1" dirty="0" smtClean="0">
                <a:solidFill>
                  <a:srgbClr val="FFFF00"/>
                </a:solidFill>
              </a:rPr>
              <a:t> Dec 2008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5638800" y="4689393"/>
            <a:ext cx="259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19</a:t>
            </a:r>
            <a:r>
              <a:rPr lang="en-US" b="1" baseline="30000" dirty="0" smtClean="0">
                <a:solidFill>
                  <a:srgbClr val="FFFF00"/>
                </a:solidFill>
              </a:rPr>
              <a:t>th</a:t>
            </a:r>
            <a:r>
              <a:rPr lang="en-US" b="1" dirty="0" smtClean="0">
                <a:solidFill>
                  <a:srgbClr val="FFFF00"/>
                </a:solidFill>
              </a:rPr>
              <a:t> May 2012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916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17" y="1143000"/>
            <a:ext cx="8217099" cy="55007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0" y="53340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Vulnerability to Climate </a:t>
            </a:r>
            <a:r>
              <a:rPr lang="en-US" b="1" dirty="0" err="1" smtClean="0"/>
              <a:t>Change</a:t>
            </a:r>
            <a:r>
              <a:rPr lang="en-US" b="1" dirty="0" err="1" smtClean="0">
                <a:solidFill>
                  <a:schemeClr val="bg1"/>
                </a:solidFill>
              </a:rPr>
              <a:t>on</a:t>
            </a:r>
            <a:r>
              <a:rPr lang="en-US" b="1" dirty="0" smtClean="0">
                <a:solidFill>
                  <a:schemeClr val="bg1"/>
                </a:solidFill>
              </a:rPr>
              <a:t> CC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0" y="1295400"/>
            <a:ext cx="624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FFFF00"/>
                </a:solidFill>
              </a:rPr>
              <a:t>Nyabihu</a:t>
            </a:r>
            <a:r>
              <a:rPr lang="en-US" sz="3600" b="1" dirty="0" smtClean="0">
                <a:solidFill>
                  <a:srgbClr val="FFFF00"/>
                </a:solidFill>
              </a:rPr>
              <a:t/>
            </a:r>
            <a:br>
              <a:rPr lang="en-US" sz="3600" b="1" dirty="0" smtClean="0">
                <a:solidFill>
                  <a:srgbClr val="FFFF00"/>
                </a:solidFill>
              </a:rPr>
            </a:br>
            <a:r>
              <a:rPr lang="en-US" b="1" dirty="0" err="1" smtClean="0">
                <a:solidFill>
                  <a:srgbClr val="FFFF00"/>
                </a:solidFill>
              </a:rPr>
              <a:t>Busogo-Mukamira</a:t>
            </a:r>
            <a:r>
              <a:rPr lang="en-US" b="1" dirty="0" smtClean="0">
                <a:solidFill>
                  <a:srgbClr val="FFFF00"/>
                </a:solidFill>
              </a:rPr>
              <a:t> (19</a:t>
            </a:r>
            <a:r>
              <a:rPr lang="en-US" b="1" baseline="30000" dirty="0" smtClean="0">
                <a:solidFill>
                  <a:srgbClr val="FFFF00"/>
                </a:solidFill>
              </a:rPr>
              <a:t>th</a:t>
            </a:r>
            <a:r>
              <a:rPr lang="en-US" b="1" dirty="0" smtClean="0">
                <a:solidFill>
                  <a:srgbClr val="FFFF00"/>
                </a:solidFill>
              </a:rPr>
              <a:t> May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999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9"/>
          <p:cNvSpPr txBox="1">
            <a:spLocks/>
          </p:cNvSpPr>
          <p:nvPr/>
        </p:nvSpPr>
        <p:spPr>
          <a:xfrm>
            <a:off x="381000" y="1409700"/>
            <a:ext cx="2514600" cy="914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smtClean="0">
                <a:solidFill>
                  <a:srgbClr val="FFFF00"/>
                </a:solidFill>
              </a:rPr>
              <a:t>Severe soil erosion on steep slopes</a:t>
            </a:r>
            <a:endParaRPr lang="en-US" sz="2000" i="1">
              <a:solidFill>
                <a:srgbClr val="FFFF00"/>
              </a:solidFill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95600"/>
            <a:ext cx="5027613" cy="33655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23309"/>
            <a:ext cx="5027613" cy="33655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762000" y="1143000"/>
            <a:ext cx="6437313" cy="17526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199313" y="1143000"/>
            <a:ext cx="1676400" cy="8382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829590" y="1981200"/>
            <a:ext cx="3046123" cy="43307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136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b="1" dirty="0" err="1" smtClean="0">
                <a:solidFill>
                  <a:schemeClr val="tx1"/>
                </a:solidFill>
              </a:rPr>
              <a:t>Nyabihu</a:t>
            </a:r>
            <a:r>
              <a:rPr lang="en-US" sz="3600" b="1" dirty="0" smtClean="0">
                <a:solidFill>
                  <a:schemeClr val="tx1"/>
                </a:solidFill>
              </a:rPr>
              <a:t/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Lake </a:t>
            </a:r>
            <a:r>
              <a:rPr lang="en-US" b="1" dirty="0" err="1" smtClean="0">
                <a:solidFill>
                  <a:schemeClr val="tx1"/>
                </a:solidFill>
              </a:rPr>
              <a:t>Karago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767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-457200" y="0"/>
            <a:ext cx="4038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i="1" smtClean="0">
                <a:solidFill>
                  <a:srgbClr val="FFFF00"/>
                </a:solidFill>
              </a:rPr>
              <a:t>Nyabihu</a:t>
            </a:r>
            <a:br>
              <a:rPr lang="en-US" sz="4000" b="1" i="1" smtClean="0">
                <a:solidFill>
                  <a:srgbClr val="FFFF00"/>
                </a:solidFill>
              </a:rPr>
            </a:br>
            <a:r>
              <a:rPr lang="en-US" sz="2000" b="1" i="1" smtClean="0">
                <a:solidFill>
                  <a:srgbClr val="FFFF00"/>
                </a:solidFill>
              </a:rPr>
              <a:t>Road Landslide damage</a:t>
            </a:r>
            <a:endParaRPr lang="en-US" sz="2000" i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32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-457200" y="0"/>
            <a:ext cx="4038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smtClean="0">
                <a:solidFill>
                  <a:srgbClr val="0000FF"/>
                </a:solidFill>
              </a:rPr>
              <a:t>Nyabihu</a:t>
            </a:r>
            <a:br>
              <a:rPr lang="en-US" sz="4000" b="1" smtClean="0">
                <a:solidFill>
                  <a:srgbClr val="0000FF"/>
                </a:solidFill>
              </a:rPr>
            </a:br>
            <a:r>
              <a:rPr lang="en-US" sz="2000" b="1" smtClean="0">
                <a:solidFill>
                  <a:srgbClr val="0000FF"/>
                </a:solidFill>
              </a:rPr>
              <a:t>Road Landslide damage</a:t>
            </a:r>
            <a:endParaRPr lang="en-US" sz="2000" i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723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0"/>
            <a:ext cx="10244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9"/>
          <p:cNvSpPr txBox="1">
            <a:spLocks/>
          </p:cNvSpPr>
          <p:nvPr/>
        </p:nvSpPr>
        <p:spPr>
          <a:xfrm>
            <a:off x="5678488" y="457200"/>
            <a:ext cx="32004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smtClean="0">
                <a:solidFill>
                  <a:srgbClr val="FFFF00"/>
                </a:solidFill>
              </a:rPr>
              <a:t>Muhanga</a:t>
            </a:r>
            <a:br>
              <a:rPr lang="en-US" sz="4000" b="1" smtClean="0">
                <a:solidFill>
                  <a:srgbClr val="FFFF00"/>
                </a:solidFill>
              </a:rPr>
            </a:br>
            <a:r>
              <a:rPr lang="en-US" sz="2000" b="1" smtClean="0">
                <a:solidFill>
                  <a:srgbClr val="FFFF00"/>
                </a:solidFill>
              </a:rPr>
              <a:t>Flooding</a:t>
            </a:r>
            <a:endParaRPr lang="en-US" sz="2000" i="1">
              <a:solidFill>
                <a:srgbClr val="FFFF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124200" y="990600"/>
            <a:ext cx="4267200" cy="41910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736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436</Words>
  <Application>Microsoft Office PowerPoint</Application>
  <PresentationFormat>On-screen Show (4:3)</PresentationFormat>
  <Paragraphs>59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RWANDA SUCCESS STORY IN CLIMATE CHANGE</vt:lpstr>
      <vt:lpstr>Aerial Survey Route 19th May 2012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Climate Change Projects</vt:lpstr>
      <vt:lpstr>Some achievements</vt:lpstr>
      <vt:lpstr>Atlas of our Changing Environment:Implications of Climate Change Resilience</vt:lpstr>
      <vt:lpstr>Some achievements</vt:lpstr>
      <vt:lpstr>Climate Change Adaptation Projects Trainings of local communities in 10 Districts delivered by Rwanda Environment Management Authority and Rwanda Agricultural Board</vt:lpstr>
      <vt:lpstr>Adaptation activities</vt:lpstr>
      <vt:lpstr>Climate Change Adaptation Projects Location sites for installation of automatic Weather stations</vt:lpstr>
      <vt:lpstr>Climate Change Adaptation Projects: Automatic weather station for synoptic observations                    (measurements of atmospheric, soil temperature and soil humidity) </vt:lpstr>
      <vt:lpstr>Climate Change Adaptation Projects Automatic weather station for hydro-meteorological  observations                    (measurements of atmospheric, water temperature and height in rivers</vt:lpstr>
      <vt:lpstr>Lessons learnt</vt:lpstr>
      <vt:lpstr>Lessons learnt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RWANDA SUCCESS STORY IN CLIMATE CHANGE</dc:title>
  <dc:creator>cop18user</dc:creator>
  <cp:lastModifiedBy>Roland Sundstrom</cp:lastModifiedBy>
  <cp:revision>7</cp:revision>
  <dcterms:created xsi:type="dcterms:W3CDTF">2012-12-01T00:04:33Z</dcterms:created>
  <dcterms:modified xsi:type="dcterms:W3CDTF">2012-12-01T12:16:31Z</dcterms:modified>
</cp:coreProperties>
</file>