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32" r:id="rId1"/>
    <p:sldMasterId id="2147483744" r:id="rId2"/>
    <p:sldMasterId id="2147483756" r:id="rId3"/>
    <p:sldMasterId id="214748376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79" r:id="rId6"/>
    <p:sldId id="259" r:id="rId7"/>
    <p:sldId id="280" r:id="rId8"/>
    <p:sldId id="258" r:id="rId9"/>
    <p:sldId id="267" r:id="rId10"/>
    <p:sldId id="257" r:id="rId11"/>
    <p:sldId id="277" r:id="rId12"/>
    <p:sldId id="261" r:id="rId13"/>
    <p:sldId id="262" r:id="rId14"/>
    <p:sldId id="269" r:id="rId15"/>
    <p:sldId id="270" r:id="rId16"/>
    <p:sldId id="264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71048" autoAdjust="0"/>
  </p:normalViewPr>
  <p:slideViewPr>
    <p:cSldViewPr>
      <p:cViewPr varScale="1">
        <p:scale>
          <a:sx n="54" d="100"/>
          <a:sy n="54" d="100"/>
        </p:scale>
        <p:origin x="-1746" y="-96"/>
      </p:cViewPr>
      <p:guideLst>
        <p:guide orient="horz" pos="2160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A\Documents\DONNEES%20GENERALE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ADA\Documents\DONNEES%20GENERALE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320297142704513E-2"/>
          <c:y val="0.15720252402332041"/>
          <c:w val="0.57301792021913234"/>
          <c:h val="0.5460764009614365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0.18344615756891974"/>
                  <c:y val="-0.11610564304461977"/>
                </c:manualLayout>
              </c:layout>
              <c:tx>
                <c:rich>
                  <a:bodyPr/>
                  <a:lstStyle/>
                  <a:p>
                    <a:pPr>
                      <a:defRPr lang="en-US" sz="1100">
                        <a:solidFill>
                          <a:schemeClr val="bg1"/>
                        </a:solidFill>
                      </a:defRPr>
                    </a:pPr>
                    <a:r>
                      <a:rPr lang="en-US" sz="1100" dirty="0" smtClean="0"/>
                      <a:t>Cereals ;</a:t>
                    </a:r>
                  </a:p>
                  <a:p>
                    <a:pPr>
                      <a:defRPr lang="en-US" sz="1100">
                        <a:solidFill>
                          <a:schemeClr val="bg1"/>
                        </a:solidFill>
                      </a:defRPr>
                    </a:pPr>
                    <a:r>
                      <a:rPr lang="en-US" sz="1100" dirty="0" smtClean="0"/>
                      <a:t>5,3 millions</a:t>
                    </a:r>
                    <a:r>
                      <a:rPr lang="en-US" sz="1100" baseline="0" dirty="0" smtClean="0"/>
                      <a:t> Ha</a:t>
                    </a:r>
                    <a:r>
                      <a:rPr lang="en-US" sz="1100" dirty="0" smtClean="0"/>
                      <a:t>; </a:t>
                    </a:r>
                    <a:r>
                      <a:rPr lang="en-US" sz="1100" dirty="0"/>
                      <a:t>61%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917906959485702E-2"/>
                  <c:y val="-8.4927092446777722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Fallow;</a:t>
                    </a:r>
                  </a:p>
                  <a:p>
                    <a:r>
                      <a:rPr lang="en-US" sz="1100" dirty="0" smtClean="0"/>
                      <a:t>1,1</a:t>
                    </a:r>
                    <a:r>
                      <a:rPr lang="en-US" sz="1100" baseline="0" dirty="0" smtClean="0"/>
                      <a:t> million Ha</a:t>
                    </a:r>
                    <a:r>
                      <a:rPr lang="en-US" sz="1100" dirty="0" smtClean="0"/>
                      <a:t>; </a:t>
                    </a:r>
                    <a:r>
                      <a:rPr lang="en-US" sz="1100" dirty="0"/>
                      <a:t>13%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941248510048315"/>
                  <c:y val="-0.1553525080198308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en-US" sz="11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00" dirty="0" smtClean="0"/>
                      <a:t>Olive tree </a:t>
                    </a:r>
                    <a:r>
                      <a:rPr lang="en-US" sz="1100" dirty="0"/>
                      <a:t>; </a:t>
                    </a:r>
                    <a:endParaRPr lang="en-US" sz="1100" dirty="0" smtClean="0"/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lang="en-US" sz="1100" b="0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100" dirty="0" smtClean="0"/>
                      <a:t>750</a:t>
                    </a:r>
                    <a:r>
                      <a:rPr lang="en-US" sz="1100" baseline="0" dirty="0" smtClean="0"/>
                      <a:t> 000 Ha </a:t>
                    </a:r>
                    <a:r>
                      <a:rPr lang="en-US" sz="1100" dirty="0"/>
                      <a:t>; 8%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8781638941577738"/>
                  <c:y val="-0.20540978216504682"/>
                </c:manualLayout>
              </c:layout>
              <c:tx>
                <c:rich>
                  <a:bodyPr/>
                  <a:lstStyle/>
                  <a:p>
                    <a:endParaRPr lang="fr-FR" sz="1100" dirty="0" smtClean="0">
                      <a:effectLst/>
                    </a:endParaRPr>
                  </a:p>
                  <a:p>
                    <a:r>
                      <a:rPr lang="fr-FR" sz="1100" dirty="0" err="1" smtClean="0">
                        <a:effectLst/>
                      </a:rPr>
                      <a:t>Leguminous</a:t>
                    </a:r>
                    <a:r>
                      <a:rPr lang="fr-FR" sz="1100" dirty="0" smtClean="0">
                        <a:effectLst/>
                      </a:rPr>
                      <a:t> and forage</a:t>
                    </a:r>
                    <a:r>
                      <a:rPr lang="en-US" sz="1100" dirty="0" smtClean="0"/>
                      <a:t>;</a:t>
                    </a:r>
                  </a:p>
                  <a:p>
                    <a:r>
                      <a:rPr lang="en-US" sz="1100" dirty="0" smtClean="0"/>
                      <a:t> </a:t>
                    </a:r>
                    <a:r>
                      <a:rPr lang="en-US" sz="1100" dirty="0"/>
                      <a:t>700 </a:t>
                    </a:r>
                    <a:r>
                      <a:rPr lang="en-US" sz="1100" dirty="0" smtClean="0"/>
                      <a:t>000</a:t>
                    </a:r>
                    <a:r>
                      <a:rPr lang="en-US" sz="1100" baseline="0" dirty="0" smtClean="0"/>
                      <a:t> 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Ha</a:t>
                    </a:r>
                    <a:r>
                      <a:rPr lang="en-US" sz="1100" dirty="0"/>
                      <a:t>; 8%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709485360400371"/>
                  <c:y val="-9.1050597841936531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Fruits</a:t>
                    </a:r>
                    <a:r>
                      <a:rPr lang="en-US" sz="1100" baseline="0" dirty="0" smtClean="0"/>
                      <a:t> &amp; vegetables</a:t>
                    </a:r>
                    <a:r>
                      <a:rPr lang="en-US" sz="1100" dirty="0" smtClean="0"/>
                      <a:t>;  </a:t>
                    </a:r>
                  </a:p>
                  <a:p>
                    <a:r>
                      <a:rPr lang="en-US" sz="1100" dirty="0" smtClean="0"/>
                      <a:t>360 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000 Ha</a:t>
                    </a:r>
                    <a:r>
                      <a:rPr lang="en-US" sz="1100" dirty="0" smtClean="0"/>
                      <a:t>;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7922470106882601"/>
                  <c:y val="3.2525018518238615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Orchards; </a:t>
                    </a:r>
                    <a:r>
                      <a:rPr lang="en-US" sz="1100" dirty="0"/>
                      <a:t>265 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000 Ha</a:t>
                    </a:r>
                    <a:r>
                      <a:rPr lang="en-US" sz="1100" dirty="0"/>
                      <a:t>; 3%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16741411916729482"/>
                  <c:y val="0.14339603382910496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Citrus; </a:t>
                    </a:r>
                    <a:r>
                      <a:rPr lang="en-US" sz="1100" dirty="0"/>
                      <a:t>85 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000Ha</a:t>
                    </a:r>
                    <a:r>
                      <a:rPr lang="en-US" sz="1100" dirty="0" smtClean="0"/>
                      <a:t>; </a:t>
                    </a:r>
                    <a:r>
                      <a:rPr lang="en-US" sz="1100" dirty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6.3087077893918021E-3"/>
                  <c:y val="0.18360746573344999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Other crops; 75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000 Ha</a:t>
                    </a:r>
                    <a:r>
                      <a:rPr lang="en-US" sz="1100" dirty="0" smtClean="0"/>
                      <a:t>; </a:t>
                    </a:r>
                    <a:r>
                      <a:rPr lang="en-US" sz="1100" dirty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0.25878469182576247"/>
                  <c:y val="0.12750911344415281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Sugar crops </a:t>
                    </a:r>
                    <a:r>
                      <a:rPr lang="en-US" sz="1100" dirty="0"/>
                      <a:t>; 65 </a:t>
                    </a:r>
                    <a:r>
                      <a:rPr lang="en-US" sz="1100" b="0" i="0" u="none" strike="noStrike" baseline="0" dirty="0" smtClean="0">
                        <a:effectLst/>
                      </a:rPr>
                      <a:t>000 Ha</a:t>
                    </a:r>
                    <a:r>
                      <a:rPr lang="en-US" sz="1100" dirty="0" smtClean="0"/>
                      <a:t>; </a:t>
                    </a:r>
                    <a:r>
                      <a:rPr lang="en-US" sz="1100" dirty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n-US" sz="11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Feuil1!$A$3:$A$11</c:f>
              <c:strCache>
                <c:ptCount val="9"/>
                <c:pt idx="0">
                  <c:v>Céréales </c:v>
                </c:pt>
                <c:pt idx="1">
                  <c:v>Jachère</c:v>
                </c:pt>
                <c:pt idx="2">
                  <c:v>Olivier </c:v>
                </c:pt>
                <c:pt idx="3">
                  <c:v>Légumineuses et fourrage</c:v>
                </c:pt>
                <c:pt idx="4">
                  <c:v>Maraichage </c:v>
                </c:pt>
                <c:pt idx="5">
                  <c:v>Arbo fruitière</c:v>
                </c:pt>
                <c:pt idx="6">
                  <c:v>Agrumes</c:v>
                </c:pt>
                <c:pt idx="7">
                  <c:v>Autres Cultures</c:v>
                </c:pt>
                <c:pt idx="8">
                  <c:v>Cult Sucrières </c:v>
                </c:pt>
              </c:strCache>
            </c:strRef>
          </c:cat>
          <c:val>
            <c:numRef>
              <c:f>Feuil1!$B$3:$B$11</c:f>
              <c:numCache>
                <c:formatCode>#,##0</c:formatCode>
                <c:ptCount val="9"/>
                <c:pt idx="0">
                  <c:v>5300</c:v>
                </c:pt>
                <c:pt idx="1">
                  <c:v>1100</c:v>
                </c:pt>
                <c:pt idx="2">
                  <c:v>750</c:v>
                </c:pt>
                <c:pt idx="3">
                  <c:v>700</c:v>
                </c:pt>
                <c:pt idx="4">
                  <c:v>360</c:v>
                </c:pt>
                <c:pt idx="5">
                  <c:v>265</c:v>
                </c:pt>
                <c:pt idx="6">
                  <c:v>85</c:v>
                </c:pt>
                <c:pt idx="7">
                  <c:v>75</c:v>
                </c:pt>
                <c:pt idx="8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solidFill>
      <a:sysClr val="window" lastClr="FFFFFF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555555555555582E-2"/>
          <c:y val="0"/>
          <c:w val="0.86389523184602013"/>
          <c:h val="0.90716827063283767"/>
        </c:manualLayout>
      </c:layout>
      <c:bar3DChart>
        <c:barDir val="col"/>
        <c:grouping val="standar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0"/>
                  <c:y val="-4.1666666666666692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17 millions </a:t>
                    </a:r>
                    <a:r>
                      <a:rPr lang="en-US" sz="1200" dirty="0" smtClean="0"/>
                      <a:t>heads</a:t>
                    </a:r>
                    <a:endParaRPr lang="en-US" sz="105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7.407407407407407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5,3 millions </a:t>
                    </a:r>
                    <a:r>
                      <a:rPr lang="en-US" sz="1200" dirty="0" smtClean="0"/>
                      <a:t>heads</a:t>
                    </a:r>
                    <a:r>
                      <a:rPr lang="en-US" sz="1200" baseline="0" dirty="0" smtClean="0"/>
                      <a:t> 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111111111111125E-2"/>
                  <c:y val="-0.12037037037037036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 2,8 millions </a:t>
                    </a:r>
                    <a:r>
                      <a:rPr lang="en-US" sz="1200" dirty="0" smtClean="0"/>
                      <a:t>heads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US" sz="12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Feuil1!$A$15:$A$17</c:f>
              <c:strCache>
                <c:ptCount val="3"/>
                <c:pt idx="0">
                  <c:v>Ovins</c:v>
                </c:pt>
                <c:pt idx="1">
                  <c:v>Caprins</c:v>
                </c:pt>
                <c:pt idx="2">
                  <c:v>Bovins</c:v>
                </c:pt>
              </c:strCache>
            </c:strRef>
          </c:cat>
          <c:val>
            <c:numRef>
              <c:f>Feuil1!$B$15:$B$17</c:f>
              <c:numCache>
                <c:formatCode>General</c:formatCode>
                <c:ptCount val="3"/>
                <c:pt idx="0">
                  <c:v>17</c:v>
                </c:pt>
                <c:pt idx="1">
                  <c:v>5.3</c:v>
                </c:pt>
                <c:pt idx="2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3597952"/>
        <c:axId val="83599744"/>
        <c:axId val="78396928"/>
      </c:bar3DChart>
      <c:catAx>
        <c:axId val="83597952"/>
        <c:scaling>
          <c:orientation val="minMax"/>
        </c:scaling>
        <c:delete val="1"/>
        <c:axPos val="b"/>
        <c:numFmt formatCode="0.00%" sourceLinked="0"/>
        <c:majorTickMark val="none"/>
        <c:minorTickMark val="none"/>
        <c:tickLblPos val="none"/>
        <c:crossAx val="83599744"/>
        <c:crosses val="autoZero"/>
        <c:auto val="1"/>
        <c:lblAlgn val="ctr"/>
        <c:lblOffset val="100"/>
        <c:noMultiLvlLbl val="0"/>
      </c:catAx>
      <c:valAx>
        <c:axId val="83599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83597952"/>
        <c:crosses val="autoZero"/>
        <c:crossBetween val="between"/>
      </c:valAx>
      <c:serAx>
        <c:axId val="78396928"/>
        <c:scaling>
          <c:orientation val="minMax"/>
        </c:scaling>
        <c:delete val="1"/>
        <c:axPos val="b"/>
        <c:majorTickMark val="out"/>
        <c:minorTickMark val="none"/>
        <c:tickLblPos val="none"/>
        <c:crossAx val="83599744"/>
        <c:crosses val="autoZero"/>
      </c:serAx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3EA3DC-95FD-4913-8CDB-FFF7EFB4A25D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2ACFD0-6B88-4E19-8FA0-2CF4147A5591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3500" b="1" dirty="0" smtClean="0">
              <a:solidFill>
                <a:srgbClr val="0070C0"/>
              </a:solidFill>
            </a:rPr>
            <a:t>PMV</a:t>
          </a:r>
          <a:endParaRPr lang="en-US" sz="3500" b="1" dirty="0">
            <a:solidFill>
              <a:srgbClr val="0070C0"/>
            </a:solidFill>
          </a:endParaRPr>
        </a:p>
      </dgm:t>
    </dgm:pt>
    <dgm:pt modelId="{11AD6077-0FC2-49F0-A13F-98414B425332}" type="parTrans" cxnId="{E62D938D-682B-4D1D-AB1C-13997E5385E3}">
      <dgm:prSet/>
      <dgm:spPr/>
      <dgm:t>
        <a:bodyPr/>
        <a:lstStyle/>
        <a:p>
          <a:endParaRPr lang="en-US"/>
        </a:p>
      </dgm:t>
    </dgm:pt>
    <dgm:pt modelId="{4684ABEC-F401-4B97-9F27-50356C49F74E}" type="sibTrans" cxnId="{E62D938D-682B-4D1D-AB1C-13997E5385E3}">
      <dgm:prSet/>
      <dgm:spPr/>
      <dgm:t>
        <a:bodyPr/>
        <a:lstStyle/>
        <a:p>
          <a:endParaRPr lang="en-US"/>
        </a:p>
      </dgm:t>
    </dgm:pt>
    <dgm:pt modelId="{85FFB5FF-B67A-458A-8518-D27CD66D2F65}">
      <dgm:prSet phldrT="[Text]"/>
      <dgm:spPr/>
      <dgm:t>
        <a:bodyPr/>
        <a:lstStyle/>
        <a:p>
          <a:r>
            <a:rPr lang="en-US" dirty="0" smtClean="0"/>
            <a:t>The World Bank</a:t>
          </a:r>
          <a:endParaRPr lang="en-US" dirty="0"/>
        </a:p>
      </dgm:t>
    </dgm:pt>
    <dgm:pt modelId="{C65264BD-2E60-4874-95EA-8D4FC3ED2B8C}" type="parTrans" cxnId="{307B9CAD-44E7-40E9-8082-301EF5FD7FFE}">
      <dgm:prSet/>
      <dgm:spPr/>
      <dgm:t>
        <a:bodyPr/>
        <a:lstStyle/>
        <a:p>
          <a:endParaRPr lang="en-US"/>
        </a:p>
      </dgm:t>
    </dgm:pt>
    <dgm:pt modelId="{8C19C9AB-F02F-42DA-902D-AB1FC4FAE405}" type="sibTrans" cxnId="{307B9CAD-44E7-40E9-8082-301EF5FD7FFE}">
      <dgm:prSet/>
      <dgm:spPr/>
      <dgm:t>
        <a:bodyPr/>
        <a:lstStyle/>
        <a:p>
          <a:endParaRPr lang="en-US"/>
        </a:p>
      </dgm:t>
    </dgm:pt>
    <dgm:pt modelId="{77B54502-3E76-46AD-95A2-DA06CF1D066E}">
      <dgm:prSet phldrT="[Text]"/>
      <dgm:spPr/>
      <dgm:t>
        <a:bodyPr/>
        <a:lstStyle/>
        <a:p>
          <a:r>
            <a:rPr lang="en-US" dirty="0" err="1" smtClean="0"/>
            <a:t>AfDb</a:t>
          </a:r>
          <a:endParaRPr lang="en-US" dirty="0"/>
        </a:p>
      </dgm:t>
    </dgm:pt>
    <dgm:pt modelId="{12131047-4A0C-4BB1-900D-3AF30E61778E}" type="parTrans" cxnId="{AB695F3B-B75D-4059-A009-F51A8CC6B01F}">
      <dgm:prSet/>
      <dgm:spPr/>
      <dgm:t>
        <a:bodyPr/>
        <a:lstStyle/>
        <a:p>
          <a:endParaRPr lang="en-US"/>
        </a:p>
      </dgm:t>
    </dgm:pt>
    <dgm:pt modelId="{26D7D0A4-C400-4321-A8AE-07B075253582}" type="sibTrans" cxnId="{AB695F3B-B75D-4059-A009-F51A8CC6B01F}">
      <dgm:prSet/>
      <dgm:spPr/>
      <dgm:t>
        <a:bodyPr/>
        <a:lstStyle/>
        <a:p>
          <a:endParaRPr lang="en-US"/>
        </a:p>
      </dgm:t>
    </dgm:pt>
    <dgm:pt modelId="{145E06C1-A558-4A8F-8504-086A1AD1214B}">
      <dgm:prSet phldrT="[Text]"/>
      <dgm:spPr/>
      <dgm:t>
        <a:bodyPr/>
        <a:lstStyle/>
        <a:p>
          <a:r>
            <a:rPr lang="en-US" dirty="0" smtClean="0"/>
            <a:t>FAO</a:t>
          </a:r>
          <a:endParaRPr lang="en-US" dirty="0"/>
        </a:p>
      </dgm:t>
    </dgm:pt>
    <dgm:pt modelId="{32D87AC9-CE70-4BBE-B2BE-F7B7E9233314}" type="parTrans" cxnId="{AFAEAF76-EBCA-4D92-ADA2-66BA5EDA4E44}">
      <dgm:prSet/>
      <dgm:spPr/>
      <dgm:t>
        <a:bodyPr/>
        <a:lstStyle/>
        <a:p>
          <a:endParaRPr lang="en-US"/>
        </a:p>
      </dgm:t>
    </dgm:pt>
    <dgm:pt modelId="{89B6C28C-4C23-4441-A57D-2AC8FB191E80}" type="sibTrans" cxnId="{AFAEAF76-EBCA-4D92-ADA2-66BA5EDA4E44}">
      <dgm:prSet/>
      <dgm:spPr/>
      <dgm:t>
        <a:bodyPr/>
        <a:lstStyle/>
        <a:p>
          <a:endParaRPr lang="en-US"/>
        </a:p>
      </dgm:t>
    </dgm:pt>
    <dgm:pt modelId="{8477D4CF-020F-491E-AFA6-616C6C771EBE}">
      <dgm:prSet phldrT="[Text]"/>
      <dgm:spPr/>
      <dgm:t>
        <a:bodyPr/>
        <a:lstStyle/>
        <a:p>
          <a:r>
            <a:rPr lang="en-US" dirty="0" smtClean="0"/>
            <a:t>EU</a:t>
          </a:r>
          <a:endParaRPr lang="en-US" dirty="0"/>
        </a:p>
      </dgm:t>
    </dgm:pt>
    <dgm:pt modelId="{312AB8DC-A14C-4CBB-919B-734FE15F1E62}" type="parTrans" cxnId="{1DA2A408-B119-4AD8-9E8F-9E1D1D400C5E}">
      <dgm:prSet/>
      <dgm:spPr/>
      <dgm:t>
        <a:bodyPr/>
        <a:lstStyle/>
        <a:p>
          <a:endParaRPr lang="en-US"/>
        </a:p>
      </dgm:t>
    </dgm:pt>
    <dgm:pt modelId="{DF439885-66A7-47FB-9F5C-FEEFBB772210}" type="sibTrans" cxnId="{1DA2A408-B119-4AD8-9E8F-9E1D1D400C5E}">
      <dgm:prSet/>
      <dgm:spPr/>
      <dgm:t>
        <a:bodyPr/>
        <a:lstStyle/>
        <a:p>
          <a:endParaRPr lang="en-US"/>
        </a:p>
      </dgm:t>
    </dgm:pt>
    <dgm:pt modelId="{DE0A6141-14DE-4BD7-ABF3-CEC486E930D4}">
      <dgm:prSet phldrT="[Text]"/>
      <dgm:spPr/>
      <dgm:t>
        <a:bodyPr/>
        <a:lstStyle/>
        <a:p>
          <a:r>
            <a:rPr lang="en-US" dirty="0" smtClean="0"/>
            <a:t>UNDP</a:t>
          </a:r>
          <a:endParaRPr lang="en-US" dirty="0"/>
        </a:p>
      </dgm:t>
    </dgm:pt>
    <dgm:pt modelId="{E99F4B20-E082-470B-B8AF-2623CDD4B893}" type="parTrans" cxnId="{911BFB21-2CA4-4869-9628-5E87C94D201B}">
      <dgm:prSet/>
      <dgm:spPr/>
      <dgm:t>
        <a:bodyPr/>
        <a:lstStyle/>
        <a:p>
          <a:endParaRPr lang="en-US"/>
        </a:p>
      </dgm:t>
    </dgm:pt>
    <dgm:pt modelId="{A91F413C-7EFF-42ED-8BA2-A863464BA772}" type="sibTrans" cxnId="{911BFB21-2CA4-4869-9628-5E87C94D201B}">
      <dgm:prSet/>
      <dgm:spPr/>
      <dgm:t>
        <a:bodyPr/>
        <a:lstStyle/>
        <a:p>
          <a:endParaRPr lang="en-US"/>
        </a:p>
      </dgm:t>
    </dgm:pt>
    <dgm:pt modelId="{BEFE0464-F0DA-47CE-9235-5620B6457395}">
      <dgm:prSet phldrT="[Text]"/>
      <dgm:spPr/>
      <dgm:t>
        <a:bodyPr/>
        <a:lstStyle/>
        <a:p>
          <a:r>
            <a:rPr lang="en-US" dirty="0" smtClean="0"/>
            <a:t>GEF</a:t>
          </a:r>
        </a:p>
        <a:p>
          <a:r>
            <a:rPr lang="en-US" dirty="0" smtClean="0"/>
            <a:t>SCCF</a:t>
          </a:r>
          <a:endParaRPr lang="en-US" dirty="0"/>
        </a:p>
      </dgm:t>
    </dgm:pt>
    <dgm:pt modelId="{5E36F451-53D9-4158-81A6-A4BEEF0C00B6}" type="parTrans" cxnId="{1A19C0E3-9A99-48AB-A9EF-4529A8BCFE24}">
      <dgm:prSet/>
      <dgm:spPr/>
      <dgm:t>
        <a:bodyPr/>
        <a:lstStyle/>
        <a:p>
          <a:endParaRPr lang="en-US"/>
        </a:p>
      </dgm:t>
    </dgm:pt>
    <dgm:pt modelId="{B3737139-EC37-43CF-ADED-FA84743871DE}" type="sibTrans" cxnId="{1A19C0E3-9A99-48AB-A9EF-4529A8BCFE24}">
      <dgm:prSet/>
      <dgm:spPr/>
      <dgm:t>
        <a:bodyPr/>
        <a:lstStyle/>
        <a:p>
          <a:endParaRPr lang="en-US"/>
        </a:p>
      </dgm:t>
    </dgm:pt>
    <dgm:pt modelId="{9926497D-22D6-40B6-9E33-9C5CD0697E52}" type="pres">
      <dgm:prSet presAssocID="{963EA3DC-95FD-4913-8CDB-FFF7EFB4A25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1BD7AA3-AF56-4623-9382-C4FD4D8CABD9}" type="pres">
      <dgm:prSet presAssocID="{0D2ACFD0-6B88-4E19-8FA0-2CF4147A5591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A670D8E3-BD17-42B0-AAA3-41EC190B77BC}" type="pres">
      <dgm:prSet presAssocID="{85FFB5FF-B67A-458A-8518-D27CD66D2F65}" presName="Accent1" presStyleCnt="0"/>
      <dgm:spPr/>
    </dgm:pt>
    <dgm:pt modelId="{928C904B-4DE9-4B97-B6BD-5DA8FA26BF56}" type="pres">
      <dgm:prSet presAssocID="{85FFB5FF-B67A-458A-8518-D27CD66D2F65}" presName="Accent" presStyleLbl="bgShp" presStyleIdx="0" presStyleCnt="6"/>
      <dgm:spPr/>
    </dgm:pt>
    <dgm:pt modelId="{66176BA9-C356-4D9A-998D-746C21C48262}" type="pres">
      <dgm:prSet presAssocID="{85FFB5FF-B67A-458A-8518-D27CD66D2F65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D9A274-0D9B-48AA-82FC-EC2A0C756E4D}" type="pres">
      <dgm:prSet presAssocID="{77B54502-3E76-46AD-95A2-DA06CF1D066E}" presName="Accent2" presStyleCnt="0"/>
      <dgm:spPr/>
    </dgm:pt>
    <dgm:pt modelId="{EEC7E4C2-3B4C-4AF7-BD92-DA40B304288A}" type="pres">
      <dgm:prSet presAssocID="{77B54502-3E76-46AD-95A2-DA06CF1D066E}" presName="Accent" presStyleLbl="bgShp" presStyleIdx="1" presStyleCnt="6" custLinFactNeighborX="-80503" custLinFactNeighborY="-48292"/>
      <dgm:spPr/>
      <dgm:t>
        <a:bodyPr/>
        <a:lstStyle/>
        <a:p>
          <a:endParaRPr lang="en-US"/>
        </a:p>
      </dgm:t>
    </dgm:pt>
    <dgm:pt modelId="{B8FE3C4F-966F-4DC6-8E88-EDAFFBC94FC8}" type="pres">
      <dgm:prSet presAssocID="{77B54502-3E76-46AD-95A2-DA06CF1D066E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F6C874-864C-498A-8810-1B8C3BFEA6BF}" type="pres">
      <dgm:prSet presAssocID="{145E06C1-A558-4A8F-8504-086A1AD1214B}" presName="Accent3" presStyleCnt="0"/>
      <dgm:spPr/>
    </dgm:pt>
    <dgm:pt modelId="{5029DB30-2863-42FF-B38F-E222BA8D40B5}" type="pres">
      <dgm:prSet presAssocID="{145E06C1-A558-4A8F-8504-086A1AD1214B}" presName="Accent" presStyleLbl="bgShp" presStyleIdx="2" presStyleCnt="6" custLinFactY="-7539" custLinFactNeighborX="3069" custLinFactNeighborY="-100000"/>
      <dgm:spPr/>
    </dgm:pt>
    <dgm:pt modelId="{45DAD2F8-AF3A-42DD-8AED-0DE8D142D635}" type="pres">
      <dgm:prSet presAssocID="{145E06C1-A558-4A8F-8504-086A1AD1214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0C60A-6C5B-432F-8B1C-DA461E6CD3DE}" type="pres">
      <dgm:prSet presAssocID="{8477D4CF-020F-491E-AFA6-616C6C771EBE}" presName="Accent4" presStyleCnt="0"/>
      <dgm:spPr/>
    </dgm:pt>
    <dgm:pt modelId="{677676D6-8FAA-4A9F-94F7-F592878E7D24}" type="pres">
      <dgm:prSet presAssocID="{8477D4CF-020F-491E-AFA6-616C6C771EBE}" presName="Accent" presStyleLbl="bgShp" presStyleIdx="3" presStyleCnt="6" custLinFactNeighborX="84142" custLinFactNeighborY="-47793"/>
      <dgm:spPr/>
    </dgm:pt>
    <dgm:pt modelId="{174A5987-7492-4E8F-91DB-F79B949106FE}" type="pres">
      <dgm:prSet presAssocID="{8477D4CF-020F-491E-AFA6-616C6C771EBE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D7932-BA6A-4224-BA1E-AC18769CD817}" type="pres">
      <dgm:prSet presAssocID="{DE0A6141-14DE-4BD7-ABF3-CEC486E930D4}" presName="Accent5" presStyleCnt="0"/>
      <dgm:spPr/>
    </dgm:pt>
    <dgm:pt modelId="{F03656E2-14F8-4EAC-9CA2-C9980A8F400B}" type="pres">
      <dgm:prSet presAssocID="{DE0A6141-14DE-4BD7-ABF3-CEC486E930D4}" presName="Accent" presStyleLbl="bgShp" presStyleIdx="4" presStyleCnt="6" custLinFactNeighborX="94509" custLinFactNeighborY="63125"/>
      <dgm:spPr/>
    </dgm:pt>
    <dgm:pt modelId="{4AF00C29-A057-4C1C-9129-75841ACE37E7}" type="pres">
      <dgm:prSet presAssocID="{DE0A6141-14DE-4BD7-ABF3-CEC486E930D4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7745FC-521B-4D8E-B7DD-CBAB528F8B86}" type="pres">
      <dgm:prSet presAssocID="{BEFE0464-F0DA-47CE-9235-5620B6457395}" presName="Accent6" presStyleCnt="0"/>
      <dgm:spPr/>
    </dgm:pt>
    <dgm:pt modelId="{3E7A51EE-CF2E-4B9F-99FD-D7BA130FBDAF}" type="pres">
      <dgm:prSet presAssocID="{BEFE0464-F0DA-47CE-9235-5620B6457395}" presName="Accent" presStyleLbl="bgShp" presStyleIdx="5" presStyleCnt="6" custLinFactNeighborX="997" custLinFactNeighborY="95035"/>
      <dgm:spPr/>
      <dgm:t>
        <a:bodyPr/>
        <a:lstStyle/>
        <a:p>
          <a:endParaRPr lang="en-US"/>
        </a:p>
      </dgm:t>
    </dgm:pt>
    <dgm:pt modelId="{7C540FBD-A4FA-4153-A151-B1AF197A448D}" type="pres">
      <dgm:prSet presAssocID="{BEFE0464-F0DA-47CE-9235-5620B6457395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A2A408-B119-4AD8-9E8F-9E1D1D400C5E}" srcId="{0D2ACFD0-6B88-4E19-8FA0-2CF4147A5591}" destId="{8477D4CF-020F-491E-AFA6-616C6C771EBE}" srcOrd="3" destOrd="0" parTransId="{312AB8DC-A14C-4CBB-919B-734FE15F1E62}" sibTransId="{DF439885-66A7-47FB-9F5C-FEEFBB772210}"/>
    <dgm:cxn modelId="{53126E30-9779-4DEB-8551-A9DE6B9013A3}" type="presOf" srcId="{8477D4CF-020F-491E-AFA6-616C6C771EBE}" destId="{174A5987-7492-4E8F-91DB-F79B949106FE}" srcOrd="0" destOrd="0" presId="urn:microsoft.com/office/officeart/2011/layout/HexagonRadial"/>
    <dgm:cxn modelId="{354857D3-1F8D-4816-9A57-5B5B9324E955}" type="presOf" srcId="{0D2ACFD0-6B88-4E19-8FA0-2CF4147A5591}" destId="{E1BD7AA3-AF56-4623-9382-C4FD4D8CABD9}" srcOrd="0" destOrd="0" presId="urn:microsoft.com/office/officeart/2011/layout/HexagonRadial"/>
    <dgm:cxn modelId="{1A19C0E3-9A99-48AB-A9EF-4529A8BCFE24}" srcId="{0D2ACFD0-6B88-4E19-8FA0-2CF4147A5591}" destId="{BEFE0464-F0DA-47CE-9235-5620B6457395}" srcOrd="5" destOrd="0" parTransId="{5E36F451-53D9-4158-81A6-A4BEEF0C00B6}" sibTransId="{B3737139-EC37-43CF-ADED-FA84743871DE}"/>
    <dgm:cxn modelId="{F4ED2024-A0A3-4441-9279-F288CB35C7D7}" type="presOf" srcId="{DE0A6141-14DE-4BD7-ABF3-CEC486E930D4}" destId="{4AF00C29-A057-4C1C-9129-75841ACE37E7}" srcOrd="0" destOrd="0" presId="urn:microsoft.com/office/officeart/2011/layout/HexagonRadial"/>
    <dgm:cxn modelId="{AFAEAF76-EBCA-4D92-ADA2-66BA5EDA4E44}" srcId="{0D2ACFD0-6B88-4E19-8FA0-2CF4147A5591}" destId="{145E06C1-A558-4A8F-8504-086A1AD1214B}" srcOrd="2" destOrd="0" parTransId="{32D87AC9-CE70-4BBE-B2BE-F7B7E9233314}" sibTransId="{89B6C28C-4C23-4441-A57D-2AC8FB191E80}"/>
    <dgm:cxn modelId="{AB695F3B-B75D-4059-A009-F51A8CC6B01F}" srcId="{0D2ACFD0-6B88-4E19-8FA0-2CF4147A5591}" destId="{77B54502-3E76-46AD-95A2-DA06CF1D066E}" srcOrd="1" destOrd="0" parTransId="{12131047-4A0C-4BB1-900D-3AF30E61778E}" sibTransId="{26D7D0A4-C400-4321-A8AE-07B075253582}"/>
    <dgm:cxn modelId="{F9204825-505C-43D7-8A00-FBA4799B79B9}" type="presOf" srcId="{145E06C1-A558-4A8F-8504-086A1AD1214B}" destId="{45DAD2F8-AF3A-42DD-8AED-0DE8D142D635}" srcOrd="0" destOrd="0" presId="urn:microsoft.com/office/officeart/2011/layout/HexagonRadial"/>
    <dgm:cxn modelId="{DDEB13B3-8773-4B22-B0DC-736580E271A3}" type="presOf" srcId="{85FFB5FF-B67A-458A-8518-D27CD66D2F65}" destId="{66176BA9-C356-4D9A-998D-746C21C48262}" srcOrd="0" destOrd="0" presId="urn:microsoft.com/office/officeart/2011/layout/HexagonRadial"/>
    <dgm:cxn modelId="{307B9CAD-44E7-40E9-8082-301EF5FD7FFE}" srcId="{0D2ACFD0-6B88-4E19-8FA0-2CF4147A5591}" destId="{85FFB5FF-B67A-458A-8518-D27CD66D2F65}" srcOrd="0" destOrd="0" parTransId="{C65264BD-2E60-4874-95EA-8D4FC3ED2B8C}" sibTransId="{8C19C9AB-F02F-42DA-902D-AB1FC4FAE405}"/>
    <dgm:cxn modelId="{95059D37-A672-48B2-A716-BEEB76544D31}" type="presOf" srcId="{963EA3DC-95FD-4913-8CDB-FFF7EFB4A25D}" destId="{9926497D-22D6-40B6-9E33-9C5CD0697E52}" srcOrd="0" destOrd="0" presId="urn:microsoft.com/office/officeart/2011/layout/HexagonRadial"/>
    <dgm:cxn modelId="{1B858306-EEAE-4FFE-8981-E85902E453C1}" type="presOf" srcId="{BEFE0464-F0DA-47CE-9235-5620B6457395}" destId="{7C540FBD-A4FA-4153-A151-B1AF197A448D}" srcOrd="0" destOrd="0" presId="urn:microsoft.com/office/officeart/2011/layout/HexagonRadial"/>
    <dgm:cxn modelId="{911BFB21-2CA4-4869-9628-5E87C94D201B}" srcId="{0D2ACFD0-6B88-4E19-8FA0-2CF4147A5591}" destId="{DE0A6141-14DE-4BD7-ABF3-CEC486E930D4}" srcOrd="4" destOrd="0" parTransId="{E99F4B20-E082-470B-B8AF-2623CDD4B893}" sibTransId="{A91F413C-7EFF-42ED-8BA2-A863464BA772}"/>
    <dgm:cxn modelId="{E62D938D-682B-4D1D-AB1C-13997E5385E3}" srcId="{963EA3DC-95FD-4913-8CDB-FFF7EFB4A25D}" destId="{0D2ACFD0-6B88-4E19-8FA0-2CF4147A5591}" srcOrd="0" destOrd="0" parTransId="{11AD6077-0FC2-49F0-A13F-98414B425332}" sibTransId="{4684ABEC-F401-4B97-9F27-50356C49F74E}"/>
    <dgm:cxn modelId="{E077AEF7-5C51-490F-9715-81C8326B73FD}" type="presOf" srcId="{77B54502-3E76-46AD-95A2-DA06CF1D066E}" destId="{B8FE3C4F-966F-4DC6-8E88-EDAFFBC94FC8}" srcOrd="0" destOrd="0" presId="urn:microsoft.com/office/officeart/2011/layout/HexagonRadial"/>
    <dgm:cxn modelId="{66D73F90-E619-4E4A-A264-33AA80367397}" type="presParOf" srcId="{9926497D-22D6-40B6-9E33-9C5CD0697E52}" destId="{E1BD7AA3-AF56-4623-9382-C4FD4D8CABD9}" srcOrd="0" destOrd="0" presId="urn:microsoft.com/office/officeart/2011/layout/HexagonRadial"/>
    <dgm:cxn modelId="{1E1A3B93-AE72-4581-88E8-5F0D51102D2B}" type="presParOf" srcId="{9926497D-22D6-40B6-9E33-9C5CD0697E52}" destId="{A670D8E3-BD17-42B0-AAA3-41EC190B77BC}" srcOrd="1" destOrd="0" presId="urn:microsoft.com/office/officeart/2011/layout/HexagonRadial"/>
    <dgm:cxn modelId="{690F755A-41B4-4630-B41C-7200EE74369D}" type="presParOf" srcId="{A670D8E3-BD17-42B0-AAA3-41EC190B77BC}" destId="{928C904B-4DE9-4B97-B6BD-5DA8FA26BF56}" srcOrd="0" destOrd="0" presId="urn:microsoft.com/office/officeart/2011/layout/HexagonRadial"/>
    <dgm:cxn modelId="{ADDB5BC1-2152-4DE8-A7A2-1443F0350792}" type="presParOf" srcId="{9926497D-22D6-40B6-9E33-9C5CD0697E52}" destId="{66176BA9-C356-4D9A-998D-746C21C48262}" srcOrd="2" destOrd="0" presId="urn:microsoft.com/office/officeart/2011/layout/HexagonRadial"/>
    <dgm:cxn modelId="{6564510F-F5A7-4F21-AE95-0780CCFCBEBA}" type="presParOf" srcId="{9926497D-22D6-40B6-9E33-9C5CD0697E52}" destId="{7CD9A274-0D9B-48AA-82FC-EC2A0C756E4D}" srcOrd="3" destOrd="0" presId="urn:microsoft.com/office/officeart/2011/layout/HexagonRadial"/>
    <dgm:cxn modelId="{B32B2C11-A7F0-4F10-B0F3-B0F6511B6157}" type="presParOf" srcId="{7CD9A274-0D9B-48AA-82FC-EC2A0C756E4D}" destId="{EEC7E4C2-3B4C-4AF7-BD92-DA40B304288A}" srcOrd="0" destOrd="0" presId="urn:microsoft.com/office/officeart/2011/layout/HexagonRadial"/>
    <dgm:cxn modelId="{0E05D6F7-D295-43F6-80DA-DDD52BB8315D}" type="presParOf" srcId="{9926497D-22D6-40B6-9E33-9C5CD0697E52}" destId="{B8FE3C4F-966F-4DC6-8E88-EDAFFBC94FC8}" srcOrd="4" destOrd="0" presId="urn:microsoft.com/office/officeart/2011/layout/HexagonRadial"/>
    <dgm:cxn modelId="{1BA92649-1D63-4E4F-81FF-95C09C53262B}" type="presParOf" srcId="{9926497D-22D6-40B6-9E33-9C5CD0697E52}" destId="{A1F6C874-864C-498A-8810-1B8C3BFEA6BF}" srcOrd="5" destOrd="0" presId="urn:microsoft.com/office/officeart/2011/layout/HexagonRadial"/>
    <dgm:cxn modelId="{EDFA5F9A-2A7B-4ACB-91A5-8DA3AF043BF3}" type="presParOf" srcId="{A1F6C874-864C-498A-8810-1B8C3BFEA6BF}" destId="{5029DB30-2863-42FF-B38F-E222BA8D40B5}" srcOrd="0" destOrd="0" presId="urn:microsoft.com/office/officeart/2011/layout/HexagonRadial"/>
    <dgm:cxn modelId="{A0FD472F-25F7-407E-B33A-8719996A4DFA}" type="presParOf" srcId="{9926497D-22D6-40B6-9E33-9C5CD0697E52}" destId="{45DAD2F8-AF3A-42DD-8AED-0DE8D142D635}" srcOrd="6" destOrd="0" presId="urn:microsoft.com/office/officeart/2011/layout/HexagonRadial"/>
    <dgm:cxn modelId="{1D39B9D3-A287-46BA-B2D4-CFA36C9EF85F}" type="presParOf" srcId="{9926497D-22D6-40B6-9E33-9C5CD0697E52}" destId="{D2A0C60A-6C5B-432F-8B1C-DA461E6CD3DE}" srcOrd="7" destOrd="0" presId="urn:microsoft.com/office/officeart/2011/layout/HexagonRadial"/>
    <dgm:cxn modelId="{A6D97CB4-3E1D-4E12-BC6C-06C42550FB59}" type="presParOf" srcId="{D2A0C60A-6C5B-432F-8B1C-DA461E6CD3DE}" destId="{677676D6-8FAA-4A9F-94F7-F592878E7D24}" srcOrd="0" destOrd="0" presId="urn:microsoft.com/office/officeart/2011/layout/HexagonRadial"/>
    <dgm:cxn modelId="{7E9FA45A-5E48-4C73-9C9E-F0626A9DFBCC}" type="presParOf" srcId="{9926497D-22D6-40B6-9E33-9C5CD0697E52}" destId="{174A5987-7492-4E8F-91DB-F79B949106FE}" srcOrd="8" destOrd="0" presId="urn:microsoft.com/office/officeart/2011/layout/HexagonRadial"/>
    <dgm:cxn modelId="{3866E1F6-8F5E-47F0-A054-541FD225F9F4}" type="presParOf" srcId="{9926497D-22D6-40B6-9E33-9C5CD0697E52}" destId="{DAAD7932-BA6A-4224-BA1E-AC18769CD817}" srcOrd="9" destOrd="0" presId="urn:microsoft.com/office/officeart/2011/layout/HexagonRadial"/>
    <dgm:cxn modelId="{1009BCAE-37CA-441D-AA18-32B0CC2AA52E}" type="presParOf" srcId="{DAAD7932-BA6A-4224-BA1E-AC18769CD817}" destId="{F03656E2-14F8-4EAC-9CA2-C9980A8F400B}" srcOrd="0" destOrd="0" presId="urn:microsoft.com/office/officeart/2011/layout/HexagonRadial"/>
    <dgm:cxn modelId="{47AA1A2A-356E-4C19-9B0E-B0C4F32CA6F1}" type="presParOf" srcId="{9926497D-22D6-40B6-9E33-9C5CD0697E52}" destId="{4AF00C29-A057-4C1C-9129-75841ACE37E7}" srcOrd="10" destOrd="0" presId="urn:microsoft.com/office/officeart/2011/layout/HexagonRadial"/>
    <dgm:cxn modelId="{063189B7-715A-442F-8993-08D0623364A3}" type="presParOf" srcId="{9926497D-22D6-40B6-9E33-9C5CD0697E52}" destId="{E77745FC-521B-4D8E-B7DD-CBAB528F8B86}" srcOrd="11" destOrd="0" presId="urn:microsoft.com/office/officeart/2011/layout/HexagonRadial"/>
    <dgm:cxn modelId="{67EFF28B-9AD3-4755-A45E-2D1A3B0509E6}" type="presParOf" srcId="{E77745FC-521B-4D8E-B7DD-CBAB528F8B86}" destId="{3E7A51EE-CF2E-4B9F-99FD-D7BA130FBDAF}" srcOrd="0" destOrd="0" presId="urn:microsoft.com/office/officeart/2011/layout/HexagonRadial"/>
    <dgm:cxn modelId="{3F475489-D86A-4E64-AF8F-9E8CFC50F1D2}" type="presParOf" srcId="{9926497D-22D6-40B6-9E33-9C5CD0697E52}" destId="{7C540FBD-A4FA-4153-A151-B1AF197A448D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D7AA3-AF56-4623-9382-C4FD4D8CABD9}">
      <dsp:nvSpPr>
        <dsp:cNvPr id="0" name=""/>
        <dsp:cNvSpPr/>
      </dsp:nvSpPr>
      <dsp:spPr>
        <a:xfrm>
          <a:off x="2984311" y="1666070"/>
          <a:ext cx="2117647" cy="1831850"/>
        </a:xfrm>
        <a:prstGeom prst="hexagon">
          <a:avLst>
            <a:gd name="adj" fmla="val 28570"/>
            <a:gd name="vf" fmla="val 11547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b="1" kern="1200" dirty="0" smtClean="0">
              <a:solidFill>
                <a:srgbClr val="0070C0"/>
              </a:solidFill>
            </a:rPr>
            <a:t>PMV</a:t>
          </a:r>
          <a:endParaRPr lang="en-US" sz="3500" b="1" kern="1200" dirty="0">
            <a:solidFill>
              <a:srgbClr val="0070C0"/>
            </a:solidFill>
          </a:endParaRPr>
        </a:p>
      </dsp:txBody>
      <dsp:txXfrm>
        <a:off x="3335235" y="1969633"/>
        <a:ext cx="1415799" cy="1224724"/>
      </dsp:txXfrm>
    </dsp:sp>
    <dsp:sp modelId="{EEC7E4C2-3B4C-4AF7-BD92-DA40B304288A}">
      <dsp:nvSpPr>
        <dsp:cNvPr id="0" name=""/>
        <dsp:cNvSpPr/>
      </dsp:nvSpPr>
      <dsp:spPr>
        <a:xfrm>
          <a:off x="3667161" y="457197"/>
          <a:ext cx="798982" cy="68842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76BA9-C356-4D9A-998D-746C21C48262}">
      <dsp:nvSpPr>
        <dsp:cNvPr id="0" name=""/>
        <dsp:cNvSpPr/>
      </dsp:nvSpPr>
      <dsp:spPr>
        <a:xfrm>
          <a:off x="3179377" y="0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The World Bank</a:t>
          </a:r>
          <a:endParaRPr lang="en-US" sz="2200" kern="1200" dirty="0"/>
        </a:p>
      </dsp:txBody>
      <dsp:txXfrm>
        <a:off x="3466969" y="248801"/>
        <a:ext cx="1160213" cy="1003720"/>
      </dsp:txXfrm>
    </dsp:sp>
    <dsp:sp modelId="{5029DB30-2863-42FF-B38F-E222BA8D40B5}">
      <dsp:nvSpPr>
        <dsp:cNvPr id="0" name=""/>
        <dsp:cNvSpPr/>
      </dsp:nvSpPr>
      <dsp:spPr>
        <a:xfrm>
          <a:off x="5267360" y="1336319"/>
          <a:ext cx="798982" cy="68842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FE3C4F-966F-4DC6-8E88-EDAFFBC94FC8}">
      <dsp:nvSpPr>
        <dsp:cNvPr id="0" name=""/>
        <dsp:cNvSpPr/>
      </dsp:nvSpPr>
      <dsp:spPr>
        <a:xfrm>
          <a:off x="4770938" y="923414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AfDb</a:t>
          </a:r>
          <a:endParaRPr lang="en-US" sz="2200" kern="1200" dirty="0"/>
        </a:p>
      </dsp:txBody>
      <dsp:txXfrm>
        <a:off x="5058530" y="1172215"/>
        <a:ext cx="1160213" cy="1003720"/>
      </dsp:txXfrm>
    </dsp:sp>
    <dsp:sp modelId="{677676D6-8FAA-4A9F-94F7-F592878E7D24}">
      <dsp:nvSpPr>
        <dsp:cNvPr id="0" name=""/>
        <dsp:cNvSpPr/>
      </dsp:nvSpPr>
      <dsp:spPr>
        <a:xfrm>
          <a:off x="5267362" y="3200403"/>
          <a:ext cx="798982" cy="68842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DAD2F8-AF3A-42DD-8AED-0DE8D142D635}">
      <dsp:nvSpPr>
        <dsp:cNvPr id="0" name=""/>
        <dsp:cNvSpPr/>
      </dsp:nvSpPr>
      <dsp:spPr>
        <a:xfrm>
          <a:off x="4770938" y="2738738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FAO</a:t>
          </a:r>
          <a:endParaRPr lang="en-US" sz="2200" kern="1200" dirty="0"/>
        </a:p>
      </dsp:txBody>
      <dsp:txXfrm>
        <a:off x="5058530" y="2987539"/>
        <a:ext cx="1160213" cy="1003720"/>
      </dsp:txXfrm>
    </dsp:sp>
    <dsp:sp modelId="{F03656E2-14F8-4EAC-9CA2-C9980A8F400B}">
      <dsp:nvSpPr>
        <dsp:cNvPr id="0" name=""/>
        <dsp:cNvSpPr/>
      </dsp:nvSpPr>
      <dsp:spPr>
        <a:xfrm>
          <a:off x="3743362" y="4114799"/>
          <a:ext cx="798982" cy="68842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4A5987-7492-4E8F-91DB-F79B949106FE}">
      <dsp:nvSpPr>
        <dsp:cNvPr id="0" name=""/>
        <dsp:cNvSpPr/>
      </dsp:nvSpPr>
      <dsp:spPr>
        <a:xfrm>
          <a:off x="3179377" y="3663185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EU</a:t>
          </a:r>
          <a:endParaRPr lang="en-US" sz="2200" kern="1200" dirty="0"/>
        </a:p>
      </dsp:txBody>
      <dsp:txXfrm>
        <a:off x="3466969" y="3911986"/>
        <a:ext cx="1160213" cy="1003720"/>
      </dsp:txXfrm>
    </dsp:sp>
    <dsp:sp modelId="{3E7A51EE-CF2E-4B9F-99FD-D7BA130FBDAF}">
      <dsp:nvSpPr>
        <dsp:cNvPr id="0" name=""/>
        <dsp:cNvSpPr/>
      </dsp:nvSpPr>
      <dsp:spPr>
        <a:xfrm>
          <a:off x="2048473" y="3047997"/>
          <a:ext cx="798982" cy="68842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F00C29-A057-4C1C-9129-75841ACE37E7}">
      <dsp:nvSpPr>
        <dsp:cNvPr id="0" name=""/>
        <dsp:cNvSpPr/>
      </dsp:nvSpPr>
      <dsp:spPr>
        <a:xfrm>
          <a:off x="1580427" y="2739771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UNDP</a:t>
          </a:r>
          <a:endParaRPr lang="en-US" sz="2200" kern="1200" dirty="0"/>
        </a:p>
      </dsp:txBody>
      <dsp:txXfrm>
        <a:off x="1868019" y="2988572"/>
        <a:ext cx="1160213" cy="1003720"/>
      </dsp:txXfrm>
    </dsp:sp>
    <dsp:sp modelId="{7C540FBD-A4FA-4153-A151-B1AF197A448D}">
      <dsp:nvSpPr>
        <dsp:cNvPr id="0" name=""/>
        <dsp:cNvSpPr/>
      </dsp:nvSpPr>
      <dsp:spPr>
        <a:xfrm>
          <a:off x="1580427" y="921348"/>
          <a:ext cx="1735397" cy="150132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GEF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SCCF</a:t>
          </a:r>
          <a:endParaRPr lang="en-US" sz="2200" kern="1200" dirty="0"/>
        </a:p>
      </dsp:txBody>
      <dsp:txXfrm>
        <a:off x="1868019" y="1170149"/>
        <a:ext cx="1160213" cy="1003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0.14319</cdr:x>
      <cdr:y>0.81374</cdr:y>
    </cdr:from>
    <cdr:to>
      <cdr:x>0.30913</cdr:x>
      <cdr:y>0.94499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559175" y="2232248"/>
          <a:ext cx="64807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200" b="1" dirty="0" err="1" smtClean="0"/>
            <a:t>Sheeps</a:t>
          </a:r>
          <a:endParaRPr lang="fr-FR" sz="1200" b="1" dirty="0"/>
        </a:p>
      </cdr:txBody>
    </cdr:sp>
  </cdr:relSizeAnchor>
  <cdr:relSizeAnchor xmlns:cdr="http://schemas.openxmlformats.org/drawingml/2006/chartDrawing">
    <cdr:from>
      <cdr:x>0.65947</cdr:x>
      <cdr:y>0.81374</cdr:y>
    </cdr:from>
    <cdr:to>
      <cdr:x>0.8623</cdr:x>
      <cdr:y>0.94499</cdr:y>
    </cdr:to>
    <cdr:sp macro="" textlink="">
      <cdr:nvSpPr>
        <cdr:cNvPr id="4" name="ZoneTexte 1"/>
        <cdr:cNvSpPr txBox="1"/>
      </cdr:nvSpPr>
      <cdr:spPr>
        <a:xfrm xmlns:a="http://schemas.openxmlformats.org/drawingml/2006/main">
          <a:off x="2575399" y="2232248"/>
          <a:ext cx="79208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200" b="1" dirty="0" smtClean="0"/>
            <a:t>Caprins</a:t>
          </a:r>
          <a:endParaRPr lang="fr-FR" sz="1200" b="1" dirty="0"/>
        </a:p>
      </cdr:txBody>
    </cdr:sp>
  </cdr:relSizeAnchor>
  <cdr:relSizeAnchor xmlns:cdr="http://schemas.openxmlformats.org/drawingml/2006/chartDrawing">
    <cdr:from>
      <cdr:x>0.39024</cdr:x>
      <cdr:y>0.81944</cdr:y>
    </cdr:from>
    <cdr:to>
      <cdr:x>0.59922</cdr:x>
      <cdr:y>0.93573</cdr:y>
    </cdr:to>
    <cdr:sp macro="" textlink="">
      <cdr:nvSpPr>
        <cdr:cNvPr id="5" name="ZoneTexte 1"/>
        <cdr:cNvSpPr txBox="1"/>
      </cdr:nvSpPr>
      <cdr:spPr>
        <a:xfrm xmlns:a="http://schemas.openxmlformats.org/drawingml/2006/main">
          <a:off x="1524000" y="2247900"/>
          <a:ext cx="816112" cy="3190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200" b="1" dirty="0" smtClean="0"/>
            <a:t>Bovins</a:t>
          </a:r>
          <a:endParaRPr lang="fr-FR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C8C1B-AF0A-4AD4-8ADF-A0076959A99D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09814-68E6-41B7-A11E-AC03D69416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6120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96F33-290B-4790-B264-CD7DB7B9F3CE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101C-DC2C-4EE9-956F-ACA45BB6B3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0463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b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b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b="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itchFamily="18" charset="2"/>
              <a:buNone/>
              <a:tabLst/>
              <a:defRPr/>
            </a:pPr>
            <a:endParaRPr lang="en-US" sz="120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baseline="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Font typeface="+mj-lt"/>
              <a:buNone/>
            </a:pPr>
            <a:endParaRPr lang="en-US" sz="1200" dirty="0" smtClean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1101C-DC2C-4EE9-956F-ACA45BB6B31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47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378D-E55D-4A27-8ECE-48FE1D950FFA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035E-47E4-491D-9D4F-41FFDE02E370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89D2-200C-44F0-AA46-5B7920F2BE54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378D-E55D-4A27-8ECE-48FE1D950FFA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70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ADCA-B659-402C-AB96-646CE322583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25EC-49A5-41F4-A71F-0B1F746E4EFF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39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B780-B63D-426D-99E9-4491A964DB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3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2D78-B235-4CBE-85B7-F6706075CA3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6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B37D-B21C-4CDF-ACCE-39F3EE4F139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03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2F7-7F9E-4C16-992D-2455C95D428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8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1C25-B423-4ECC-92E2-F3E4BAE8926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1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ADCA-B659-402C-AB96-646CE3225839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AEF41-68E7-4110-9978-4DF04483B60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7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035E-47E4-491D-9D4F-41FFDE02E370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54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89D2-200C-44F0-AA46-5B7920F2BE5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378D-E55D-4A27-8ECE-48FE1D950FFA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31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ADCA-B659-402C-AB96-646CE322583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43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25EC-49A5-41F4-A71F-0B1F746E4EFF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240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B780-B63D-426D-99E9-4491A964DB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7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2D78-B235-4CBE-85B7-F6706075CA3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7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B37D-B21C-4CDF-ACCE-39F3EE4F139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3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2F7-7F9E-4C16-992D-2455C95D428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5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25EC-49A5-41F4-A71F-0B1F746E4EFF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1C25-B423-4ECC-92E2-F3E4BAE8926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7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AEF41-68E7-4110-9978-4DF04483B60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8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035E-47E4-491D-9D4F-41FFDE02E370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8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89D2-200C-44F0-AA46-5B7920F2BE5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06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378D-E55D-4A27-8ECE-48FE1D950FFA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68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ADCA-B659-402C-AB96-646CE322583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25EC-49A5-41F4-A71F-0B1F746E4EFF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62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B780-B63D-426D-99E9-4491A964DB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0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2D78-B235-4CBE-85B7-F6706075CA3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B37D-B21C-4CDF-ACCE-39F3EE4F139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3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B780-B63D-426D-99E9-4491A964DBC4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2F7-7F9E-4C16-992D-2455C95D428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8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1C25-B423-4ECC-92E2-F3E4BAE8926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AEF41-68E7-4110-9978-4DF04483B60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17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1035E-47E4-491D-9D4F-41FFDE02E370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66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89D2-200C-44F0-AA46-5B7920F2BE5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4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82D78-B235-4CBE-85B7-F6706075CA3C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9B37D-B21C-4CDF-ACCE-39F3EE4F1391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2F7-7F9E-4C16-992D-2455C95D428D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1C25-B423-4ECC-92E2-F3E4BAE89266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AEF41-68E7-4110-9978-4DF04483B60C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DACCE-6D03-4631-91C5-0EC2C3C2A9D4}" type="datetime1">
              <a:rPr lang="en-US" smtClean="0"/>
              <a:pPr/>
              <a:t>12/1/2012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DACCE-6D03-4631-91C5-0EC2C3C2A9D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042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DACCE-6D03-4631-91C5-0EC2C3C2A9D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298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DACCE-6D03-4631-91C5-0EC2C3C2A9D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12/1/2012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872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orldbank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57400"/>
            <a:ext cx="8686800" cy="307550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Promoting climate resilience in agriculture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case of Morocco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72074"/>
            <a:ext cx="9144000" cy="1295401"/>
          </a:xfrm>
        </p:spPr>
        <p:txBody>
          <a:bodyPr>
            <a:noAutofit/>
          </a:bodyPr>
          <a:lstStyle/>
          <a:p>
            <a:pPr algn="ctr"/>
            <a:endParaRPr lang="fr-FR" sz="1600" b="1" dirty="0" smtClean="0">
              <a:latin typeface="+mj-lt"/>
            </a:endParaRPr>
          </a:p>
          <a:p>
            <a:pPr algn="ctr"/>
            <a:r>
              <a:rPr lang="fr-FR" sz="1600" dirty="0" err="1" smtClean="0">
                <a:latin typeface="+mj-lt"/>
              </a:rPr>
              <a:t>Presented</a:t>
            </a:r>
            <a:r>
              <a:rPr lang="fr-FR" sz="1600" dirty="0" smtClean="0">
                <a:latin typeface="+mj-lt"/>
              </a:rPr>
              <a:t> by</a:t>
            </a:r>
          </a:p>
          <a:p>
            <a:pPr algn="ctr"/>
            <a:r>
              <a:rPr lang="fr-FR" sz="1600" b="1" dirty="0" smtClean="0">
                <a:latin typeface="+mj-lt"/>
              </a:rPr>
              <a:t>M</a:t>
            </a:r>
            <a:r>
              <a:rPr lang="fr-FR" sz="1600" b="1" dirty="0">
                <a:latin typeface="+mj-lt"/>
              </a:rPr>
              <a:t>. Rachid </a:t>
            </a:r>
            <a:r>
              <a:rPr lang="fr-FR" sz="1600" b="1" dirty="0" smtClean="0">
                <a:latin typeface="+mj-lt"/>
              </a:rPr>
              <a:t>FIRADI</a:t>
            </a:r>
          </a:p>
          <a:p>
            <a:pPr algn="ctr"/>
            <a:r>
              <a:rPr lang="fr-FR" sz="1600" b="1" dirty="0" err="1" smtClean="0">
                <a:latin typeface="+mj-lt"/>
              </a:rPr>
              <a:t>Director</a:t>
            </a:r>
            <a:r>
              <a:rPr lang="fr-FR" sz="1600" b="1" dirty="0" smtClean="0">
                <a:latin typeface="+mj-lt"/>
              </a:rPr>
              <a:t> of the International Cooperation Division</a:t>
            </a:r>
          </a:p>
          <a:p>
            <a:pPr algn="ctr"/>
            <a:r>
              <a:rPr lang="fr-FR" sz="1600" dirty="0" smtClean="0">
                <a:latin typeface="+mj-lt"/>
              </a:rPr>
              <a:t>On </a:t>
            </a:r>
            <a:r>
              <a:rPr lang="fr-FR" sz="1600" dirty="0" err="1" smtClean="0">
                <a:latin typeface="+mj-lt"/>
              </a:rPr>
              <a:t>behalf</a:t>
            </a:r>
            <a:r>
              <a:rPr lang="fr-FR" sz="1600" dirty="0" smtClean="0">
                <a:latin typeface="+mj-lt"/>
              </a:rPr>
              <a:t> of the GEF Focal point, </a:t>
            </a:r>
            <a:r>
              <a:rPr lang="fr-FR" sz="1600" dirty="0" err="1" smtClean="0">
                <a:latin typeface="+mj-lt"/>
              </a:rPr>
              <a:t>Morocco</a:t>
            </a:r>
            <a:endParaRPr lang="en-US" sz="1600" dirty="0">
              <a:latin typeface="+mj-lt"/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3991088" y="6111875"/>
            <a:ext cx="1161826" cy="365125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>
                <a:solidFill>
                  <a:srgbClr val="073E87"/>
                </a:solidFill>
              </a:rPr>
              <a:pPr/>
              <a:t>1</a:t>
            </a:fld>
            <a:endParaRPr lang="en-US">
              <a:solidFill>
                <a:srgbClr val="073E87"/>
              </a:solidFill>
            </a:endParaRPr>
          </a:p>
        </p:txBody>
      </p:sp>
      <p:pic>
        <p:nvPicPr>
          <p:cNvPr id="6" name="Picture 7" descr="Numériser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5923" y="228600"/>
            <a:ext cx="1397799" cy="13716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</p:pic>
      <p:pic>
        <p:nvPicPr>
          <p:cNvPr id="7" name="Picture 6" descr="C:\Users\Administrateur\AT_Travail MAPM\Divers\MPM_f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559" y="228600"/>
            <a:ext cx="1553841" cy="13716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9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705" y="257174"/>
            <a:ext cx="1277471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7" r="15421"/>
          <a:stretch/>
        </p:blipFill>
        <p:spPr bwMode="auto">
          <a:xfrm>
            <a:off x="2018522" y="228600"/>
            <a:ext cx="173736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AutoShape 2" descr="data:image/jpeg;base64,/9j/4AAQSkZJRgABAQAAAQABAAD/2wCEAAkGBhQSERQUExQVFRQTGBsXGBUYFhoVFxwYGBgVHBwbEhoYHCgfGBkjIBcbHy8jIyopLC0sHB4yNTAqNSc3LCkBCQoKBQUFDQUFDSkYEhgpKSkpKSkpKSkpKSkpKSkpKSkpKSkpKSkpKSkpKSkpKSkpKSkpKSkpKSkpKSkpKSkpKf/AABEIAIoAiQMBIgACEQEDEQH/xAAcAAACAwEBAQEAAAAAAAAAAAAABwUGCAQDAgH/xABKEAABAgMEBgYECgcIAwEAAAABAgMABBEFBxIhBhMxQVFxCCIyYYGRFCNysRU1QlJTYoKTobMzQ2WSssHSNGODoqPCw9Mkc9EY/8QAFAEBAAAAAAAAAAAAAAAAAAAAAP/EABQRAQAAAAAAAAAAAAAAAAAAAAD/2gAMAwEAAhEDEQA/AHjBBBAEEEEAQRWdMbw5OzU+vcq4RVLKKKcPhXqjvVQQlLfvttGec1UmgspVklDQLjyvtUrX2QIDQ1o2uzLpxPuttJ4uLSgeGIisVSdvlsprbNBZ+oha/wAQmkJ6zrlLVnFayYIaKtq33Ctw8wMSvOkW6z+jW0P0044rubbSjyKiqvlAWM3+WX897nqVR1Sl99lLNPSCj22lj8QkxCjo5SH003++3/1RyTvRtliPVTT6DxWlDg8khHvgGZZGlUpNf2eYZdPzUrSVeKa4h5RKxnO1+jzPNdaXdafA2CpaX4BVRX7UR0pp9bNjuBuY1pT9HMgrSR/drrUjP5KqQGnYIX2hN88nPlLa/wDx5g5BtahhUf7teQJ7jQ84YMAQQQQBBBBAEEEEAQo7076RKlcrJEKmBkt7als7wjcpz8B3nZ931XoeiIMnKqpMOD1iwc20Hck7nFDyGe0iIO566ELCJ6eRVJoplhQyI2hx0HaN4Sdu0wEHoRc/NWmr0qdWttlw4ipWbztd6cXZB+crwBhvLdsqwWaerYxDYOu+5TjtWrZvyHdEZfBeFMWa0lMuyrE6P7SpNWkbchxc30Vlz3Z0bS/PzSUlSnX5hYTiUSolSjQVJ3DyAgNQaDafG1FuraYU3KtdUOuK663MjRKU5JAGZNTtGUUK+u9Nxp4Sck6ptTebziDQ4iMm0ndQGppvoNxi6W3PtWBYwS3QqbRq2gflvLqcShwrVZ7hSMtTMwpxalrJUpZKlKOZJJqSe8wGqbqLQcesVh11xbjig9ValFSjR50CpOeQAHhCa0DvemZWcT6U+49LLOBYWorKQTktBOdU7xvFe6G7c38Qy/J/896Muu9o8z74DYelVvuSsqZploTCWwFrQFYVFqma2jQgkDrUIzFcxEFYd4dmWujUKw4l5GXfSmpP1K1Ss+yaxXrhNNPSZZUi8auS46lc8TJyoeOAmnIpG6FNehogbOtBxtIIac9ayfqKJ6vNJqnwB3wDD0+uBFFPWbtGZllGv3Kj/Crz3RF3dXyPSTglLRxqaScGNQOtZIyo4DmpI4HMd+yO65u9GcceRJvIcmmzkHQMTjQ4uqPab7yajv2Rdb0rq27SbLzICJxA6qtgcA+Q737grdy2BfpeYS4hK0KCkLAUlSTUEHMEEbRHpGdrpLxnLOmDITuJLJWUDHUFh2tCDXYgnaNxz4xomAIIIIAiv6daVps6SdmFUKkjC2k/KcV2Ry3nuBiwRna//SVUxPNybdSmXAqkZ1ecpuG0hOEDvKuMBxXT6HLtafcmpurjTa8bhV+sdUahHeN5HCg3wxb3b1jZxRLyuEzJotZICkoRuSR85X4Jz3iJ2yZZuwrGqsCrDZW5T5bytoB71EIB4ARlu1rUcmX3H3TicdUVKPeeHADYBwgNDaKX2SM+jUzqUMOLGFSXKKYX9pWSQeC/MxPWLdXIS86mdl0lJCVYUBWJoFQpiRXMGhIyNM9kZQjUmgTQsywUOu16rSplYJ3qBUEprsywinHnAUy/yyrQmX29XLOrlWEVCkDWVWrNSlJTVQAACcxuOecJBxspJBBBG0EUPjDz0e6R4yTOy1D9IyajxbWajwUeUXBm8WxJ0DWOy5PCYbCSPFxNPxgC5v4hl+T/AOe9GXXe0eZ98bQsUS3o6fRdV6P1sOqKS12lYsJR1e1WtN9Yqq9JrCk80uSKSN7SUOK/0gTWASF2FjWiidYmZaWeUlChiVhwNqbVksY10SeqTxzoY0Fppd7LWnqfSMY1CiRgISSFAVSo0PVJAOWeUUm3ekXKtgiVZcfVuUv1SP5qPkIs13GmJtiz3FOhKXMS2nEoqkAKFUlNSSOqqla7UmA5bU0zsqw2iy0EBY/UM0Usni8rce9Zr3RUdD7/ABb9oYJpKG5Z4hDeH9UquRWo5qBrQnKmRoBWExbVmql5h5hfaZcUg80qIr+EcUA/r+rvg438IMJ67YAfA+UjYF805A/V9mJe4zTkzkoZZ1VX5UAAnaprYkniU9k/Z4x1XPaVi0rNLT/XcYGpcBzxtkHCpXNNUnvSTvhQy+KwbeoSdU25Qn50u7TM8SEkH2k90BqKCPxKqio2GP2A+H3ghKlKNEpBJPAAVJjMd3DJtK30vOCo1i5pQOdMJKkjwUUDwh93jzuqsqdWNuoWn98YP90KXo1yNZicd+Y2hH3ilH/igJjpH29hYl5VJ/SqLqx9VFAkHuKlE/ZhBQyL/p4rtdSdzLTaB4gr964W8BI6O2WZmbYYH651DfIKUAT4AkxoO/y09RZSWUZa9xDdB8xHXI5dVIhT3IyOstmX4Nhbnk2oD8VCLh0lZ2rkm181LiyPaKEj+EwCTggggNS3N/EMvyf/AD3oy672jzPvjUVzfxDL8n/z3oy672jzPvgPiG/0cbYwTkxLk5PNYwPrNqH8lnyhQRcrn57VWzKHcpamz/iIWn3keUBLX92PqbVUsCgmG0Od2IDAr+AHxhbw8ukrJCkk7v8AWIP+RQ/nCNgGLcVpAZe1ENk9SaSWjwxUxIPOqcP2jFp6SNiAKlZoDtBTKzy6yK+a/KFFo5Olmbl3AaFt1tVeS0mNG38yQcsdxX0TjTg8VYPc4YCYuqtszVlSrhNVJRqlbzVolFT3kJB8YtsKbo5ThVZ77Z/VvkjktCD/AChswFOvg+Jpz2E/mNxQujP2Z/jVj3PwybypPW2VOpH0C1fuDH/thT9Gqdo/ONfPbbX92pSf+WAZ1vSVjKfWZv0DX5Y9ctoObBTEFKrsp4RHfB2jv7L+8Y/qhR3+yRRa6lbnWm1jwBR70GFzWA1vo3J2Ql6sl6Fr8J/QLaUvDlXJBJpsj10olbLU4kz/AKHrMPV16m0qwVPZxkGlawgbjZzBbLAP6xLiPNCiP4YtnSVkqOybvzkOIJ9lSFD+IwF4+DtHf2X94x/VB8HaO/sv7xj+qMu1grAbQsNqWTLpEpqvR+th1RSW+0rFhKTTtYq99YqRs7R39l/eMf1R+3N/EMvyf/PejLrp6x5mA1B8HaO/sv7xj+qOqy5Cwg82WPg7XBQ1erWyV465YAlVSqvCMp1i43QyWttiTHzVlZ/w0LV7wIDSulMvIKQj0/0bAFHBr1ISnFTPDjIzpwit/B2jv7L+8Y/qio9JWbGCSa3kuLPIBAHvMIusBqRNnaPVFPgyu71jG3u60dN8YHwLN8MKKfet0jMWj0oXZuXbGZcdQnzWBGjr95wN2O4n6VxpseCwv3NmArvRq/QTnDWN/wAKoc0KXo4yhTIPuH9Y/QfYQn/7DagPOZlw4hSFCqVgpI4gih/AxmW7CYNnW8llw0qtcqrdmSUp81JT5xp6M5X9aOqlbQRON1SmYAViGWF5ulc9xIwqHfi4QFl6SFg4mpabSP0alNLPcvrIr3AhQ+1CEjV8m43btjUUQDMN4VfUeTvp3LAPLnGWrTs5cu84y6nC40ooUOBBp5QHXora3os7LP7mnULPshQxDxFRD/6QFla6yw8nP0dxK6j5i+oT5qTGa41NoU+m1rBS2s5rZVLrO8KQMIVz7K/KAyzBDrsDo4LNFTkyEcW2RiP76xQeRi8yV0VjyqauNJUR8p90nzBIR+EB+3N/EMvyf/PejLrvaPM++NoWNLy6GEplg0GBiwhrDq+0rFTDl2q176xVnbu7Fmh1WZc97LmE/wCkoQGVYb3RxsjHOPzBGTLWAe04ofyQfOJ+3ujgyqplJhbZ+Y6AtPgpIBA5gxa7stDzZFnuCYKdYVLddUk1GFIokA0FRhTi+0YBSdIG19bamqByl2koPtK65/BSfKFlEhpBaypqaefVtecUvliJIHgKCI+AYVxtgGYtVtZHUlkl5XMdVA54lA/ZMW/pJW1nKyoOzE8of5Ef7/OLVcton6BZxfeGByZGtXiywtAHAFcMqqPtU3QpHFqt63sgdW45T2ZdrjwJSK+0qAed0ti+jWTKoIopaNarm6SsV7wkpHhFwj5QgAAAUAFAO4R9QBFbvB0RTaUi4xkF9tpR+S4muGvcc0nuJiyQQGbbntNVWZOrk5qrbTq8CgrLVPA4QVcAeyo+ydgi9XwXTqnlImZNKTMZIcRUJC07AupyxJ38U8qHlvuuwL4M9Kpq6geubSM1pA7aRvWkbRvA4jPkucveBCJGdXRQoll5RyI3Nuk7DuSd+QOe0JTRC4iUlE66fUl9aRiKScLCOde3Tiqg7os1jXm2e7OIkJVQUaKwqQkJZqkVwoOWI0BPVFMtsRV8eg03PspVKvKIbHWlKhKFnbiScqr7lGnCm/Okq+9JTKV0U29LuBVFApIUk1ooHPdmDAOa/q3LQlXmtTMONyryMgiiCHE9oKWkYiCCkip48IR8xNrcOJa1LPFSio+ZjUWkNnNW9YwU1TE4gOtfVeTWqFHdniQedYy08yUKKVAhSSQQciCDQg98BqK5v4hl+T/570ZeUshRINCCcxkY1Dc38Qy/J/8APejLrvaPM++Av12OklpuzzEsxNO4Fq64UdagNjNZo5UDqg8M6Q/NMbwJazCyJkq9eSBhGLCE0qpQrXDmBlUxR7gNDdRLLnnRRcwKN1yoyDUq7sRFeSQd8Ku9TS/4RtBxxJqy36pr2Uk1V9pVVcqDdAOy2rubLtlrXy5Qlatj7FNvB1GwniCArvEU3Q+4N5u0KzmBcszRaSk1Dx3JKdqQKVVXuArWo87lru55LqZtbjkqxtwbFvDcFIVkG+9Qrw4wwLzr0GrMaKEELm1jqN7QkH5bvAcBv5ZwFbv40/DDPoDCvWvAa4j5DW5OWxS/4fajruI0HMrKqm3U0emgMAORSztHLGaK5BMUS6u7921ZpU7OYlMJWVKUra85WuEfUB7X7o7tHgUyEB+NkkCood4rX8d8fUEEAQQQQBCYvTuT1pXNWekBw1U5LjIKO9TO4K4p2HdnkXPBAZ10CvrfkSJafSt1pBwhRHr26ZUOLtgcDmOO6GvO2PZVushfq3ssnUHA8juV8pPsqFO6PXTa7CTtIVcRq3qZPooF9wXuWOefAiEpbV0tqWY5rpUrdSnY7LkhwD6yAcXliEA5dAdAnLLU62iY10o510oWmjiHNlUkGigRSuQzAheX23XuF/02TaW5rTR5ttJUoLp+kCU54VAZ9+fyohbGv8tGX6kwhD+HI406pzxKcvNNYuEj0kZU010s8g78BQ4PCpTAWi6OUW3YjCHEKQsB6qVJKVCrzxFQc98JPQO6yZnZxIfZdalknE4taFIBSD2GyoZqVsy2Cp3Q1h0hrNp2Znlqk/8AZHJN9I6SSPVsTCz3hCB54jAXvSqwHZiTMrLOJl0rAbUvCSUs0oUtJBAqR1c9grviA0burs2y065zCtaMy/MFOFNN6Qeojnme+F1bPSNmVgiWl22q7FLJdV4DqprzrEBL6O21bawpzWrQTXWPHVMj2E0APJCTAXrT2/5CApmzuuvYZhQ6if8A1JPbPecu4xWbv7pZi03PS58uJZWrGSsnWvcic0oPzvLiGHoRcbKyZDsxSafGYxCjST9VB7R71eQhlgQHhJSSGW0ttJShCAEpSkUAA2ACPeCCAIIIIAggggCCCCAIIIICNtbRqVmhSYl2ne9aEqPgSKiKjP3F2U5sZW0T9G6v3LKgIYEEArP/AM6Wd9JN/eN/9UdclcDZiD1kvO9y3iPywmGRBAQNkaByErTUyjKCPlYMS/3l1V+MT0EEAQQQQBBBBAEEEEB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data:image/jpeg;base64,/9j/4AAQSkZJRgABAQAAAQABAAD/2wCEAAkGBhQSERQUExQVFRQTGBsXGBUYFhoVFxwYGBgVHBwbEhoYHCgfGBkjIBcbHy8jIyopLC0sHB4yNTAqNSc3LCkBCQoKBQUFDQUFDSkYEhgpKSkpKSkpKSkpKSkpKSkpKSkpKSkpKSkpKSkpKSkpKSkpKSkpKSkpKSkpKSkpKSkpKf/AABEIAIoAiQMBIgACEQEDEQH/xAAcAAACAwEBAQEAAAAAAAAAAAAABwUGCAQDAgH/xABKEAABAgMEBgYECgcIAwEAAAABAgMABBEFBxIhBhMxQVFxCCIyYYGRFCNysRU1QlJTYoKTobMzQ2WSssHSNGODoqPCw9Mkc9EY/8QAFAEBAAAAAAAAAAAAAAAAAAAAAP/EABQRAQAAAAAAAAAAAAAAAAAAAAD/2gAMAwEAAhEDEQA/AHjBBBAEEEEAQRWdMbw5OzU+vcq4RVLKKKcPhXqjvVQQlLfvttGec1UmgspVklDQLjyvtUrX2QIDQ1o2uzLpxPuttJ4uLSgeGIisVSdvlsprbNBZ+oha/wAQmkJ6zrlLVnFayYIaKtq33Ctw8wMSvOkW6z+jW0P0044rubbSjyKiqvlAWM3+WX897nqVR1Sl99lLNPSCj22lj8QkxCjo5SH003++3/1RyTvRtliPVTT6DxWlDg8khHvgGZZGlUpNf2eYZdPzUrSVeKa4h5RKxnO1+jzPNdaXdafA2CpaX4BVRX7UR0pp9bNjuBuY1pT9HMgrSR/drrUjP5KqQGnYIX2hN88nPlLa/wDx5g5BtahhUf7teQJ7jQ84YMAQQQQBBBBAEEEEAQo7076RKlcrJEKmBkt7als7wjcpz8B3nZ931XoeiIMnKqpMOD1iwc20Hck7nFDyGe0iIO566ELCJ6eRVJoplhQyI2hx0HaN4Sdu0wEHoRc/NWmr0qdWttlw4ipWbztd6cXZB+crwBhvLdsqwWaerYxDYOu+5TjtWrZvyHdEZfBeFMWa0lMuyrE6P7SpNWkbchxc30Vlz3Z0bS/PzSUlSnX5hYTiUSolSjQVJ3DyAgNQaDafG1FuraYU3KtdUOuK663MjRKU5JAGZNTtGUUK+u9Nxp4Sck6ptTebziDQ4iMm0ndQGppvoNxi6W3PtWBYwS3QqbRq2gflvLqcShwrVZ7hSMtTMwpxalrJUpZKlKOZJJqSe8wGqbqLQcesVh11xbjig9ValFSjR50CpOeQAHhCa0DvemZWcT6U+49LLOBYWorKQTktBOdU7xvFe6G7c38Qy/J/896Muu9o8z74DYelVvuSsqZploTCWwFrQFYVFqma2jQgkDrUIzFcxEFYd4dmWujUKw4l5GXfSmpP1K1Ss+yaxXrhNNPSZZUi8auS46lc8TJyoeOAmnIpG6FNehogbOtBxtIIac9ayfqKJ6vNJqnwB3wDD0+uBFFPWbtGZllGv3Kj/Crz3RF3dXyPSTglLRxqaScGNQOtZIyo4DmpI4HMd+yO65u9GcceRJvIcmmzkHQMTjQ4uqPab7yajv2Rdb0rq27SbLzICJxA6qtgcA+Q737grdy2BfpeYS4hK0KCkLAUlSTUEHMEEbRHpGdrpLxnLOmDITuJLJWUDHUFh2tCDXYgnaNxz4xomAIIIIAiv6daVps6SdmFUKkjC2k/KcV2Ry3nuBiwRna//SVUxPNybdSmXAqkZ1ecpuG0hOEDvKuMBxXT6HLtafcmpurjTa8bhV+sdUahHeN5HCg3wxb3b1jZxRLyuEzJotZICkoRuSR85X4Jz3iJ2yZZuwrGqsCrDZW5T5bytoB71EIB4ARlu1rUcmX3H3TicdUVKPeeHADYBwgNDaKX2SM+jUzqUMOLGFSXKKYX9pWSQeC/MxPWLdXIS86mdl0lJCVYUBWJoFQpiRXMGhIyNM9kZQjUmgTQsywUOu16rSplYJ3qBUEprsywinHnAUy/yyrQmX29XLOrlWEVCkDWVWrNSlJTVQAACcxuOecJBxspJBBBG0EUPjDz0e6R4yTOy1D9IyajxbWajwUeUXBm8WxJ0DWOy5PCYbCSPFxNPxgC5v4hl+T/AOe9GXXe0eZ98bQsUS3o6fRdV6P1sOqKS12lYsJR1e1WtN9Yqq9JrCk80uSKSN7SUOK/0gTWASF2FjWiidYmZaWeUlChiVhwNqbVksY10SeqTxzoY0Fppd7LWnqfSMY1CiRgISSFAVSo0PVJAOWeUUm3ekXKtgiVZcfVuUv1SP5qPkIs13GmJtiz3FOhKXMS2nEoqkAKFUlNSSOqqla7UmA5bU0zsqw2iy0EBY/UM0Usni8rce9Zr3RUdD7/ABb9oYJpKG5Z4hDeH9UquRWo5qBrQnKmRoBWExbVmql5h5hfaZcUg80qIr+EcUA/r+rvg438IMJ67YAfA+UjYF805A/V9mJe4zTkzkoZZ1VX5UAAnaprYkniU9k/Z4x1XPaVi0rNLT/XcYGpcBzxtkHCpXNNUnvSTvhQy+KwbeoSdU25Qn50u7TM8SEkH2k90BqKCPxKqio2GP2A+H3ghKlKNEpBJPAAVJjMd3DJtK30vOCo1i5pQOdMJKkjwUUDwh93jzuqsqdWNuoWn98YP90KXo1yNZicd+Y2hH3ilH/igJjpH29hYl5VJ/SqLqx9VFAkHuKlE/ZhBQyL/p4rtdSdzLTaB4gr964W8BI6O2WZmbYYH651DfIKUAT4AkxoO/y09RZSWUZa9xDdB8xHXI5dVIhT3IyOstmX4Nhbnk2oD8VCLh0lZ2rkm181LiyPaKEj+EwCTggggNS3N/EMvyf/AD3oy672jzPvjUVzfxDL8n/z3oy672jzPvgPiG/0cbYwTkxLk5PNYwPrNqH8lnyhQRcrn57VWzKHcpamz/iIWn3keUBLX92PqbVUsCgmG0Od2IDAr+AHxhbw8ukrJCkk7v8AWIP+RQ/nCNgGLcVpAZe1ENk9SaSWjwxUxIPOqcP2jFp6SNiAKlZoDtBTKzy6yK+a/KFFo5Olmbl3AaFt1tVeS0mNG38yQcsdxX0TjTg8VYPc4YCYuqtszVlSrhNVJRqlbzVolFT3kJB8YtsKbo5ThVZ77Z/VvkjktCD/AChswFOvg+Jpz2E/mNxQujP2Z/jVj3PwybypPW2VOpH0C1fuDH/thT9Gqdo/ONfPbbX92pSf+WAZ1vSVjKfWZv0DX5Y9ctoObBTEFKrsp4RHfB2jv7L+8Y/qhR3+yRRa6lbnWm1jwBR70GFzWA1vo3J2Ql6sl6Fr8J/QLaUvDlXJBJpsj10olbLU4kz/AKHrMPV16m0qwVPZxkGlawgbjZzBbLAP6xLiPNCiP4YtnSVkqOybvzkOIJ9lSFD+IwF4+DtHf2X94x/VB8HaO/sv7xj+qMu1grAbQsNqWTLpEpqvR+th1RSW+0rFhKTTtYq99YqRs7R39l/eMf1R+3N/EMvyf/PejLrp6x5mA1B8HaO/sv7xj+qOqy5Cwg82WPg7XBQ1erWyV465YAlVSqvCMp1i43QyWttiTHzVlZ/w0LV7wIDSulMvIKQj0/0bAFHBr1ISnFTPDjIzpwit/B2jv7L+8Y/qio9JWbGCSa3kuLPIBAHvMIusBqRNnaPVFPgyu71jG3u60dN8YHwLN8MKKfet0jMWj0oXZuXbGZcdQnzWBGjr95wN2O4n6VxpseCwv3NmArvRq/QTnDWN/wAKoc0KXo4yhTIPuH9Y/QfYQn/7DagPOZlw4hSFCqVgpI4gih/AxmW7CYNnW8llw0qtcqrdmSUp81JT5xp6M5X9aOqlbQRON1SmYAViGWF5ulc9xIwqHfi4QFl6SFg4mpabSP0alNLPcvrIr3AhQ+1CEjV8m43btjUUQDMN4VfUeTvp3LAPLnGWrTs5cu84y6nC40ooUOBBp5QHXora3os7LP7mnULPshQxDxFRD/6QFla6yw8nP0dxK6j5i+oT5qTGa41NoU+m1rBS2s5rZVLrO8KQMIVz7K/KAyzBDrsDo4LNFTkyEcW2RiP76xQeRi8yV0VjyqauNJUR8p90nzBIR+EB+3N/EMvyf/PejLrvaPM++NoWNLy6GEplg0GBiwhrDq+0rFTDl2q176xVnbu7Fmh1WZc97LmE/wCkoQGVYb3RxsjHOPzBGTLWAe04ofyQfOJ+3ujgyqplJhbZ+Y6AtPgpIBA5gxa7stDzZFnuCYKdYVLddUk1GFIokA0FRhTi+0YBSdIG19bamqByl2koPtK65/BSfKFlEhpBaypqaefVtecUvliJIHgKCI+AYVxtgGYtVtZHUlkl5XMdVA54lA/ZMW/pJW1nKyoOzE8of5Ef7/OLVcton6BZxfeGByZGtXiywtAHAFcMqqPtU3QpHFqt63sgdW45T2ZdrjwJSK+0qAed0ti+jWTKoIopaNarm6SsV7wkpHhFwj5QgAAAUAFAO4R9QBFbvB0RTaUi4xkF9tpR+S4muGvcc0nuJiyQQGbbntNVWZOrk5qrbTq8CgrLVPA4QVcAeyo+ydgi9XwXTqnlImZNKTMZIcRUJC07AupyxJ38U8qHlvuuwL4M9Kpq6geubSM1pA7aRvWkbRvA4jPkucveBCJGdXRQoll5RyI3Nuk7DuSd+QOe0JTRC4iUlE66fUl9aRiKScLCOde3Tiqg7os1jXm2e7OIkJVQUaKwqQkJZqkVwoOWI0BPVFMtsRV8eg03PspVKvKIbHWlKhKFnbiScqr7lGnCm/Okq+9JTKV0U29LuBVFApIUk1ooHPdmDAOa/q3LQlXmtTMONyryMgiiCHE9oKWkYiCCkip48IR8xNrcOJa1LPFSio+ZjUWkNnNW9YwU1TE4gOtfVeTWqFHdniQedYy08yUKKVAhSSQQciCDQg98BqK5v4hl+T/570ZeUshRINCCcxkY1Dc38Qy/J/8APejLrvaPM++Av12OklpuzzEsxNO4Fq64UdagNjNZo5UDqg8M6Q/NMbwJazCyJkq9eSBhGLCE0qpQrXDmBlUxR7gNDdRLLnnRRcwKN1yoyDUq7sRFeSQd8Ku9TS/4RtBxxJqy36pr2Uk1V9pVVcqDdAOy2rubLtlrXy5Qlatj7FNvB1GwniCArvEU3Q+4N5u0KzmBcszRaSk1Dx3JKdqQKVVXuArWo87lru55LqZtbjkqxtwbFvDcFIVkG+9Qrw4wwLzr0GrMaKEELm1jqN7QkH5bvAcBv5ZwFbv40/DDPoDCvWvAa4j5DW5OWxS/4fajruI0HMrKqm3U0emgMAORSztHLGaK5BMUS6u7921ZpU7OYlMJWVKUra85WuEfUB7X7o7tHgUyEB+NkkCood4rX8d8fUEEAQQQQBCYvTuT1pXNWekBw1U5LjIKO9TO4K4p2HdnkXPBAZ10CvrfkSJafSt1pBwhRHr26ZUOLtgcDmOO6GvO2PZVushfq3ssnUHA8juV8pPsqFO6PXTa7CTtIVcRq3qZPooF9wXuWOefAiEpbV0tqWY5rpUrdSnY7LkhwD6yAcXliEA5dAdAnLLU62iY10o510oWmjiHNlUkGigRSuQzAheX23XuF/02TaW5rTR5ttJUoLp+kCU54VAZ9+fyohbGv8tGX6kwhD+HI406pzxKcvNNYuEj0kZU010s8g78BQ4PCpTAWi6OUW3YjCHEKQsB6qVJKVCrzxFQc98JPQO6yZnZxIfZdalknE4taFIBSD2GyoZqVsy2Cp3Q1h0hrNp2Znlqk/8AZHJN9I6SSPVsTCz3hCB54jAXvSqwHZiTMrLOJl0rAbUvCSUs0oUtJBAqR1c9grviA0burs2y065zCtaMy/MFOFNN6Qeojnme+F1bPSNmVgiWl22q7FLJdV4DqprzrEBL6O21bawpzWrQTXWPHVMj2E0APJCTAXrT2/5CApmzuuvYZhQ6if8A1JPbPecu4xWbv7pZi03PS58uJZWrGSsnWvcic0oPzvLiGHoRcbKyZDsxSafGYxCjST9VB7R71eQhlgQHhJSSGW0ttJShCAEpSkUAA2ACPeCCAIIIIAggggCCCCAIIIICNtbRqVmhSYl2ne9aEqPgSKiKjP3F2U5sZW0T9G6v3LKgIYEEArP/AM6Wd9JN/eN/9UdclcDZiD1kvO9y3iPywmGRBAQNkaByErTUyjKCPlYMS/3l1V+MT0EEAQQQQBBBBAEEEEB//9k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infojustice.org/wp-content/uploads/2012/04/world-bank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461" y="228600"/>
            <a:ext cx="136367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1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-71462"/>
            <a:ext cx="8686800" cy="762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Climate change adaptation measures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26" name="Image 4" descr="Z1746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222973"/>
            <a:ext cx="2409812" cy="187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363" y="3691598"/>
            <a:ext cx="206692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Imag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1000108"/>
            <a:ext cx="2614600" cy="177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Image 12" descr="DSC000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428868"/>
            <a:ext cx="23018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Imag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643446"/>
            <a:ext cx="23336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Image 1" descr="http://www.icarda.org/ICARDA_photogallery/Water-use/Carv2-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003601"/>
            <a:ext cx="2343519" cy="1568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4"/>
          <p:cNvSpPr txBox="1">
            <a:spLocks/>
          </p:cNvSpPr>
          <p:nvPr/>
        </p:nvSpPr>
        <p:spPr>
          <a:xfrm>
            <a:off x="3140074" y="928670"/>
            <a:ext cx="2879726" cy="16764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Flexibility </a:t>
            </a:r>
          </a:p>
          <a:p>
            <a:pPr algn="ctr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Low technology level</a:t>
            </a:r>
          </a:p>
          <a:p>
            <a:pPr algn="ctr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Low cost</a:t>
            </a:r>
          </a:p>
          <a:p>
            <a:pPr algn="ctr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Innovation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786578" y="5906176"/>
            <a:ext cx="197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Improved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 </a:t>
            </a:r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varieties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and </a:t>
            </a:r>
          </a:p>
          <a:p>
            <a:pPr algn="ctr"/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certified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seeds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</a:t>
            </a:r>
            <a:endParaRPr lang="fr-FR" sz="1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786182" y="6357958"/>
            <a:ext cx="1943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Supplemental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irrigation</a:t>
            </a:r>
            <a:endParaRPr lang="fr-FR" sz="1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000496" y="4214818"/>
            <a:ext cx="1247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Direct </a:t>
            </a:r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seeding</a:t>
            </a:r>
            <a:endParaRPr lang="fr-FR" sz="1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42910" y="5550115"/>
            <a:ext cx="1808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Rain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water </a:t>
            </a:r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harvesting</a:t>
            </a:r>
            <a:endParaRPr lang="fr-FR" sz="1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594054" y="2786058"/>
            <a:ext cx="2121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Good </a:t>
            </a:r>
            <a:r>
              <a:rPr lang="fr-FR" sz="1400" b="1" dirty="0" err="1" smtClean="0">
                <a:solidFill>
                  <a:srgbClr val="FFFF00"/>
                </a:solidFill>
                <a:latin typeface="+mj-lt"/>
              </a:rPr>
              <a:t>agronomic</a:t>
            </a:r>
            <a:r>
              <a:rPr lang="fr-FR" sz="1400" b="1" dirty="0" smtClean="0">
                <a:solidFill>
                  <a:srgbClr val="FFFF00"/>
                </a:solidFill>
                <a:latin typeface="+mj-lt"/>
              </a:rPr>
              <a:t> practices</a:t>
            </a:r>
            <a:endParaRPr lang="fr-FR" sz="1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92595" y="3071810"/>
            <a:ext cx="2114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FF00"/>
                </a:solidFill>
                <a:latin typeface="+mj-lt"/>
              </a:rPr>
              <a:t>Change in </a:t>
            </a:r>
            <a:r>
              <a:rPr lang="fr-FR" sz="1200" b="1" dirty="0" err="1" smtClean="0">
                <a:solidFill>
                  <a:srgbClr val="FFFF00"/>
                </a:solidFill>
                <a:latin typeface="+mj-lt"/>
              </a:rPr>
              <a:t>seeding</a:t>
            </a:r>
            <a:r>
              <a:rPr lang="fr-FR" sz="1200" b="1" dirty="0" smtClean="0">
                <a:solidFill>
                  <a:srgbClr val="FFFF00"/>
                </a:solidFill>
                <a:latin typeface="+mj-lt"/>
              </a:rPr>
              <a:t> dates and ; </a:t>
            </a:r>
          </a:p>
          <a:p>
            <a:pPr algn="ctr"/>
            <a:r>
              <a:rPr lang="fr-FR" sz="1200" b="1" dirty="0" smtClean="0">
                <a:solidFill>
                  <a:srgbClr val="FFFF00"/>
                </a:solidFill>
                <a:latin typeface="+mj-lt"/>
              </a:rPr>
              <a:t>or </a:t>
            </a:r>
            <a:r>
              <a:rPr lang="fr-FR" sz="1200" b="1" dirty="0" err="1" smtClean="0">
                <a:solidFill>
                  <a:srgbClr val="FFFF00"/>
                </a:solidFill>
                <a:latin typeface="+mj-lt"/>
              </a:rPr>
              <a:t>seeding</a:t>
            </a:r>
            <a:r>
              <a:rPr lang="fr-FR" sz="1200" b="1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fr-FR" sz="1200" b="1" dirty="0" err="1" smtClean="0">
                <a:solidFill>
                  <a:srgbClr val="FFFF00"/>
                </a:solidFill>
                <a:latin typeface="+mj-lt"/>
              </a:rPr>
              <a:t>density</a:t>
            </a:r>
            <a:endParaRPr lang="fr-FR" sz="1200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781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Climate change adaptation measures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3" name="Picture 2" descr="C:\Users\wb351195\Documents\Missions\FY12\09 - Mission 2012 Jan Morocco\PICCPMV pictures\IMG_00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17" y="1295400"/>
            <a:ext cx="75438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79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Climate change adaptation measures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wb351195\Desktop\PICCPMV\PHOTOS - Sep 2012\DSC_65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17" y="1295400"/>
            <a:ext cx="7563446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44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3" descr="C:\Users\wb351195\Documents\Missions\FY12\11 - Mission 2012 May Morocco\Pictures ASIMA\Al Haouz - Développement de l’olivier dans la zone du piémont\Coop. Aguersouak\P52500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297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4"/>
          <p:cNvSpPr txBox="1">
            <a:spLocks/>
          </p:cNvSpPr>
          <p:nvPr/>
        </p:nvSpPr>
        <p:spPr>
          <a:xfrm>
            <a:off x="4495800" y="1208314"/>
            <a:ext cx="4572000" cy="5649686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Tx/>
              <a:buSzTx/>
            </a:pPr>
            <a:endParaRPr lang="en-US" sz="2200" b="1" dirty="0" smtClean="0">
              <a:latin typeface="Candara" pitchFamily="34" charset="0"/>
              <a:ea typeface="Times New Roman"/>
            </a:endParaRPr>
          </a:p>
          <a:p>
            <a:pPr marR="0" lvl="0"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solidFill>
                  <a:prstClr val="white"/>
                </a:solidFill>
                <a:latin typeface="Candara" pitchFamily="34" charset="0"/>
                <a:ea typeface="Times New Roman"/>
              </a:rPr>
              <a:t>small farmers implemented climate change adaptation measures on their land</a:t>
            </a:r>
          </a:p>
          <a:p>
            <a:pPr marR="0" lvl="0" algn="l">
              <a:spcBef>
                <a:spcPts val="0"/>
              </a:spcBef>
              <a:buClrTx/>
              <a:buSzTx/>
            </a:pPr>
            <a:endParaRPr lang="en-US" sz="2200" b="1" dirty="0">
              <a:latin typeface="Candara" pitchFamily="34" charset="0"/>
              <a:ea typeface="Times New Roman"/>
            </a:endParaRPr>
          </a:p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small farmers benefitted from training on climate change adaptation measures</a:t>
            </a:r>
          </a:p>
          <a:p>
            <a:pPr algn="l">
              <a:spcBef>
                <a:spcPts val="0"/>
              </a:spcBef>
              <a:buClrTx/>
              <a:buSzTx/>
            </a:pPr>
            <a:endParaRPr lang="en-US" sz="2200" b="1" dirty="0">
              <a:latin typeface="Candara" pitchFamily="34" charset="0"/>
              <a:ea typeface="Times New Roman"/>
            </a:endParaRPr>
          </a:p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of the Plan </a:t>
            </a:r>
            <a:r>
              <a:rPr lang="en-US" sz="2200" b="1" dirty="0" err="1" smtClean="0">
                <a:latin typeface="Candara" pitchFamily="34" charset="0"/>
                <a:ea typeface="Times New Roman"/>
              </a:rPr>
              <a:t>Maroc</a:t>
            </a:r>
            <a:r>
              <a:rPr lang="en-US" sz="2200" b="1" dirty="0" smtClean="0">
                <a:latin typeface="Candara" pitchFamily="34" charset="0"/>
                <a:ea typeface="Times New Roman"/>
              </a:rPr>
              <a:t> </a:t>
            </a:r>
            <a:r>
              <a:rPr lang="en-US" sz="2200" b="1" dirty="0" err="1" smtClean="0">
                <a:latin typeface="Candara" pitchFamily="34" charset="0"/>
                <a:ea typeface="Times New Roman"/>
              </a:rPr>
              <a:t>Vert</a:t>
            </a:r>
            <a:r>
              <a:rPr lang="en-US" sz="2200" b="1" dirty="0" smtClean="0">
                <a:latin typeface="Candara" pitchFamily="34" charset="0"/>
                <a:ea typeface="Times New Roman"/>
              </a:rPr>
              <a:t> investment projects directed to small farmers in the marginal areas of Morocco more subject to the negative impacts of climate change include at least one climate change adaptation measures</a:t>
            </a:r>
            <a:endParaRPr lang="en-US" sz="2200" b="1" dirty="0">
              <a:latin typeface="Candara" pitchFamily="34" charset="0"/>
              <a:ea typeface="Times New Roman"/>
            </a:endParaRPr>
          </a:p>
        </p:txBody>
      </p:sp>
      <p:sp>
        <p:nvSpPr>
          <p:cNvPr id="9" name="Subtitle 4"/>
          <p:cNvSpPr txBox="1">
            <a:spLocks/>
          </p:cNvSpPr>
          <p:nvPr/>
        </p:nvSpPr>
        <p:spPr>
          <a:xfrm>
            <a:off x="3276600" y="1600200"/>
            <a:ext cx="1295400" cy="435584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>
              <a:spcBef>
                <a:spcPts val="0"/>
              </a:spcBef>
              <a:buClrTx/>
              <a:buSzTx/>
            </a:pPr>
            <a:r>
              <a:rPr lang="en-US" sz="5000" b="1" dirty="0" smtClean="0">
                <a:latin typeface="Candara" pitchFamily="34" charset="0"/>
                <a:ea typeface="Times New Roman"/>
              </a:rPr>
              <a:t>900</a:t>
            </a:r>
            <a:endParaRPr lang="en-US" sz="5000" b="1" dirty="0">
              <a:latin typeface="Candara" pitchFamily="34" charset="0"/>
              <a:ea typeface="Times New Roman"/>
            </a:endParaRPr>
          </a:p>
          <a:p>
            <a:pPr algn="l">
              <a:spcBef>
                <a:spcPts val="0"/>
              </a:spcBef>
              <a:buClrTx/>
              <a:buSzTx/>
            </a:pPr>
            <a:endParaRPr lang="en-US" sz="5000" b="1" dirty="0" smtClean="0">
              <a:latin typeface="Candara" pitchFamily="34" charset="0"/>
              <a:ea typeface="Times New Roman"/>
            </a:endParaRPr>
          </a:p>
          <a:p>
            <a:pPr algn="l">
              <a:spcBef>
                <a:spcPts val="0"/>
              </a:spcBef>
              <a:buClrTx/>
              <a:buSzTx/>
            </a:pPr>
            <a:r>
              <a:rPr lang="en-US" sz="5000" b="1" dirty="0" smtClean="0">
                <a:latin typeface="Candara" pitchFamily="34" charset="0"/>
                <a:ea typeface="Times New Roman"/>
              </a:rPr>
              <a:t>500</a:t>
            </a:r>
          </a:p>
          <a:p>
            <a:pPr algn="l">
              <a:spcBef>
                <a:spcPts val="0"/>
              </a:spcBef>
              <a:buClrTx/>
              <a:buSzTx/>
            </a:pPr>
            <a:endParaRPr lang="en-US" sz="5000" b="1" dirty="0">
              <a:latin typeface="Candara" pitchFamily="34" charset="0"/>
              <a:ea typeface="Times New Roman"/>
            </a:endParaRPr>
          </a:p>
          <a:p>
            <a:pPr algn="l">
              <a:spcBef>
                <a:spcPts val="0"/>
              </a:spcBef>
              <a:buClrTx/>
              <a:buSzTx/>
            </a:pPr>
            <a:r>
              <a:rPr lang="en-US" sz="5000" b="1" dirty="0" smtClean="0">
                <a:latin typeface="Candara" pitchFamily="34" charset="0"/>
                <a:ea typeface="Times New Roman"/>
              </a:rPr>
              <a:t>50%</a:t>
            </a:r>
            <a:endParaRPr lang="en-US" sz="5000" b="1" dirty="0">
              <a:latin typeface="Candara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236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wb351195\Documents\Missions\FY12\09 - Mission 2012 Jan Morocco\ASIMA pictures\DSC_1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103137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>
            <a:hlinkClick r:id="rId4"/>
          </p:cNvPr>
          <p:cNvSpPr txBox="1">
            <a:spLocks noChangeArrowheads="1"/>
          </p:cNvSpPr>
          <p:nvPr/>
        </p:nvSpPr>
        <p:spPr bwMode="auto">
          <a:xfrm>
            <a:off x="1051560" y="5410200"/>
            <a:ext cx="6791325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/>
              </a:rPr>
              <a:t>Thank you		</a:t>
            </a:r>
            <a:r>
              <a:rPr kumimoji="0" lang="ar-AE" sz="5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/>
              </a:rPr>
              <a:t>شكرا</a:t>
            </a:r>
            <a:endParaRPr kumimoji="0" lang="en-US" sz="5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9976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41033" y="3282820"/>
            <a:ext cx="4343400" cy="35751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Agriculture in Morocco</a:t>
            </a:r>
            <a:endParaRPr lang="en-US" i="1" dirty="0">
              <a:solidFill>
                <a:schemeClr val="tx1"/>
              </a:solidFill>
            </a:endParaRPr>
          </a:p>
        </p:txBody>
      </p:sp>
      <p:graphicFrame>
        <p:nvGraphicFramePr>
          <p:cNvPr id="11" name="Graphique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44047"/>
              </p:ext>
            </p:extLst>
          </p:nvPr>
        </p:nvGraphicFramePr>
        <p:xfrm>
          <a:off x="4829174" y="1143000"/>
          <a:ext cx="4391026" cy="2775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phique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4815920"/>
              </p:ext>
            </p:extLst>
          </p:nvPr>
        </p:nvGraphicFramePr>
        <p:xfrm>
          <a:off x="5060108" y="3962400"/>
          <a:ext cx="39052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1066800"/>
            <a:ext cx="43434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</a:rPr>
              <a:t>1,5 M </a:t>
            </a:r>
            <a:r>
              <a:rPr kumimoji="0" lang="fr-FR" sz="22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</a:rPr>
              <a:t>farms</a:t>
            </a:r>
            <a:endParaRPr kumimoji="0" lang="fr-FR" sz="2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</a:endParaRPr>
          </a:p>
          <a:p>
            <a:pPr marL="0" marR="0" lvl="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</a:endParaRPr>
          </a:p>
          <a:p>
            <a:pPr lvl="0">
              <a:defRPr/>
            </a:pPr>
            <a:r>
              <a:rPr lang="fr-FR" sz="2200" b="1" kern="0" dirty="0">
                <a:latin typeface="+mj-lt"/>
              </a:rPr>
              <a:t>8,7 M ha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fr-FR" sz="2200" b="1" kern="0" dirty="0" err="1">
                <a:latin typeface="+mj-lt"/>
              </a:rPr>
              <a:t>Rainfed</a:t>
            </a:r>
            <a:r>
              <a:rPr lang="fr-FR" sz="2200" b="1" kern="0" dirty="0">
                <a:latin typeface="+mj-lt"/>
              </a:rPr>
              <a:t> : 7,1 M ha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fr-FR" sz="2200" b="1" kern="0" dirty="0" err="1">
                <a:latin typeface="+mj-lt"/>
              </a:rPr>
              <a:t>Irrigated</a:t>
            </a:r>
            <a:r>
              <a:rPr lang="fr-FR" sz="2200" b="1" kern="0" dirty="0">
                <a:latin typeface="+mj-lt"/>
              </a:rPr>
              <a:t>: 1,6 M ha</a:t>
            </a:r>
          </a:p>
          <a:p>
            <a:pPr marL="0" lvl="1"/>
            <a:endParaRPr lang="fr-FR" sz="2200" b="1" dirty="0" smtClean="0">
              <a:latin typeface="+mj-lt"/>
            </a:endParaRPr>
          </a:p>
          <a:p>
            <a:pPr marL="0" lvl="1"/>
            <a:r>
              <a:rPr lang="fr-FR" sz="2200" b="1" dirty="0" smtClean="0">
                <a:latin typeface="+mj-lt"/>
              </a:rPr>
              <a:t>4,1 M </a:t>
            </a:r>
            <a:r>
              <a:rPr lang="fr-FR" sz="2200" b="1" dirty="0">
                <a:latin typeface="+mj-lt"/>
              </a:rPr>
              <a:t>jobs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fr-FR" sz="2200" b="1" dirty="0">
                <a:latin typeface="+mj-lt"/>
              </a:rPr>
              <a:t>Agriculture: </a:t>
            </a:r>
            <a:r>
              <a:rPr lang="fr-FR" sz="2200" b="1" dirty="0" smtClean="0">
                <a:latin typeface="+mj-lt"/>
              </a:rPr>
              <a:t>4 M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fr-FR" sz="2200" b="1" dirty="0" err="1" smtClean="0">
                <a:latin typeface="+mj-lt"/>
              </a:rPr>
              <a:t>Agro-industry</a:t>
            </a:r>
            <a:r>
              <a:rPr lang="fr-FR" sz="2200" b="1" dirty="0" smtClean="0">
                <a:latin typeface="+mj-lt"/>
              </a:rPr>
              <a:t>: 0,1M</a:t>
            </a:r>
          </a:p>
          <a:p>
            <a:pPr marL="0" marR="0" lvl="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2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</a:endParaRPr>
          </a:p>
          <a:p>
            <a:r>
              <a:rPr lang="fr-FR" sz="2200" b="1" dirty="0" smtClean="0">
                <a:solidFill>
                  <a:srgbClr val="FFFF00"/>
                </a:solidFill>
                <a:latin typeface="+mj-lt"/>
              </a:rPr>
              <a:t>19% of GDP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2200" b="1" dirty="0" smtClean="0">
                <a:latin typeface="+mj-lt"/>
              </a:rPr>
              <a:t>Agriculture: 15%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2200" b="1" dirty="0" err="1" smtClean="0">
                <a:latin typeface="+mj-lt"/>
              </a:rPr>
              <a:t>Agro-industry</a:t>
            </a:r>
            <a:r>
              <a:rPr lang="fr-FR" sz="2200" b="1" dirty="0" smtClean="0">
                <a:latin typeface="+mj-lt"/>
              </a:rPr>
              <a:t>: 4%</a:t>
            </a:r>
            <a:endParaRPr lang="fr-FR" sz="2200" b="1" dirty="0">
              <a:latin typeface="+mj-lt"/>
            </a:endParaRPr>
          </a:p>
          <a:p>
            <a:pPr marL="0" lvl="1"/>
            <a:endParaRPr lang="fr-FR" sz="2200" b="1" dirty="0">
              <a:latin typeface="+mj-lt"/>
            </a:endParaRPr>
          </a:p>
          <a:p>
            <a:pPr marL="0" lvl="1"/>
            <a:r>
              <a:rPr lang="fr-FR" sz="2200" b="1" dirty="0" smtClean="0">
                <a:latin typeface="+mj-lt"/>
              </a:rPr>
              <a:t>1,45 billions € exports </a:t>
            </a:r>
          </a:p>
          <a:p>
            <a:pPr marL="0" lvl="1"/>
            <a:endParaRPr lang="fr-FR" sz="2200" b="1" dirty="0">
              <a:latin typeface="+mj-lt"/>
            </a:endParaRPr>
          </a:p>
          <a:p>
            <a:pPr marL="0" lvl="1"/>
            <a:r>
              <a:rPr lang="en-US" sz="2200" b="1" dirty="0" smtClean="0">
                <a:latin typeface="+mj-lt"/>
              </a:rPr>
              <a:t>Food security for 32 M people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199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i="1" dirty="0" smtClean="0">
                <a:solidFill>
                  <a:schemeClr val="tx1"/>
                </a:solidFill>
              </a:rPr>
              <a:t>Plan </a:t>
            </a:r>
            <a:r>
              <a:rPr lang="en-US" i="1" dirty="0" err="1" smtClean="0">
                <a:solidFill>
                  <a:schemeClr val="tx1"/>
                </a:solidFill>
              </a:rPr>
              <a:t>Maroc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Vert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85320" y="3048000"/>
            <a:ext cx="8353879" cy="3505200"/>
          </a:xfrm>
        </p:spPr>
        <p:txBody>
          <a:bodyPr>
            <a:noAutofit/>
          </a:bodyPr>
          <a:lstStyle/>
          <a:p>
            <a:pPr marR="0" lvl="0" algn="l">
              <a:spcBef>
                <a:spcPts val="0"/>
              </a:spcBef>
              <a:buClrTx/>
              <a:buSzTx/>
              <a:defRPr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The 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Plan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Maroc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Vert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is an ambitious strategy that aims to:</a:t>
            </a:r>
          </a:p>
          <a:p>
            <a:pPr marR="0" lvl="0" algn="l">
              <a:spcBef>
                <a:spcPts val="0"/>
              </a:spcBef>
              <a:buClrTx/>
              <a:buSzTx/>
              <a:defRPr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  <a:p>
            <a:pPr marL="342900" marR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S</a:t>
            </a:r>
            <a:r>
              <a:rPr lang="en-US" sz="2200" b="1" kern="0" dirty="0" smtClean="0">
                <a:latin typeface="Candara" pitchFamily="34" charset="0"/>
              </a:rPr>
              <a:t>trengthen the share of agriculture in GDP  from 6,35 to 9 billion € </a:t>
            </a:r>
          </a:p>
          <a:p>
            <a:pPr marL="342900" marR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endParaRPr lang="en-US" sz="2200" b="1" kern="0" dirty="0">
              <a:latin typeface="Candara" pitchFamily="34" charset="0"/>
            </a:endParaRPr>
          </a:p>
          <a:p>
            <a:pPr marL="342900" marR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200" b="1" kern="0" dirty="0">
                <a:latin typeface="Candara" pitchFamily="34" charset="0"/>
              </a:rPr>
              <a:t>Increase exports from 0,72 to 4 M € for the competitive crops </a:t>
            </a:r>
            <a:endParaRPr lang="en-US" sz="2200" b="1" kern="0" dirty="0" smtClean="0">
              <a:latin typeface="Candara" pitchFamily="34" charset="0"/>
            </a:endParaRPr>
          </a:p>
          <a:p>
            <a:pPr marL="342900" lvl="1" indent="-342900" algn="l">
              <a:spcBef>
                <a:spcPts val="0"/>
              </a:spcBef>
              <a:buClr>
                <a:srgbClr val="1F497D">
                  <a:lumMod val="75000"/>
                </a:srgbClr>
              </a:buClr>
              <a:buSzTx/>
              <a:buFont typeface="Arial" pitchFamily="34" charset="0"/>
              <a:buChar char="•"/>
              <a:defRPr/>
            </a:pPr>
            <a:endParaRPr lang="en-US" sz="2200" b="1" kern="0" dirty="0" smtClean="0">
              <a:latin typeface="Candara" pitchFamily="34" charset="0"/>
            </a:endParaRPr>
          </a:p>
          <a:p>
            <a:pPr marL="342900" marR="0" lvl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Create 1,5 M additional jobs</a:t>
            </a:r>
          </a:p>
          <a:p>
            <a:pPr marL="342900" marR="0" lvl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  <a:p>
            <a:pPr marL="342900" marR="0" lvl="0" indent="-342900" algn="l">
              <a:spcBef>
                <a:spcPts val="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Improve </a:t>
            </a:r>
            <a:r>
              <a:rPr lang="en-US" sz="2200" b="1" kern="0" dirty="0" smtClean="0">
                <a:latin typeface="Candara" pitchFamily="34" charset="0"/>
              </a:rPr>
              <a:t>agricultural income 2 to 3 times for  4 M small farmers</a:t>
            </a:r>
            <a:endParaRPr lang="en-US" sz="2200" b="1" kern="0" dirty="0">
              <a:latin typeface="Candara" pitchFamily="34" charset="0"/>
              <a:cs typeface="Times New Roman"/>
            </a:endParaRPr>
          </a:p>
          <a:p>
            <a:pPr marR="0" lvl="0" algn="l">
              <a:spcBef>
                <a:spcPts val="0"/>
              </a:spcBef>
              <a:buClrTx/>
              <a:buSzTx/>
              <a:defRPr/>
            </a:pPr>
            <a:endParaRPr lang="en-US" sz="2200" b="1" kern="0" dirty="0" smtClean="0">
              <a:latin typeface="Candara" pitchFamily="34" charset="0"/>
              <a:cs typeface="Times New Roman"/>
            </a:endParaRPr>
          </a:p>
          <a:p>
            <a:pPr marR="0" lvl="0" algn="l">
              <a:spcBef>
                <a:spcPts val="0"/>
              </a:spcBef>
              <a:buClrTx/>
              <a:buSzTx/>
              <a:defRPr/>
            </a:pPr>
            <a:endParaRPr lang="fr-FR" sz="1500" b="1" kern="0" dirty="0"/>
          </a:p>
          <a:p>
            <a:pPr lvl="0" algn="l">
              <a:spcBef>
                <a:spcPts val="0"/>
              </a:spcBef>
              <a:buClrTx/>
              <a:buSzTx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</p:txBody>
      </p:sp>
      <p:pic>
        <p:nvPicPr>
          <p:cNvPr id="6" name="Picture 7" descr="Numériser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990600"/>
            <a:ext cx="1571886" cy="1542424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</p:pic>
      <p:sp>
        <p:nvSpPr>
          <p:cNvPr id="9" name="Subtitle 4"/>
          <p:cNvSpPr txBox="1">
            <a:spLocks/>
          </p:cNvSpPr>
          <p:nvPr/>
        </p:nvSpPr>
        <p:spPr>
          <a:xfrm>
            <a:off x="838200" y="1219200"/>
            <a:ext cx="5534479" cy="1066800"/>
          </a:xfrm>
          <a:prstGeom prst="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Tx/>
              <a:buSzTx/>
            </a:pPr>
            <a:r>
              <a:rPr lang="en-US" sz="2800" b="1" dirty="0" smtClean="0">
                <a:latin typeface="Candara" pitchFamily="34" charset="0"/>
                <a:ea typeface="Times New Roman"/>
                <a:cs typeface="Times New Roman"/>
              </a:rPr>
              <a:t>Agriculture will be a main driver of growth for the next 10-15 years</a:t>
            </a:r>
          </a:p>
        </p:txBody>
      </p:sp>
    </p:spTree>
    <p:extLst>
      <p:ext uri="{BB962C8B-B14F-4D97-AF65-F5344CB8AC3E}">
        <p14:creationId xmlns:p14="http://schemas.microsoft.com/office/powerpoint/2010/main" val="399871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i="1" dirty="0" smtClean="0">
                <a:solidFill>
                  <a:schemeClr val="tx1"/>
                </a:solidFill>
              </a:rPr>
              <a:t>Plan </a:t>
            </a:r>
            <a:r>
              <a:rPr lang="en-US" i="1" dirty="0" err="1" smtClean="0">
                <a:solidFill>
                  <a:schemeClr val="tx1"/>
                </a:solidFill>
              </a:rPr>
              <a:t>Maroc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Vert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6" name="Picture 7" descr="Numériser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990600"/>
            <a:ext cx="1571886" cy="1542424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4932040" y="3117214"/>
            <a:ext cx="3960000" cy="28440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>
            <a:solidFill>
              <a:srgbClr val="04617B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1" i="0" u="sng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Solidarity-based Agriculture located in mountain areas, oases and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rainfed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area below 400mm/an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545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projects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Pilar 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II </a:t>
            </a:r>
          </a:p>
          <a:p>
            <a:pPr marL="355600" marR="0" lvl="0" indent="-177800" algn="l" defTabSz="933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1,8</a:t>
            </a: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5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bilion</a:t>
            </a:r>
            <a:r>
              <a:rPr kumimoji="0" lang="fr-FR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€ 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over 10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years</a:t>
            </a:r>
            <a:endParaRPr kumimoji="0" lang="fr-F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355600" marR="0" lvl="0" indent="-177800" algn="l" defTabSz="9334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Targeted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number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of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farmers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: 840 000</a:t>
            </a: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Financial arrangement 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:</a:t>
            </a: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725488" marR="0" lvl="1" indent="-2682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70 to 80%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charged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to the state;</a:t>
            </a:r>
          </a:p>
          <a:p>
            <a:pPr marL="725488" marR="0" lvl="1" indent="-2682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20 to 30%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stated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to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beneficiaries</a:t>
            </a:r>
            <a:endParaRPr kumimoji="0" lang="fr-FR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725488" marR="0" lvl="1" indent="-2682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969" y="3123419"/>
            <a:ext cx="3960000" cy="28315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>
            <a:solidFill>
              <a:srgbClr val="04617B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400" b="1" i="0" u="sng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Modern agriculture with high added value. It concerns the irrigated areas and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rainfed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areas above 400mm/an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961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projects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Pilar 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I </a:t>
            </a: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6,8 </a:t>
            </a:r>
            <a:r>
              <a:rPr kumimoji="0" lang="fr-FR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billions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€ 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over 10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years</a:t>
            </a:r>
            <a:endParaRPr kumimoji="0" lang="fr-F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Targeted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number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of </a:t>
            </a:r>
            <a:r>
              <a:rPr kumimoji="0" lang="fr-F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farmers</a:t>
            </a:r>
            <a:r>
              <a:rPr kumimoji="0" lang="fr-FR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: 560 000</a:t>
            </a: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Financial arrangement:</a:t>
            </a:r>
          </a:p>
          <a:p>
            <a:pPr marL="3556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725488" marR="0" lvl="1" indent="-2682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70 to 80%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payable by investors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;</a:t>
            </a:r>
          </a:p>
          <a:p>
            <a:pPr marL="725488" marR="0" lvl="1" indent="-2682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20 to 30%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as state subsidies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3" name="ZoneTexte 20"/>
          <p:cNvSpPr txBox="1"/>
          <p:nvPr/>
        </p:nvSpPr>
        <p:spPr>
          <a:xfrm>
            <a:off x="323969" y="2667000"/>
            <a:ext cx="3960000" cy="369332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Pilar I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ZoneTexte 21"/>
          <p:cNvSpPr txBox="1"/>
          <p:nvPr/>
        </p:nvSpPr>
        <p:spPr>
          <a:xfrm>
            <a:off x="4932040" y="2667000"/>
            <a:ext cx="3960000" cy="369332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Pilar II</a:t>
            </a: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18118" y="6123965"/>
            <a:ext cx="3960000" cy="5847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</a:t>
            </a:r>
            <a:r>
              <a:rPr kumimoji="0" lang="fr-FR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</a:rPr>
              <a:t>Government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</a:rPr>
              <a:t>is</a:t>
            </a:r>
            <a:r>
              <a:rPr kumimoji="0" lang="fr-FR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main leader of </a:t>
            </a:r>
            <a:r>
              <a:rPr kumimoji="0" lang="fr-FR" sz="16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development</a:t>
            </a:r>
            <a:endParaRPr kumimoji="0" lang="fr-FR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969" y="6123965"/>
            <a:ext cx="3960000" cy="5847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Private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sector</a:t>
            </a:r>
            <a:endParaRPr kumimoji="0" lang="fr-FR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is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 the main leader of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nstantia"/>
                <a:ea typeface="+mn-ea"/>
                <a:cs typeface="+mn-cs"/>
              </a:rPr>
              <a:t>development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Subtitle 4"/>
          <p:cNvSpPr txBox="1">
            <a:spLocks/>
          </p:cNvSpPr>
          <p:nvPr/>
        </p:nvSpPr>
        <p:spPr>
          <a:xfrm>
            <a:off x="838200" y="1219200"/>
            <a:ext cx="5534479" cy="1066800"/>
          </a:xfrm>
          <a:prstGeom prst="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Tx/>
              <a:buSzTx/>
            </a:pPr>
            <a:r>
              <a:rPr lang="en-US" sz="2800" b="1" dirty="0" smtClean="0">
                <a:latin typeface="Candara" pitchFamily="34" charset="0"/>
                <a:ea typeface="Times New Roman"/>
                <a:cs typeface="Times New Roman"/>
              </a:rPr>
              <a:t>Different approach </a:t>
            </a:r>
          </a:p>
          <a:p>
            <a:pPr algn="ctr">
              <a:spcBef>
                <a:spcPts val="0"/>
              </a:spcBef>
              <a:buClrTx/>
              <a:buSzTx/>
            </a:pPr>
            <a:r>
              <a:rPr lang="en-US" sz="2800" b="1" dirty="0" smtClean="0">
                <a:latin typeface="Candara" pitchFamily="34" charset="0"/>
                <a:ea typeface="Times New Roman"/>
                <a:cs typeface="Times New Roman"/>
              </a:rPr>
              <a:t>with different actors</a:t>
            </a:r>
          </a:p>
        </p:txBody>
      </p:sp>
    </p:spTree>
    <p:extLst>
      <p:ext uri="{BB962C8B-B14F-4D97-AF65-F5344CB8AC3E}">
        <p14:creationId xmlns:p14="http://schemas.microsoft.com/office/powerpoint/2010/main" val="88423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Climate change in Morocco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2844" y="1295400"/>
            <a:ext cx="3169170" cy="327660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>
                <a:latin typeface="Candara" pitchFamily="34" charset="0"/>
                <a:ea typeface="Times New Roman"/>
              </a:rPr>
              <a:t>Climate change risks jeopardizing the gains of the </a:t>
            </a:r>
            <a:r>
              <a:rPr lang="en-US" sz="2200" b="1" i="1" dirty="0">
                <a:latin typeface="Candara" pitchFamily="34" charset="0"/>
                <a:ea typeface="Times New Roman"/>
              </a:rPr>
              <a:t>Plan </a:t>
            </a:r>
            <a:r>
              <a:rPr lang="en-US" sz="2200" b="1" i="1" dirty="0" err="1">
                <a:latin typeface="Candara" pitchFamily="34" charset="0"/>
                <a:ea typeface="Times New Roman"/>
              </a:rPr>
              <a:t>Maroc</a:t>
            </a:r>
            <a:r>
              <a:rPr lang="en-US" sz="2200" b="1" i="1" dirty="0">
                <a:latin typeface="Candara" pitchFamily="34" charset="0"/>
                <a:ea typeface="Times New Roman"/>
              </a:rPr>
              <a:t> </a:t>
            </a:r>
            <a:r>
              <a:rPr lang="en-US" sz="2200" b="1" i="1" dirty="0" err="1">
                <a:latin typeface="Candara" pitchFamily="34" charset="0"/>
                <a:ea typeface="Times New Roman"/>
              </a:rPr>
              <a:t>Vert</a:t>
            </a:r>
            <a:r>
              <a:rPr lang="en-US" sz="2200" b="1" i="1" dirty="0">
                <a:latin typeface="Candara" pitchFamily="34" charset="0"/>
                <a:ea typeface="Times New Roman"/>
              </a:rPr>
              <a:t> </a:t>
            </a:r>
            <a:r>
              <a:rPr lang="en-US" sz="2200" b="1" dirty="0">
                <a:latin typeface="Candara" pitchFamily="34" charset="0"/>
                <a:ea typeface="Times New Roman"/>
              </a:rPr>
              <a:t>by increasing the probability of low harvests or crop </a:t>
            </a:r>
            <a:r>
              <a:rPr lang="en-US" sz="2200" b="1" dirty="0" smtClean="0">
                <a:latin typeface="Candara" pitchFamily="34" charset="0"/>
                <a:ea typeface="Times New Roman"/>
              </a:rPr>
              <a:t>failure</a:t>
            </a:r>
          </a:p>
          <a:p>
            <a:pPr algn="l">
              <a:spcBef>
                <a:spcPts val="0"/>
              </a:spcBef>
              <a:buClrTx/>
              <a:buSzTx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Temperature</a:t>
            </a: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Plus 0.16°C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per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decade since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the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1960s</a:t>
            </a:r>
          </a:p>
          <a:p>
            <a:pPr lvl="0" algn="l">
              <a:spcBef>
                <a:spcPts val="0"/>
              </a:spcBef>
              <a:buClrTx/>
              <a:buSzTx/>
            </a:pPr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Precipitation</a:t>
            </a:r>
          </a:p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Minus 30%  since 1970</a:t>
            </a:r>
          </a:p>
          <a:p>
            <a:pPr algn="l">
              <a:spcBef>
                <a:spcPts val="0"/>
              </a:spcBef>
              <a:buClrTx/>
              <a:buSzTx/>
            </a:pPr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 algn="l">
              <a:spcBef>
                <a:spcPts val="0"/>
              </a:spcBef>
              <a:buClrTx/>
              <a:buSzTx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-4724400" y="29547"/>
            <a:ext cx="7002461" cy="19050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Tx/>
              <a:buSzTx/>
            </a:pP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</p:txBody>
      </p:sp>
      <p:pic>
        <p:nvPicPr>
          <p:cNvPr id="9" name="Picture 16" descr="SPM-6-0919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656561"/>
            <a:ext cx="5629284" cy="234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357298"/>
            <a:ext cx="5567343" cy="187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7975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Impacts of Climate change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1142999"/>
            <a:ext cx="8077200" cy="838201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The WDR 2010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classes Morocco among the countries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that will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suffer the most due to the negative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impacts of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climate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change on yields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rcRect l="1915" t="16483" r="1915" b="1373"/>
          <a:stretch>
            <a:fillRect/>
          </a:stretch>
        </p:blipFill>
        <p:spPr bwMode="auto">
          <a:xfrm>
            <a:off x="2867025" y="2362200"/>
            <a:ext cx="61245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4"/>
          <p:cNvSpPr txBox="1">
            <a:spLocks/>
          </p:cNvSpPr>
          <p:nvPr/>
        </p:nvSpPr>
        <p:spPr>
          <a:xfrm>
            <a:off x="381000" y="3037127"/>
            <a:ext cx="2514600" cy="2296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solidFill>
                  <a:schemeClr val="tx1"/>
                </a:solidFill>
                <a:latin typeface="Candara" pitchFamily="34" charset="0"/>
                <a:ea typeface="Times New Roman"/>
                <a:cs typeface="Times New Roman"/>
              </a:rPr>
              <a:t>Droughts are costly: the 1994/95 drought caused agricultural GDP to fall by 45% and GDP to fall by 8%</a:t>
            </a:r>
            <a:endParaRPr lang="en-US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2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634" y="228600"/>
            <a:ext cx="8915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Challenges for small farmers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219200"/>
            <a:ext cx="4148930" cy="1384995"/>
          </a:xfrm>
          <a:prstGeom prst="rect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 smtClean="0">
                <a:latin typeface="Candara" pitchFamily="34" charset="0"/>
                <a:ea typeface="Times New Roman"/>
                <a:cs typeface="Calibri" pitchFamily="34" charset="0"/>
              </a:rPr>
              <a:t>Smallholders </a:t>
            </a:r>
            <a:r>
              <a:rPr lang="en-US" sz="2800" b="1" dirty="0">
                <a:latin typeface="Candara" pitchFamily="34" charset="0"/>
                <a:ea typeface="Times New Roman"/>
                <a:cs typeface="Calibri" pitchFamily="34" charset="0"/>
              </a:rPr>
              <a:t>are particularly vulnerable to climate </a:t>
            </a:r>
            <a:r>
              <a:rPr lang="en-US" sz="2800" b="1" dirty="0" smtClean="0">
                <a:latin typeface="Candara" pitchFamily="34" charset="0"/>
                <a:ea typeface="Times New Roman"/>
                <a:cs typeface="Calibri" pitchFamily="34" charset="0"/>
              </a:rPr>
              <a:t>change</a:t>
            </a:r>
            <a:endParaRPr lang="en-US" sz="2800" b="1" dirty="0">
              <a:latin typeface="Candara" pitchFamily="34" charset="0"/>
              <a:ea typeface="Times New Roman"/>
              <a:cs typeface="Calibri" pitchFamily="34" charset="0"/>
            </a:endParaRPr>
          </a:p>
        </p:txBody>
      </p:sp>
      <p:pic>
        <p:nvPicPr>
          <p:cNvPr id="1027" name="Picture 3" descr="C:\Users\wb351195\Documents\Missions\FY12\08 - Mission 2011 Dec Morocco\ASIMA pictures\4 Intensification et valorisation du cactus d'Ait Baha Pictures\PC1403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526" y="1209502"/>
            <a:ext cx="4122074" cy="549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4"/>
          <p:cNvSpPr txBox="1">
            <a:spLocks/>
          </p:cNvSpPr>
          <p:nvPr/>
        </p:nvSpPr>
        <p:spPr>
          <a:xfrm>
            <a:off x="381000" y="3505200"/>
            <a:ext cx="4072730" cy="16764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Tx/>
              <a:buSzTx/>
            </a:pPr>
            <a:r>
              <a:rPr lang="en-US" sz="2200" b="1" dirty="0" smtClean="0">
                <a:latin typeface="Candara" pitchFamily="34" charset="0"/>
                <a:ea typeface="Times New Roman"/>
              </a:rPr>
              <a:t>Solutions are available, but slow transfer of knowledge, low education, and limited financial resources of smallholders hold back the adoption of climate change adaptation measures. </a:t>
            </a:r>
            <a:endParaRPr lang="en-US" sz="2200" b="1" dirty="0">
              <a:latin typeface="Candara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212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exagon 11"/>
          <p:cNvSpPr/>
          <p:nvPr/>
        </p:nvSpPr>
        <p:spPr>
          <a:xfrm>
            <a:off x="2428837" y="3158134"/>
            <a:ext cx="628726" cy="541731"/>
          </a:xfrm>
          <a:prstGeom prst="hexagon">
            <a:avLst>
              <a:gd name="adj" fmla="val 28900"/>
              <a:gd name="vf" fmla="val 11547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09600"/>
            <a:ext cx="8686800" cy="762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Addressing Climate change in the Plan </a:t>
            </a:r>
            <a:r>
              <a:rPr lang="en-US" sz="4000" dirty="0" err="1" smtClean="0">
                <a:solidFill>
                  <a:schemeClr val="tx1"/>
                </a:solidFill>
              </a:rPr>
              <a:t>Maroc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Vert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420625698"/>
              </p:ext>
            </p:extLst>
          </p:nvPr>
        </p:nvGraphicFramePr>
        <p:xfrm>
          <a:off x="523837" y="1371600"/>
          <a:ext cx="8086763" cy="5164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160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09600"/>
            <a:ext cx="8686800" cy="76200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Integrating Climate </a:t>
            </a:r>
            <a:r>
              <a:rPr lang="en-US" sz="4000" dirty="0" smtClean="0">
                <a:solidFill>
                  <a:schemeClr val="tx1"/>
                </a:solidFill>
              </a:rPr>
              <a:t>change adaptation in </a:t>
            </a:r>
            <a:r>
              <a:rPr lang="en-US" sz="4000" dirty="0">
                <a:solidFill>
                  <a:schemeClr val="tx1"/>
                </a:solidFill>
              </a:rPr>
              <a:t>the </a:t>
            </a:r>
            <a:r>
              <a:rPr lang="en-US" sz="4000" dirty="0" smtClean="0">
                <a:solidFill>
                  <a:schemeClr val="tx1"/>
                </a:solidFill>
              </a:rPr>
              <a:t>Plan </a:t>
            </a:r>
            <a:r>
              <a:rPr lang="en-US" sz="4000" dirty="0" err="1">
                <a:solidFill>
                  <a:schemeClr val="tx1"/>
                </a:solidFill>
              </a:rPr>
              <a:t>Maroc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Vert</a:t>
            </a:r>
            <a:r>
              <a:rPr lang="en-US" sz="4000" dirty="0" smtClean="0">
                <a:solidFill>
                  <a:schemeClr val="tx1"/>
                </a:solidFill>
              </a:rPr>
              <a:t> (PICCPMV) 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676400"/>
            <a:ext cx="8458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200" b="1" u="sng" dirty="0" smtClean="0">
                <a:latin typeface="Candara" pitchFamily="34" charset="0"/>
                <a:ea typeface="Times New Roman"/>
                <a:cs typeface="Times New Roman"/>
              </a:rPr>
              <a:t>Collaboration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Ministry of Agriculture, World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Bank,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GEF, SCCF </a:t>
            </a:r>
          </a:p>
          <a:p>
            <a:pPr lvl="0"/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/>
            <a:r>
              <a:rPr lang="en-US" sz="2200" b="1" u="sng" dirty="0" smtClean="0">
                <a:latin typeface="Candara" pitchFamily="34" charset="0"/>
                <a:ea typeface="Times New Roman"/>
                <a:cs typeface="Times New Roman"/>
              </a:rPr>
              <a:t>Duration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4 years (2011- 2015)</a:t>
            </a:r>
          </a:p>
          <a:p>
            <a:pPr lvl="0"/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/>
            <a:r>
              <a:rPr lang="en-US" sz="2200" b="1" u="sng" dirty="0" smtClean="0">
                <a:latin typeface="Candara" pitchFamily="34" charset="0"/>
                <a:ea typeface="Times New Roman"/>
                <a:cs typeface="Times New Roman"/>
              </a:rPr>
              <a:t>Amount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4.3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million USD</a:t>
            </a:r>
            <a:endParaRPr lang="en-US" sz="2200" b="1" dirty="0" smtClean="0">
              <a:latin typeface="Candara" pitchFamily="34" charset="0"/>
              <a:ea typeface="Times New Roman"/>
              <a:cs typeface="Times New Roman"/>
            </a:endParaRPr>
          </a:p>
          <a:p>
            <a:pPr lvl="0"/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/>
            <a:r>
              <a:rPr lang="en-US" sz="2200" b="1" u="sng" dirty="0" smtClean="0">
                <a:latin typeface="Candara" pitchFamily="34" charset="0"/>
                <a:ea typeface="Times New Roman"/>
                <a:cs typeface="Times New Roman"/>
              </a:rPr>
              <a:t>Activities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Pilot the integration of climate change adaptation 			measures in ten projects of the 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Plan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Maroc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Vert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		directed to small farmers </a:t>
            </a:r>
          </a:p>
          <a:p>
            <a:pPr lvl="0"/>
            <a:endParaRPr lang="en-US" sz="2200" b="1" dirty="0">
              <a:latin typeface="Candara" pitchFamily="34" charset="0"/>
              <a:ea typeface="Times New Roman"/>
              <a:cs typeface="Times New Roman"/>
            </a:endParaRPr>
          </a:p>
          <a:p>
            <a:pPr lvl="0"/>
            <a:r>
              <a:rPr lang="en-US" sz="2200" b="1" u="sng" dirty="0" smtClean="0">
                <a:latin typeface="Candara" pitchFamily="34" charset="0"/>
                <a:ea typeface="Times New Roman"/>
                <a:cs typeface="Times New Roman"/>
              </a:rPr>
              <a:t>High-level </a:t>
            </a:r>
            <a:r>
              <a:rPr lang="en-US" sz="2200" b="1" u="sng" dirty="0" err="1" smtClean="0">
                <a:latin typeface="Candara" pitchFamily="34" charset="0"/>
                <a:ea typeface="Times New Roman"/>
                <a:cs typeface="Times New Roman"/>
              </a:rPr>
              <a:t>obj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Upscale the adoption of climate change adaptation 			measures in the whole 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Plan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Maroc</a:t>
            </a:r>
            <a:r>
              <a:rPr lang="en-US" sz="2200" b="1" i="1" dirty="0" smtClean="0">
                <a:latin typeface="Candara" pitchFamily="34" charset="0"/>
                <a:ea typeface="Times New Roman"/>
                <a:cs typeface="Times New Roman"/>
              </a:rPr>
              <a:t> </a:t>
            </a:r>
            <a:r>
              <a:rPr lang="en-US" sz="2200" b="1" i="1" dirty="0" err="1" smtClean="0">
                <a:latin typeface="Candara" pitchFamily="34" charset="0"/>
                <a:ea typeface="Times New Roman"/>
                <a:cs typeface="Times New Roman"/>
              </a:rPr>
              <a:t>Vert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, thus 				improving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food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security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and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promoting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sustainable </a:t>
            </a:r>
            <a:r>
              <a:rPr lang="en-US" sz="2200" b="1" dirty="0" smtClean="0">
                <a:latin typeface="Candara" pitchFamily="34" charset="0"/>
                <a:ea typeface="Times New Roman"/>
                <a:cs typeface="Times New Roman"/>
              </a:rPr>
              <a:t>			agricultural development </a:t>
            </a:r>
            <a:r>
              <a:rPr lang="en-US" sz="2200" b="1" dirty="0">
                <a:latin typeface="Candara" pitchFamily="34" charset="0"/>
                <a:ea typeface="Times New Roman"/>
                <a:cs typeface="Times New Roman"/>
              </a:rPr>
              <a:t>in Morocco. </a:t>
            </a:r>
          </a:p>
        </p:txBody>
      </p:sp>
    </p:spTree>
    <p:extLst>
      <p:ext uri="{BB962C8B-B14F-4D97-AF65-F5344CB8AC3E}">
        <p14:creationId xmlns:p14="http://schemas.microsoft.com/office/powerpoint/2010/main" val="126503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Flow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low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</TotalTime>
  <Words>649</Words>
  <Application>Microsoft Office PowerPoint</Application>
  <PresentationFormat>On-screen Show (4:3)</PresentationFormat>
  <Paragraphs>169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Flow</vt:lpstr>
      <vt:lpstr>1_Flow</vt:lpstr>
      <vt:lpstr>2_Flow</vt:lpstr>
      <vt:lpstr>3_Flow</vt:lpstr>
      <vt:lpstr>Promoting climate resilience in agriculture   The case of Morocco</vt:lpstr>
      <vt:lpstr>Agriculture in Morocco</vt:lpstr>
      <vt:lpstr>The Plan Maroc Vert</vt:lpstr>
      <vt:lpstr>The Plan Maroc Vert</vt:lpstr>
      <vt:lpstr>Climate change in Morocco</vt:lpstr>
      <vt:lpstr>Impacts of Climate change</vt:lpstr>
      <vt:lpstr>Challenges for small farmers</vt:lpstr>
      <vt:lpstr>Addressing Climate change in the Plan Maroc Vert</vt:lpstr>
      <vt:lpstr>Integrating Climate change adaptation in the Plan Maroc Vert (PICCPMV) </vt:lpstr>
      <vt:lpstr>Climate change adaptation measures</vt:lpstr>
      <vt:lpstr>Climate change adaptation measures</vt:lpstr>
      <vt:lpstr>Climate change adaptation measures</vt:lpstr>
      <vt:lpstr>Results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Mainstreaming climate change adaptation into the national agricultural strategy  The case of Morocco</dc:title>
  <dc:creator>Gabriella Izzi</dc:creator>
  <cp:lastModifiedBy>Saliha Dobardzic</cp:lastModifiedBy>
  <cp:revision>131</cp:revision>
  <dcterms:created xsi:type="dcterms:W3CDTF">2006-08-16T00:00:00Z</dcterms:created>
  <dcterms:modified xsi:type="dcterms:W3CDTF">2012-12-01T13:22:13Z</dcterms:modified>
</cp:coreProperties>
</file>