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19"/>
  </p:notesMasterIdLst>
  <p:sldIdLst>
    <p:sldId id="256" r:id="rId3"/>
    <p:sldId id="269" r:id="rId4"/>
    <p:sldId id="257" r:id="rId5"/>
    <p:sldId id="258" r:id="rId6"/>
    <p:sldId id="274" r:id="rId7"/>
    <p:sldId id="261" r:id="rId8"/>
    <p:sldId id="263" r:id="rId9"/>
    <p:sldId id="264" r:id="rId10"/>
    <p:sldId id="275" r:id="rId11"/>
    <p:sldId id="262" r:id="rId12"/>
    <p:sldId id="259" r:id="rId13"/>
    <p:sldId id="260" r:id="rId14"/>
    <p:sldId id="265" r:id="rId15"/>
    <p:sldId id="276" r:id="rId16"/>
    <p:sldId id="266" r:id="rId17"/>
    <p:sldId id="277"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576" autoAdjust="0"/>
  </p:normalViewPr>
  <p:slideViewPr>
    <p:cSldViewPr>
      <p:cViewPr varScale="1">
        <p:scale>
          <a:sx n="82" d="100"/>
          <a:sy n="82" d="100"/>
        </p:scale>
        <p:origin x="-1170" y="-90"/>
      </p:cViewPr>
      <p:guideLst>
        <p:guide orient="horz" pos="2160"/>
        <p:guide pos="2880"/>
      </p:guideLst>
    </p:cSldViewPr>
  </p:slideViewPr>
  <p:outlineViewPr>
    <p:cViewPr>
      <p:scale>
        <a:sx n="33" d="100"/>
        <a:sy n="33" d="100"/>
      </p:scale>
      <p:origin x="0" y="3006"/>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477D03-F82D-4DA5-8917-902685D2BEA0}" type="datetimeFigureOut">
              <a:rPr lang="en-US" smtClean="0"/>
              <a:pPr/>
              <a:t>11/30/2012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C09C62-3D13-4A82-9D94-AF1E559B6B32}" type="slidenum">
              <a:rPr lang="en-US" smtClean="0"/>
              <a:pPr/>
              <a:t>‹#›</a:t>
            </a:fld>
            <a:endParaRPr lang="en-US" dirty="0"/>
          </a:p>
        </p:txBody>
      </p:sp>
    </p:spTree>
    <p:extLst>
      <p:ext uri="{BB962C8B-B14F-4D97-AF65-F5344CB8AC3E}">
        <p14:creationId xmlns:p14="http://schemas.microsoft.com/office/powerpoint/2010/main" val="3091501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0C09C62-3D13-4A82-9D94-AF1E559B6B32}" type="slidenum">
              <a:rPr lang="en-US" smtClean="0"/>
              <a:pPr/>
              <a:t>7</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Designed and carried out a study that identified the most appropriate and effective channels (Extension and Media Agents in the Projects Sites) of communication for the various users of the NMHS products; On 12 and 13 December a Capacity Building Workshop involving Providers, Communication</a:t>
            </a:r>
            <a:r>
              <a:rPr lang="en-GB" sz="1200" kern="1200" baseline="0" dirty="0" smtClean="0">
                <a:solidFill>
                  <a:schemeClr val="tx1"/>
                </a:solidFill>
                <a:latin typeface="+mn-lt"/>
                <a:ea typeface="+mn-ea"/>
                <a:cs typeface="+mn-cs"/>
              </a:rPr>
              <a:t> Agents and Users will be conducted; Effectiveness and appropriateness of the two-way communication system will be eavaluated through a feedback mechanisms; L</a:t>
            </a:r>
            <a:r>
              <a:rPr lang="en-GB" sz="1200" kern="1200" dirty="0" smtClean="0">
                <a:solidFill>
                  <a:schemeClr val="tx1"/>
                </a:solidFill>
                <a:latin typeface="+mn-lt"/>
                <a:ea typeface="+mn-ea"/>
                <a:cs typeface="+mn-cs"/>
              </a:rPr>
              <a:t>ong-term and sustainable mechanisms for subsequent dissemination of products using the most appropriate channels for specific end users will be established.</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F0C09C62-3D13-4A82-9D94-AF1E559B6B32}" type="slidenum">
              <a:rPr lang="en-US" smtClean="0"/>
              <a:pPr/>
              <a:t>11</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0C09C62-3D13-4A82-9D94-AF1E559B6B32}" type="slidenum">
              <a:rPr lang="en-US" smtClean="0"/>
              <a:pPr/>
              <a:t>16</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A042E2-87B2-4A35-BB47-0284B215D17B}"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0" y="5819063"/>
            <a:ext cx="9144000" cy="1022670"/>
          </a:xfrm>
          <a:prstGeom prst="rect">
            <a:avLst/>
          </a:prstGeom>
        </p:spPr>
        <p:txBody>
          <a:bodyPr/>
          <a:lstStyle/>
          <a:p>
            <a:fld id="{E6CBE962-E5B0-4D1B-9735-589D73B2AFF2}" type="datetimeFigureOut">
              <a:rPr lang="en-US" smtClean="0"/>
              <a:pPr/>
              <a:t>11/30/2012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4A042E2-87B2-4A35-BB47-0284B215D17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0" y="5819063"/>
            <a:ext cx="9144000" cy="1022670"/>
          </a:xfrm>
          <a:prstGeom prst="rect">
            <a:avLst/>
          </a:prstGeom>
        </p:spPr>
        <p:txBody>
          <a:bodyPr/>
          <a:lstStyle/>
          <a:p>
            <a:fld id="{E6CBE962-E5B0-4D1B-9735-589D73B2AFF2}" type="datetimeFigureOut">
              <a:rPr lang="en-US" smtClean="0"/>
              <a:pPr/>
              <a:t>11/30/2012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A042E2-87B2-4A35-BB47-0284B215D17B}"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0" y="5819063"/>
            <a:ext cx="9144000" cy="1022670"/>
          </a:xfrm>
          <a:prstGeom prst="rect">
            <a:avLst/>
          </a:prstGeom>
        </p:spPr>
        <p:txBody>
          <a:bodyPr/>
          <a:lstStyle/>
          <a:p>
            <a:fld id="{E6CBE962-E5B0-4D1B-9735-589D73B2AFF2}" type="datetimeFigureOut">
              <a:rPr lang="en-US" smtClean="0"/>
              <a:pPr/>
              <a:t>11/30/2012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A042E2-87B2-4A35-BB47-0284B215D17B}"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0B7F74A-A5DC-4F81-B65C-7B89236D19F3}" type="datetimeFigureOut">
              <a:rPr lang="en-US" smtClean="0"/>
              <a:t>11/30/2012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3561B7-4903-4C41-9054-D0E5E3A6B965}" type="slidenum">
              <a:rPr lang="en-US" smtClean="0"/>
              <a:t>‹#›</a:t>
            </a:fld>
            <a:endParaRPr lang="en-US"/>
          </a:p>
        </p:txBody>
      </p:sp>
    </p:spTree>
    <p:extLst>
      <p:ext uri="{BB962C8B-B14F-4D97-AF65-F5344CB8AC3E}">
        <p14:creationId xmlns:p14="http://schemas.microsoft.com/office/powerpoint/2010/main" val="16346755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B7F74A-A5DC-4F81-B65C-7B89236D19F3}" type="datetimeFigureOut">
              <a:rPr lang="en-US" smtClean="0"/>
              <a:t>11/30/2012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3561B7-4903-4C41-9054-D0E5E3A6B965}" type="slidenum">
              <a:rPr lang="en-US" smtClean="0"/>
              <a:t>‹#›</a:t>
            </a:fld>
            <a:endParaRPr lang="en-US"/>
          </a:p>
        </p:txBody>
      </p:sp>
    </p:spTree>
    <p:extLst>
      <p:ext uri="{BB962C8B-B14F-4D97-AF65-F5344CB8AC3E}">
        <p14:creationId xmlns:p14="http://schemas.microsoft.com/office/powerpoint/2010/main" val="29071833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0B7F74A-A5DC-4F81-B65C-7B89236D19F3}" type="datetimeFigureOut">
              <a:rPr lang="en-US" smtClean="0"/>
              <a:t>11/30/2012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3561B7-4903-4C41-9054-D0E5E3A6B965}" type="slidenum">
              <a:rPr lang="en-US" smtClean="0"/>
              <a:t>‹#›</a:t>
            </a:fld>
            <a:endParaRPr lang="en-US"/>
          </a:p>
        </p:txBody>
      </p:sp>
    </p:spTree>
    <p:extLst>
      <p:ext uri="{BB962C8B-B14F-4D97-AF65-F5344CB8AC3E}">
        <p14:creationId xmlns:p14="http://schemas.microsoft.com/office/powerpoint/2010/main" val="24659488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0B7F74A-A5DC-4F81-B65C-7B89236D19F3}" type="datetimeFigureOut">
              <a:rPr lang="en-US" smtClean="0"/>
              <a:t>11/30/2012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3561B7-4903-4C41-9054-D0E5E3A6B965}" type="slidenum">
              <a:rPr lang="en-US" smtClean="0"/>
              <a:t>‹#›</a:t>
            </a:fld>
            <a:endParaRPr lang="en-US"/>
          </a:p>
        </p:txBody>
      </p:sp>
    </p:spTree>
    <p:extLst>
      <p:ext uri="{BB962C8B-B14F-4D97-AF65-F5344CB8AC3E}">
        <p14:creationId xmlns:p14="http://schemas.microsoft.com/office/powerpoint/2010/main" val="31574680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0B7F74A-A5DC-4F81-B65C-7B89236D19F3}" type="datetimeFigureOut">
              <a:rPr lang="en-US" smtClean="0"/>
              <a:t>11/30/2012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3561B7-4903-4C41-9054-D0E5E3A6B965}" type="slidenum">
              <a:rPr lang="en-US" smtClean="0"/>
              <a:t>‹#›</a:t>
            </a:fld>
            <a:endParaRPr lang="en-US"/>
          </a:p>
        </p:txBody>
      </p:sp>
    </p:spTree>
    <p:extLst>
      <p:ext uri="{BB962C8B-B14F-4D97-AF65-F5344CB8AC3E}">
        <p14:creationId xmlns:p14="http://schemas.microsoft.com/office/powerpoint/2010/main" val="8331979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0B7F74A-A5DC-4F81-B65C-7B89236D19F3}" type="datetimeFigureOut">
              <a:rPr lang="en-US" smtClean="0"/>
              <a:t>11/30/2012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3561B7-4903-4C41-9054-D0E5E3A6B965}" type="slidenum">
              <a:rPr lang="en-US" smtClean="0"/>
              <a:t>‹#›</a:t>
            </a:fld>
            <a:endParaRPr lang="en-US"/>
          </a:p>
        </p:txBody>
      </p:sp>
    </p:spTree>
    <p:extLst>
      <p:ext uri="{BB962C8B-B14F-4D97-AF65-F5344CB8AC3E}">
        <p14:creationId xmlns:p14="http://schemas.microsoft.com/office/powerpoint/2010/main" val="26329027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B7F74A-A5DC-4F81-B65C-7B89236D19F3}" type="datetimeFigureOut">
              <a:rPr lang="en-US" smtClean="0"/>
              <a:t>11/30/2012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3561B7-4903-4C41-9054-D0E5E3A6B965}" type="slidenum">
              <a:rPr lang="en-US" smtClean="0"/>
              <a:t>‹#›</a:t>
            </a:fld>
            <a:endParaRPr lang="en-US"/>
          </a:p>
        </p:txBody>
      </p:sp>
    </p:spTree>
    <p:extLst>
      <p:ext uri="{BB962C8B-B14F-4D97-AF65-F5344CB8AC3E}">
        <p14:creationId xmlns:p14="http://schemas.microsoft.com/office/powerpoint/2010/main" val="16853030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0" y="5819063"/>
            <a:ext cx="9144000" cy="1022670"/>
          </a:xfrm>
          <a:prstGeom prst="rect">
            <a:avLst/>
          </a:prstGeom>
        </p:spPr>
        <p:txBody>
          <a:bodyPr/>
          <a:lstStyle/>
          <a:p>
            <a:fld id="{E6CBE962-E5B0-4D1B-9735-589D73B2AFF2}" type="datetimeFigureOut">
              <a:rPr lang="en-US" smtClean="0"/>
              <a:pPr/>
              <a:t>11/30/2012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A042E2-87B2-4A35-BB47-0284B215D17B}"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7F74A-A5DC-4F81-B65C-7B89236D19F3}" type="datetimeFigureOut">
              <a:rPr lang="en-US" smtClean="0"/>
              <a:t>11/30/2012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3561B7-4903-4C41-9054-D0E5E3A6B965}" type="slidenum">
              <a:rPr lang="en-US" smtClean="0"/>
              <a:t>‹#›</a:t>
            </a:fld>
            <a:endParaRPr lang="en-US"/>
          </a:p>
        </p:txBody>
      </p:sp>
    </p:spTree>
    <p:extLst>
      <p:ext uri="{BB962C8B-B14F-4D97-AF65-F5344CB8AC3E}">
        <p14:creationId xmlns:p14="http://schemas.microsoft.com/office/powerpoint/2010/main" val="41142222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7F74A-A5DC-4F81-B65C-7B89236D19F3}" type="datetimeFigureOut">
              <a:rPr lang="en-US" smtClean="0"/>
              <a:t>11/30/2012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3561B7-4903-4C41-9054-D0E5E3A6B965}" type="slidenum">
              <a:rPr lang="en-US" smtClean="0"/>
              <a:t>‹#›</a:t>
            </a:fld>
            <a:endParaRPr lang="en-US"/>
          </a:p>
        </p:txBody>
      </p:sp>
    </p:spTree>
    <p:extLst>
      <p:ext uri="{BB962C8B-B14F-4D97-AF65-F5344CB8AC3E}">
        <p14:creationId xmlns:p14="http://schemas.microsoft.com/office/powerpoint/2010/main" val="1728537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B7F74A-A5DC-4F81-B65C-7B89236D19F3}" type="datetimeFigureOut">
              <a:rPr lang="en-US" smtClean="0"/>
              <a:t>11/30/2012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3561B7-4903-4C41-9054-D0E5E3A6B965}" type="slidenum">
              <a:rPr lang="en-US" smtClean="0"/>
              <a:t>‹#›</a:t>
            </a:fld>
            <a:endParaRPr lang="en-US"/>
          </a:p>
        </p:txBody>
      </p:sp>
    </p:spTree>
    <p:extLst>
      <p:ext uri="{BB962C8B-B14F-4D97-AF65-F5344CB8AC3E}">
        <p14:creationId xmlns:p14="http://schemas.microsoft.com/office/powerpoint/2010/main" val="67673607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B7F74A-A5DC-4F81-B65C-7B89236D19F3}" type="datetimeFigureOut">
              <a:rPr lang="en-US" smtClean="0"/>
              <a:t>11/30/2012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3561B7-4903-4C41-9054-D0E5E3A6B965}" type="slidenum">
              <a:rPr lang="en-US" smtClean="0"/>
              <a:t>‹#›</a:t>
            </a:fld>
            <a:endParaRPr lang="en-US"/>
          </a:p>
        </p:txBody>
      </p:sp>
    </p:spTree>
    <p:extLst>
      <p:ext uri="{BB962C8B-B14F-4D97-AF65-F5344CB8AC3E}">
        <p14:creationId xmlns:p14="http://schemas.microsoft.com/office/powerpoint/2010/main" val="3879496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0" y="5819063"/>
            <a:ext cx="9144000" cy="1022670"/>
          </a:xfrm>
          <a:prstGeom prst="rect">
            <a:avLst/>
          </a:prstGeom>
        </p:spPr>
        <p:txBody>
          <a:bodyPr/>
          <a:lstStyle/>
          <a:p>
            <a:fld id="{E6CBE962-E5B0-4D1B-9735-589D73B2AFF2}" type="datetimeFigureOut">
              <a:rPr lang="en-US" smtClean="0"/>
              <a:pPr/>
              <a:t>11/30/2012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A042E2-87B2-4A35-BB47-0284B215D17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0" y="5819063"/>
            <a:ext cx="9144000" cy="1022670"/>
          </a:xfrm>
          <a:prstGeom prst="rect">
            <a:avLst/>
          </a:prstGeom>
        </p:spPr>
        <p:txBody>
          <a:bodyPr/>
          <a:lstStyle/>
          <a:p>
            <a:fld id="{E6CBE962-E5B0-4D1B-9735-589D73B2AFF2}" type="datetimeFigureOut">
              <a:rPr lang="en-US" smtClean="0"/>
              <a:pPr/>
              <a:t>11/30/2012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4A042E2-87B2-4A35-BB47-0284B215D17B}"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0" y="5819063"/>
            <a:ext cx="9144000" cy="1022670"/>
          </a:xfrm>
          <a:prstGeom prst="rect">
            <a:avLst/>
          </a:prstGeom>
        </p:spPr>
        <p:txBody>
          <a:bodyPr/>
          <a:lstStyle/>
          <a:p>
            <a:fld id="{E6CBE962-E5B0-4D1B-9735-589D73B2AFF2}" type="datetimeFigureOut">
              <a:rPr lang="en-US" smtClean="0"/>
              <a:pPr/>
              <a:t>11/30/2012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4A042E2-87B2-4A35-BB47-0284B215D17B}" type="slidenum">
              <a:rPr lang="en-US" smtClean="0"/>
              <a:pPr/>
              <a:t>‹#›</a:t>
            </a:fld>
            <a:endParaRPr lang="en-US" dirty="0"/>
          </a:p>
        </p:txBody>
      </p:sp>
    </p:spTree>
    <p:extLst>
      <p:ext uri="{BB962C8B-B14F-4D97-AF65-F5344CB8AC3E}">
        <p14:creationId xmlns:p14="http://schemas.microsoft.com/office/powerpoint/2010/main" val="110062778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0" y="5819063"/>
            <a:ext cx="9144000" cy="1022670"/>
          </a:xfrm>
          <a:prstGeom prst="rect">
            <a:avLst/>
          </a:prstGeom>
        </p:spPr>
        <p:txBody>
          <a:bodyPr/>
          <a:lstStyle/>
          <a:p>
            <a:fld id="{E6CBE962-E5B0-4D1B-9735-589D73B2AFF2}" type="datetimeFigureOut">
              <a:rPr lang="en-US" smtClean="0"/>
              <a:pPr/>
              <a:t>11/30/2012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4A042E2-87B2-4A35-BB47-0284B215D17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0" y="5819063"/>
            <a:ext cx="9144000" cy="1022670"/>
          </a:xfrm>
          <a:prstGeom prst="rect">
            <a:avLst/>
          </a:prstGeom>
        </p:spPr>
        <p:txBody>
          <a:bodyPr/>
          <a:lstStyle/>
          <a:p>
            <a:fld id="{E6CBE962-E5B0-4D1B-9735-589D73B2AFF2}" type="datetimeFigureOut">
              <a:rPr lang="en-US" smtClean="0"/>
              <a:pPr/>
              <a:t>11/30/2012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4A042E2-87B2-4A35-BB47-0284B215D17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0" y="5819063"/>
            <a:ext cx="9144000" cy="1022670"/>
          </a:xfrm>
          <a:prstGeom prst="rect">
            <a:avLst/>
          </a:prstGeom>
        </p:spPr>
        <p:txBody>
          <a:bodyPr/>
          <a:lstStyle/>
          <a:p>
            <a:fld id="{E6CBE962-E5B0-4D1B-9735-589D73B2AFF2}" type="datetimeFigureOut">
              <a:rPr lang="en-US" smtClean="0"/>
              <a:pPr/>
              <a:t>11/30/2012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4A042E2-87B2-4A35-BB47-0284B215D17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0" y="5819063"/>
            <a:ext cx="9144000" cy="1022670"/>
          </a:xfrm>
          <a:prstGeom prst="rect">
            <a:avLst/>
          </a:prstGeom>
        </p:spPr>
        <p:txBody>
          <a:bodyPr/>
          <a:lstStyle/>
          <a:p>
            <a:fld id="{E6CBE962-E5B0-4D1B-9735-589D73B2AFF2}" type="datetimeFigureOut">
              <a:rPr lang="en-US" smtClean="0"/>
              <a:pPr/>
              <a:t>11/30/2012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4A042E2-87B2-4A35-BB47-0284B215D17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gi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userDrawn="1"/>
        </p:nvSpPr>
        <p:spPr>
          <a:xfrm>
            <a:off x="0" y="5991224"/>
            <a:ext cx="9144000" cy="86677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A042E2-87B2-4A35-BB47-0284B215D17B}" type="slidenum">
              <a:rPr lang="en-US" smtClean="0"/>
              <a:pPr/>
              <a:t>‹#›</a:t>
            </a:fld>
            <a:endParaRPr lang="en-US" dirty="0"/>
          </a:p>
        </p:txBody>
      </p:sp>
      <p:pic>
        <p:nvPicPr>
          <p:cNvPr id="7" name="Picture 6"/>
          <p:cNvPicPr/>
          <p:nvPr userDrawn="1"/>
        </p:nvPicPr>
        <p:blipFill>
          <a:blip r:embed="rId14" cstate="print">
            <a:extLst>
              <a:ext uri="{28A0092B-C50C-407E-A947-70E740481C1C}">
                <a14:useLocalDpi xmlns:a14="http://schemas.microsoft.com/office/drawing/2010/main" val="0"/>
              </a:ext>
            </a:extLst>
          </a:blip>
          <a:stretch>
            <a:fillRect/>
          </a:stretch>
        </p:blipFill>
        <p:spPr>
          <a:xfrm>
            <a:off x="8229600" y="6063342"/>
            <a:ext cx="609600" cy="718457"/>
          </a:xfrm>
          <a:prstGeom prst="rect">
            <a:avLst/>
          </a:prstGeom>
          <a:solidFill>
            <a:srgbClr val="FFC000"/>
          </a:solidFill>
        </p:spPr>
      </p:pic>
      <p:pic>
        <p:nvPicPr>
          <p:cNvPr id="8" name="Picture 7"/>
          <p:cNvPicPr/>
          <p:nvPr userDrawn="1"/>
        </p:nvPicPr>
        <p:blipFill>
          <a:blip r:embed="rId15" cstate="print">
            <a:extLst>
              <a:ext uri="{28A0092B-C50C-407E-A947-70E740481C1C}">
                <a14:useLocalDpi xmlns:a14="http://schemas.microsoft.com/office/drawing/2010/main" val="0"/>
              </a:ext>
            </a:extLst>
          </a:blip>
          <a:stretch>
            <a:fillRect/>
          </a:stretch>
        </p:blipFill>
        <p:spPr>
          <a:xfrm>
            <a:off x="4114800" y="6063342"/>
            <a:ext cx="698600" cy="794658"/>
          </a:xfrm>
          <a:prstGeom prst="rect">
            <a:avLst/>
          </a:prstGeom>
        </p:spPr>
      </p:pic>
      <p:pic>
        <p:nvPicPr>
          <p:cNvPr id="9" name="Picture 2" descr="http://www.investgambia.com/images/links/gambia.gif"/>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228600" y="6038849"/>
            <a:ext cx="762000" cy="742951"/>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60" r:id="rId5"/>
    <p:sldLayoutId id="2147483653" r:id="rId6"/>
    <p:sldLayoutId id="2147483654" r:id="rId7"/>
    <p:sldLayoutId id="2147483655" r:id="rId8"/>
    <p:sldLayoutId id="2147483656" r:id="rId9"/>
    <p:sldLayoutId id="2147483657" r:id="rId10"/>
    <p:sldLayoutId id="2147483658" r:id="rId11"/>
    <p:sldLayoutId id="2147483659" r:id="rId1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B7F74A-A5DC-4F81-B65C-7B89236D19F3}" type="datetimeFigureOut">
              <a:rPr lang="en-US" smtClean="0"/>
              <a:t>11/30/2012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3561B7-4903-4C41-9054-D0E5E3A6B965}" type="slidenum">
              <a:rPr lang="en-US" smtClean="0"/>
              <a:t>‹#›</a:t>
            </a:fld>
            <a:endParaRPr lang="en-US"/>
          </a:p>
        </p:txBody>
      </p:sp>
    </p:spTree>
    <p:extLst>
      <p:ext uri="{BB962C8B-B14F-4D97-AF65-F5344CB8AC3E}">
        <p14:creationId xmlns:p14="http://schemas.microsoft.com/office/powerpoint/2010/main" val="424398090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image" Target="../media/image18.jpeg"/><Relationship Id="rId1" Type="http://schemas.openxmlformats.org/officeDocument/2006/relationships/slideLayout" Target="../slideLayouts/slideLayout4.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28600"/>
            <a:ext cx="8153400" cy="1470025"/>
          </a:xfrm>
        </p:spPr>
        <p:txBody>
          <a:bodyPr>
            <a:normAutofit fontScale="90000"/>
          </a:bodyPr>
          <a:lstStyle/>
          <a:p>
            <a:r>
              <a:rPr lang="en-US" b="1" dirty="0" smtClean="0">
                <a:effectLst>
                  <a:outerShdw blurRad="38100" dist="38100" dir="2700000" algn="tl">
                    <a:srgbClr val="000000">
                      <a:alpha val="43137"/>
                    </a:srgbClr>
                  </a:outerShdw>
                </a:effectLst>
                <a:latin typeface="Times New Roman" pitchFamily="18" charset="0"/>
                <a:cs typeface="Times New Roman" pitchFamily="18" charset="0"/>
              </a:rPr>
              <a:t>Enhancing Climate Change Resilience through Early Warning</a:t>
            </a:r>
            <a:endParaRPr lang="en-US"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Subtitle 2"/>
          <p:cNvSpPr>
            <a:spLocks noGrp="1"/>
          </p:cNvSpPr>
          <p:nvPr>
            <p:ph type="subTitle" idx="1"/>
          </p:nvPr>
        </p:nvSpPr>
        <p:spPr>
          <a:xfrm>
            <a:off x="228600" y="1752600"/>
            <a:ext cx="8763000" cy="2971800"/>
          </a:xfrm>
        </p:spPr>
        <p:txBody>
          <a:bodyPr>
            <a:normAutofit/>
          </a:bodyPr>
          <a:lstStyle/>
          <a:p>
            <a:r>
              <a:rPr lang="en-US" sz="30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38100" dist="38100" dir="2700000" algn="tl">
                    <a:srgbClr val="000000">
                      <a:alpha val="43137"/>
                    </a:srgbClr>
                  </a:outerShdw>
                </a:effectLst>
                <a:latin typeface="Times New Roman" pitchFamily="18" charset="0"/>
                <a:cs typeface="Times New Roman" pitchFamily="18" charset="0"/>
              </a:rPr>
              <a:t>Pa Ousman Jarju</a:t>
            </a:r>
          </a:p>
          <a:p>
            <a:r>
              <a:rPr lang="en-US" sz="30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38100" dist="38100" dir="2700000" algn="tl">
                    <a:srgbClr val="000000">
                      <a:alpha val="43137"/>
                    </a:srgbClr>
                  </a:outerShdw>
                </a:effectLst>
                <a:latin typeface="Times New Roman" pitchFamily="18" charset="0"/>
                <a:cs typeface="Times New Roman" pitchFamily="18" charset="0"/>
              </a:rPr>
              <a:t>Director and UNFCCC Focal Point</a:t>
            </a:r>
          </a:p>
          <a:p>
            <a:r>
              <a:rPr lang="en-US" sz="30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38100" dist="38100" dir="2700000" algn="tl">
                    <a:srgbClr val="000000">
                      <a:alpha val="43137"/>
                    </a:srgbClr>
                  </a:outerShdw>
                </a:effectLst>
                <a:latin typeface="Times New Roman" pitchFamily="18" charset="0"/>
                <a:cs typeface="Times New Roman" pitchFamily="18" charset="0"/>
              </a:rPr>
              <a:t> Department of Water Resources</a:t>
            </a:r>
          </a:p>
          <a:p>
            <a:r>
              <a:rPr lang="en-US" sz="30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38100" dist="38100" dir="2700000" algn="tl">
                    <a:srgbClr val="000000">
                      <a:alpha val="43137"/>
                    </a:srgbClr>
                  </a:outerShdw>
                </a:effectLst>
                <a:latin typeface="Times New Roman" pitchFamily="18" charset="0"/>
                <a:cs typeface="Times New Roman" pitchFamily="18" charset="0"/>
              </a:rPr>
              <a:t>7 Marina Parade, Banjul </a:t>
            </a:r>
          </a:p>
          <a:p>
            <a:r>
              <a:rPr lang="en-US" sz="30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38100" dist="38100" dir="2700000" algn="tl">
                    <a:srgbClr val="000000">
                      <a:alpha val="43137"/>
                    </a:srgbClr>
                  </a:outerShdw>
                </a:effectLst>
                <a:latin typeface="Times New Roman" pitchFamily="18" charset="0"/>
                <a:cs typeface="Times New Roman" pitchFamily="18" charset="0"/>
              </a:rPr>
              <a:t>Republic of The Gambia</a:t>
            </a:r>
            <a:endParaRPr lang="en-US" sz="3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outerShdw blurRad="38100" dist="38100" dir="2700000" algn="tl">
                  <a:srgbClr val="000000">
                    <a:alpha val="43137"/>
                  </a:srgbClr>
                </a:outerShdw>
              </a:effectLst>
              <a:latin typeface="Times New Roman" pitchFamily="18" charset="0"/>
              <a:cs typeface="Times New Roman" pitchFamily="18" charset="0"/>
            </a:endParaRPr>
          </a:p>
        </p:txBody>
      </p:sp>
      <p:sp>
        <p:nvSpPr>
          <p:cNvPr id="1741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7413" name="Rectangle 5"/>
          <p:cNvSpPr>
            <a:spLocks noChangeArrowheads="1"/>
          </p:cNvSpPr>
          <p:nvPr/>
        </p:nvSpPr>
        <p:spPr bwMode="auto">
          <a:xfrm>
            <a:off x="0" y="1438275"/>
            <a:ext cx="9144000" cy="0"/>
          </a:xfrm>
          <a:prstGeom prst="rect">
            <a:avLst/>
          </a:prstGeom>
          <a:solidFill>
            <a:srgbClr val="FFC000"/>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414" name="Rectangle 6"/>
          <p:cNvSpPr>
            <a:spLocks noChangeArrowheads="1"/>
          </p:cNvSpPr>
          <p:nvPr/>
        </p:nvSpPr>
        <p:spPr bwMode="auto">
          <a:xfrm>
            <a:off x="0" y="2419350"/>
            <a:ext cx="9144000" cy="0"/>
          </a:xfrm>
          <a:prstGeom prst="rect">
            <a:avLst/>
          </a:prstGeom>
          <a:solidFill>
            <a:srgbClr val="FFC000"/>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415" name="Rectangle 7"/>
          <p:cNvSpPr>
            <a:spLocks noChangeArrowheads="1"/>
          </p:cNvSpPr>
          <p:nvPr/>
        </p:nvSpPr>
        <p:spPr bwMode="auto">
          <a:xfrm>
            <a:off x="0" y="3400425"/>
            <a:ext cx="9144000" cy="0"/>
          </a:xfrm>
          <a:prstGeom prst="rect">
            <a:avLst/>
          </a:prstGeom>
          <a:solidFill>
            <a:srgbClr val="FFC000"/>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TextBox 3"/>
          <p:cNvSpPr txBox="1"/>
          <p:nvPr/>
        </p:nvSpPr>
        <p:spPr>
          <a:xfrm>
            <a:off x="266700" y="4895671"/>
            <a:ext cx="8610600" cy="120032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smtClean="0">
                <a:latin typeface="Times New Roman" pitchFamily="18" charset="0"/>
                <a:cs typeface="Times New Roman" pitchFamily="18" charset="0"/>
              </a:rPr>
              <a:t>Adaptation Practitioners’ Days</a:t>
            </a:r>
          </a:p>
          <a:p>
            <a:pPr algn="ctr"/>
            <a:r>
              <a:rPr lang="en-US" dirty="0" err="1">
                <a:latin typeface="Times New Roman" pitchFamily="18" charset="0"/>
                <a:cs typeface="Times New Roman" pitchFamily="18" charset="0"/>
              </a:rPr>
              <a:t>Ezdan</a:t>
            </a:r>
            <a:r>
              <a:rPr lang="en-US" dirty="0">
                <a:latin typeface="Times New Roman" pitchFamily="18" charset="0"/>
                <a:cs typeface="Times New Roman" pitchFamily="18" charset="0"/>
              </a:rPr>
              <a:t> Hotel &amp; </a:t>
            </a:r>
            <a:r>
              <a:rPr lang="en-US" dirty="0" err="1">
                <a:latin typeface="Times New Roman" pitchFamily="18" charset="0"/>
                <a:cs typeface="Times New Roman" pitchFamily="18" charset="0"/>
              </a:rPr>
              <a:t>Suites,West</a:t>
            </a:r>
            <a:r>
              <a:rPr lang="en-US" dirty="0">
                <a:latin typeface="Times New Roman" pitchFamily="18" charset="0"/>
                <a:cs typeface="Times New Roman" pitchFamily="18" charset="0"/>
              </a:rPr>
              <a:t> Bay, Al </a:t>
            </a:r>
            <a:r>
              <a:rPr lang="en-US" dirty="0" err="1">
                <a:latin typeface="Times New Roman" pitchFamily="18" charset="0"/>
                <a:cs typeface="Times New Roman" pitchFamily="18" charset="0"/>
              </a:rPr>
              <a:t>Dafna</a:t>
            </a:r>
            <a:endParaRPr lang="en-US" dirty="0">
              <a:latin typeface="Times New Roman" pitchFamily="18" charset="0"/>
              <a:cs typeface="Times New Roman" pitchFamily="18" charset="0"/>
            </a:endParaRPr>
          </a:p>
          <a:p>
            <a:pPr algn="ctr"/>
            <a:r>
              <a:rPr lang="en-US" dirty="0" smtClean="0">
                <a:latin typeface="Times New Roman" pitchFamily="18" charset="0"/>
                <a:cs typeface="Times New Roman" pitchFamily="18" charset="0"/>
              </a:rPr>
              <a:t>Doha, Qatar, 1</a:t>
            </a:r>
            <a:r>
              <a:rPr lang="en-US" baseline="30000" dirty="0" smtClean="0">
                <a:latin typeface="Times New Roman" pitchFamily="18" charset="0"/>
                <a:cs typeface="Times New Roman" pitchFamily="18" charset="0"/>
              </a:rPr>
              <a:t>st</a:t>
            </a:r>
            <a:r>
              <a:rPr lang="en-US" dirty="0" smtClean="0">
                <a:latin typeface="Times New Roman" pitchFamily="18" charset="0"/>
                <a:cs typeface="Times New Roman" pitchFamily="18" charset="0"/>
              </a:rPr>
              <a:t> December 2012</a:t>
            </a:r>
          </a:p>
          <a:p>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52400" y="1295401"/>
            <a:ext cx="5334000" cy="4648200"/>
          </a:xfrm>
        </p:spPr>
        <p:txBody>
          <a:bodyPr>
            <a:noAutofit/>
          </a:bodyPr>
          <a:lstStyle/>
          <a:p>
            <a:pPr>
              <a:buNone/>
            </a:pPr>
            <a:r>
              <a:rPr lang="en-US" sz="2300" b="1" dirty="0" smtClean="0">
                <a:latin typeface="Times New Roman" pitchFamily="18" charset="0"/>
                <a:cs typeface="Times New Roman" pitchFamily="18" charset="0"/>
              </a:rPr>
              <a:t>On Human Resources development </a:t>
            </a:r>
            <a:r>
              <a:rPr lang="en-US" sz="2300" dirty="0" smtClean="0">
                <a:latin typeface="Times New Roman" pitchFamily="18" charset="0"/>
                <a:cs typeface="Times New Roman" pitchFamily="18" charset="0"/>
              </a:rPr>
              <a:t>we</a:t>
            </a:r>
          </a:p>
          <a:p>
            <a:pPr>
              <a:buClr>
                <a:srgbClr val="FF0000"/>
              </a:buClr>
              <a:buFont typeface="Wingdings 2" pitchFamily="18" charset="2"/>
              <a:buChar char="A"/>
            </a:pPr>
            <a:r>
              <a:rPr lang="en-US" sz="2300" dirty="0" smtClean="0">
                <a:latin typeface="Times New Roman" pitchFamily="18" charset="0"/>
                <a:cs typeface="Times New Roman" pitchFamily="18" charset="0"/>
              </a:rPr>
              <a:t>Contracted the UK Met. Office to assess the Training Needs, Develop a Training Program and Conduct the Training</a:t>
            </a:r>
          </a:p>
          <a:p>
            <a:pPr>
              <a:buClr>
                <a:srgbClr val="FF0000"/>
              </a:buClr>
              <a:buFont typeface="Wingdings 2" pitchFamily="18" charset="2"/>
              <a:buChar char="A"/>
            </a:pPr>
            <a:r>
              <a:rPr lang="en-US" sz="2300" dirty="0" smtClean="0">
                <a:latin typeface="Times New Roman" pitchFamily="18" charset="0"/>
                <a:cs typeface="Times New Roman" pitchFamily="18" charset="0"/>
              </a:rPr>
              <a:t>The Head of the Weather Forecast has just returned from the UK Met. Office following successful orientation on operations and management of NMHS.</a:t>
            </a:r>
          </a:p>
          <a:p>
            <a:pPr>
              <a:buClr>
                <a:srgbClr val="FF0000"/>
              </a:buClr>
              <a:buFont typeface="Wingdings 2" pitchFamily="18" charset="2"/>
              <a:buChar char="A"/>
            </a:pPr>
            <a:r>
              <a:rPr lang="en-US" sz="2300" dirty="0" smtClean="0">
                <a:latin typeface="Times New Roman" pitchFamily="18" charset="0"/>
                <a:cs typeface="Times New Roman" pitchFamily="18" charset="0"/>
              </a:rPr>
              <a:t>Recruited Degree Holders are now being trained at the UK Met Office on Modeling, Model Interpretation and Forecasting.</a:t>
            </a:r>
            <a:endParaRPr lang="en-US" sz="2300" dirty="0">
              <a:latin typeface="Times New Roman" pitchFamily="18" charset="0"/>
              <a:cs typeface="Times New Roman" pitchFamily="18" charset="0"/>
            </a:endParaRPr>
          </a:p>
        </p:txBody>
      </p:sp>
      <p:pic>
        <p:nvPicPr>
          <p:cNvPr id="1026" name="Picture 2"/>
          <p:cNvPicPr>
            <a:picLocks noGrp="1" noChangeAspect="1" noChangeArrowheads="1"/>
          </p:cNvPicPr>
          <p:nvPr>
            <p:ph sz="half" idx="2"/>
          </p:nvPr>
        </p:nvPicPr>
        <p:blipFill>
          <a:blip r:embed="rId2" cstate="print"/>
          <a:srcRect/>
          <a:stretch>
            <a:fillRect/>
          </a:stretch>
        </p:blipFill>
        <p:spPr bwMode="auto">
          <a:xfrm>
            <a:off x="5562600" y="1295400"/>
            <a:ext cx="3581400" cy="2743200"/>
          </a:xfrm>
          <a:prstGeom prst="rect">
            <a:avLst/>
          </a:prstGeom>
          <a:noFill/>
          <a:ln w="9525">
            <a:noFill/>
            <a:miter lim="800000"/>
            <a:headEnd/>
            <a:tailEnd/>
          </a:ln>
        </p:spPr>
      </p:pic>
      <p:sp>
        <p:nvSpPr>
          <p:cNvPr id="6" name="TextBox 5"/>
          <p:cNvSpPr txBox="1"/>
          <p:nvPr/>
        </p:nvSpPr>
        <p:spPr>
          <a:xfrm>
            <a:off x="5791200" y="1447800"/>
            <a:ext cx="3200400"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b="1" dirty="0" smtClean="0">
                <a:effectLst>
                  <a:outerShdw blurRad="38100" dist="38100" dir="2700000" algn="tl">
                    <a:srgbClr val="000000">
                      <a:alpha val="43137"/>
                    </a:srgbClr>
                  </a:outerShdw>
                </a:effectLst>
              </a:rPr>
              <a:t>The UK MET Office determined the Training Needs for Gambia</a:t>
            </a:r>
            <a:endParaRPr lang="en-US" b="1" dirty="0">
              <a:effectLst>
                <a:outerShdw blurRad="38100" dist="38100" dir="2700000" algn="tl">
                  <a:srgbClr val="000000">
                    <a:alpha val="43137"/>
                  </a:srgbClr>
                </a:outerShdw>
              </a:effectLst>
            </a:endParaRPr>
          </a:p>
        </p:txBody>
      </p:sp>
      <p:sp>
        <p:nvSpPr>
          <p:cNvPr id="7" name="Title 1"/>
          <p:cNvSpPr>
            <a:spLocks noGrp="1"/>
          </p:cNvSpPr>
          <p:nvPr>
            <p:ph type="title"/>
          </p:nvPr>
        </p:nvSpPr>
        <p:spPr>
          <a:xfrm>
            <a:off x="152400" y="152400"/>
            <a:ext cx="8839200" cy="990600"/>
          </a:xfrm>
        </p:spPr>
        <p:style>
          <a:lnRef idx="0">
            <a:schemeClr val="accent3"/>
          </a:lnRef>
          <a:fillRef idx="3">
            <a:schemeClr val="accent3"/>
          </a:fillRef>
          <a:effectRef idx="3">
            <a:schemeClr val="accent3"/>
          </a:effectRef>
          <a:fontRef idx="minor">
            <a:schemeClr val="lt1"/>
          </a:fontRef>
        </p:style>
        <p:txBody>
          <a:bodyPr>
            <a:noAutofit/>
          </a:bodyPr>
          <a:lstStyle/>
          <a:p>
            <a:r>
              <a:rPr lang="en-GB" sz="4000" b="1" dirty="0" smtClean="0">
                <a:effectLst>
                  <a:outerShdw blurRad="38100" dist="38100" dir="2700000" algn="tl">
                    <a:srgbClr val="000000">
                      <a:alpha val="43137"/>
                    </a:srgbClr>
                  </a:outerShdw>
                </a:effectLst>
                <a:latin typeface="Times New Roman" pitchFamily="18" charset="0"/>
                <a:cs typeface="Times New Roman" pitchFamily="18" charset="0"/>
              </a:rPr>
              <a:t>WHERE ARE WE ON IMPLEMENTATION? </a:t>
            </a:r>
            <a:r>
              <a:rPr lang="en-GB" sz="40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PROVIDERS</a:t>
            </a:r>
            <a:endParaRPr lang="en-US" sz="40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9" name="TextBox 8"/>
          <p:cNvSpPr txBox="1"/>
          <p:nvPr/>
        </p:nvSpPr>
        <p:spPr>
          <a:xfrm>
            <a:off x="5562600" y="4191000"/>
            <a:ext cx="3581400" cy="1692771"/>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buClr>
                <a:srgbClr val="FF0000"/>
              </a:buClr>
              <a:buFont typeface="Wingdings 2" pitchFamily="18" charset="2"/>
              <a:buChar char="A"/>
            </a:pPr>
            <a:r>
              <a:rPr lang="en-US" sz="2600" b="1" dirty="0" smtClean="0">
                <a:effectLst>
                  <a:outerShdw blurRad="38100" dist="38100" dir="2700000" algn="tl">
                    <a:srgbClr val="000000">
                      <a:alpha val="43137"/>
                    </a:srgbClr>
                  </a:outerShdw>
                </a:effectLst>
                <a:latin typeface="Times New Roman" pitchFamily="18" charset="0"/>
                <a:cs typeface="Times New Roman" pitchFamily="18" charset="0"/>
              </a:rPr>
              <a:t> Arrangements are being made to Train Weather Forecasters in Nigeria in 2013.</a:t>
            </a:r>
            <a:endParaRPr lang="en-US" sz="2600" b="1"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28600" y="1295400"/>
            <a:ext cx="6019800" cy="4648200"/>
          </a:xfrm>
        </p:spPr>
        <p:txBody>
          <a:bodyPr>
            <a:noAutofit/>
          </a:bodyPr>
          <a:lstStyle/>
          <a:p>
            <a:pPr>
              <a:buNone/>
            </a:pPr>
            <a:r>
              <a:rPr lang="en-GB" sz="2400" b="1" dirty="0" smtClean="0">
                <a:solidFill>
                  <a:srgbClr val="0033CC"/>
                </a:solidFill>
                <a:latin typeface="Times New Roman" pitchFamily="18" charset="0"/>
                <a:cs typeface="Times New Roman" pitchFamily="18" charset="0"/>
              </a:rPr>
              <a:t>For Effective, efficient and targeted delivery of climate and Climate Change Early Warning we commissioned studies to:</a:t>
            </a:r>
          </a:p>
          <a:p>
            <a:pPr>
              <a:buClr>
                <a:srgbClr val="FF0000"/>
              </a:buClr>
              <a:buFont typeface="Wingdings 2" pitchFamily="18" charset="2"/>
              <a:buChar char="A"/>
            </a:pPr>
            <a:r>
              <a:rPr lang="en-GB" sz="2400" dirty="0" smtClean="0">
                <a:latin typeface="Times New Roman" pitchFamily="18" charset="0"/>
                <a:cs typeface="Times New Roman" pitchFamily="18" charset="0"/>
              </a:rPr>
              <a:t>Assess relevance of existing early warning products to the Users;</a:t>
            </a:r>
          </a:p>
          <a:p>
            <a:pPr>
              <a:buClr>
                <a:srgbClr val="FF0000"/>
              </a:buClr>
              <a:buFont typeface="Wingdings 2" pitchFamily="18" charset="2"/>
              <a:buChar char="A"/>
            </a:pPr>
            <a:r>
              <a:rPr lang="en-GB" sz="2400" dirty="0" smtClean="0">
                <a:latin typeface="Times New Roman" pitchFamily="18" charset="0"/>
                <a:cs typeface="Times New Roman" pitchFamily="18" charset="0"/>
              </a:rPr>
              <a:t>Determine from the communities additional socio-economic data and information to enrich the early warning products;</a:t>
            </a:r>
          </a:p>
          <a:p>
            <a:pPr>
              <a:buClr>
                <a:srgbClr val="FF0000"/>
              </a:buClr>
              <a:buFont typeface="Wingdings 2" pitchFamily="18" charset="2"/>
              <a:buChar char="A"/>
            </a:pPr>
            <a:r>
              <a:rPr lang="en-GB" sz="2400" dirty="0" smtClean="0">
                <a:latin typeface="Times New Roman" pitchFamily="18" charset="0"/>
                <a:cs typeface="Times New Roman" pitchFamily="18" charset="0"/>
              </a:rPr>
              <a:t>Identify appropriate </a:t>
            </a:r>
            <a:r>
              <a:rPr lang="en-GB" sz="2400" dirty="0">
                <a:latin typeface="Times New Roman" pitchFamily="18" charset="0"/>
                <a:cs typeface="Times New Roman" pitchFamily="18" charset="0"/>
              </a:rPr>
              <a:t>and effective channels </a:t>
            </a:r>
            <a:r>
              <a:rPr lang="en-GB" sz="2400" dirty="0" smtClean="0">
                <a:latin typeface="Times New Roman" pitchFamily="18" charset="0"/>
                <a:cs typeface="Times New Roman" pitchFamily="18" charset="0"/>
              </a:rPr>
              <a:t>and mode of communication </a:t>
            </a:r>
            <a:r>
              <a:rPr lang="en-GB" sz="2400" dirty="0">
                <a:latin typeface="Times New Roman" pitchFamily="18" charset="0"/>
                <a:cs typeface="Times New Roman" pitchFamily="18" charset="0"/>
              </a:rPr>
              <a:t>of relevant climate </a:t>
            </a:r>
            <a:r>
              <a:rPr lang="en-GB" sz="2400" dirty="0" smtClean="0">
                <a:latin typeface="Times New Roman" pitchFamily="18" charset="0"/>
                <a:cs typeface="Times New Roman" pitchFamily="18" charset="0"/>
              </a:rPr>
              <a:t>change early warning information to the communities;</a:t>
            </a:r>
          </a:p>
        </p:txBody>
      </p:sp>
      <p:sp>
        <p:nvSpPr>
          <p:cNvPr id="6" name="Title 1"/>
          <p:cNvSpPr>
            <a:spLocks noGrp="1"/>
          </p:cNvSpPr>
          <p:nvPr>
            <p:ph type="title"/>
          </p:nvPr>
        </p:nvSpPr>
        <p:spPr>
          <a:xfrm>
            <a:off x="152400" y="152400"/>
            <a:ext cx="8839200" cy="990600"/>
          </a:xfrm>
        </p:spPr>
        <p:style>
          <a:lnRef idx="0">
            <a:schemeClr val="accent1"/>
          </a:lnRef>
          <a:fillRef idx="3">
            <a:schemeClr val="accent1"/>
          </a:fillRef>
          <a:effectRef idx="3">
            <a:schemeClr val="accent1"/>
          </a:effectRef>
          <a:fontRef idx="minor">
            <a:schemeClr val="lt1"/>
          </a:fontRef>
        </p:style>
        <p:txBody>
          <a:bodyPr>
            <a:noAutofit/>
          </a:bodyPr>
          <a:lstStyle/>
          <a:p>
            <a:r>
              <a:rPr lang="en-GB" sz="4000" b="1" dirty="0" smtClean="0">
                <a:effectLst>
                  <a:outerShdw blurRad="38100" dist="38100" dir="2700000" algn="tl">
                    <a:srgbClr val="000000">
                      <a:alpha val="43137"/>
                    </a:srgbClr>
                  </a:outerShdw>
                </a:effectLst>
                <a:latin typeface="Times New Roman" pitchFamily="18" charset="0"/>
                <a:cs typeface="Times New Roman" pitchFamily="18" charset="0"/>
              </a:rPr>
              <a:t>WHERE ARE WE ON IMPLEMENTATION? </a:t>
            </a:r>
            <a:r>
              <a:rPr lang="en-GB" sz="40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USERS</a:t>
            </a:r>
            <a:endParaRPr lang="en-US" sz="40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5122" name="Picture 2"/>
          <p:cNvPicPr>
            <a:picLocks noGrp="1" noChangeAspect="1" noChangeArrowheads="1"/>
          </p:cNvPicPr>
          <p:nvPr>
            <p:ph sz="half" idx="2"/>
          </p:nvPr>
        </p:nvPicPr>
        <p:blipFill>
          <a:blip r:embed="rId3" cstate="print"/>
          <a:srcRect/>
          <a:stretch>
            <a:fillRect/>
          </a:stretch>
        </p:blipFill>
        <p:spPr bwMode="auto">
          <a:xfrm>
            <a:off x="6248400" y="3581400"/>
            <a:ext cx="2895600" cy="2438400"/>
          </a:xfrm>
          <a:prstGeom prst="rect">
            <a:avLst/>
          </a:prstGeom>
          <a:noFill/>
          <a:ln w="9525">
            <a:noFill/>
            <a:miter lim="800000"/>
            <a:headEnd/>
            <a:tailEnd/>
          </a:ln>
        </p:spPr>
      </p:pic>
      <p:pic>
        <p:nvPicPr>
          <p:cNvPr id="1026" name="Picture 2"/>
          <p:cNvPicPr>
            <a:picLocks noChangeAspect="1" noChangeArrowheads="1"/>
          </p:cNvPicPr>
          <p:nvPr/>
        </p:nvPicPr>
        <p:blipFill>
          <a:blip r:embed="rId4" cstate="print"/>
          <a:srcRect/>
          <a:stretch>
            <a:fillRect/>
          </a:stretch>
        </p:blipFill>
        <p:spPr bwMode="auto">
          <a:xfrm>
            <a:off x="6248400" y="1295400"/>
            <a:ext cx="2895600" cy="220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839200" cy="1143000"/>
          </a:xfrm>
        </p:spPr>
        <p:style>
          <a:lnRef idx="0">
            <a:schemeClr val="accent5"/>
          </a:lnRef>
          <a:fillRef idx="3">
            <a:schemeClr val="accent5"/>
          </a:fillRef>
          <a:effectRef idx="3">
            <a:schemeClr val="accent5"/>
          </a:effectRef>
          <a:fontRef idx="minor">
            <a:schemeClr val="lt1"/>
          </a:fontRef>
        </p:style>
        <p:txBody>
          <a:bodyPr>
            <a:noAutofit/>
          </a:bodyPr>
          <a:lstStyle/>
          <a:p>
            <a:r>
              <a:rPr lang="en-US" sz="3200" b="1" dirty="0" smtClean="0">
                <a:effectLst>
                  <a:outerShdw blurRad="38100" dist="38100" dir="2700000" algn="tl">
                    <a:srgbClr val="000000">
                      <a:alpha val="43137"/>
                    </a:srgbClr>
                  </a:outerShdw>
                </a:effectLst>
                <a:latin typeface="Times New Roman" pitchFamily="18" charset="0"/>
                <a:cs typeface="Times New Roman" pitchFamily="18" charset="0"/>
              </a:rPr>
              <a:t>Results of the Studies on additional data and communication of early warning information. </a:t>
            </a:r>
            <a:endParaRPr lang="en-US" sz="32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sz="half" idx="1"/>
          </p:nvPr>
        </p:nvSpPr>
        <p:spPr>
          <a:xfrm>
            <a:off x="152400" y="1219200"/>
            <a:ext cx="6553200" cy="4724400"/>
          </a:xfrm>
        </p:spPr>
        <p:txBody>
          <a:bodyPr>
            <a:normAutofit fontScale="85000" lnSpcReduction="10000"/>
          </a:bodyPr>
          <a:lstStyle/>
          <a:p>
            <a:pPr algn="just">
              <a:buNone/>
            </a:pPr>
            <a:r>
              <a:rPr lang="en-US" sz="2400" b="1" dirty="0" smtClean="0">
                <a:latin typeface="Times New Roman" pitchFamily="18" charset="0"/>
                <a:cs typeface="Times New Roman" pitchFamily="18" charset="0"/>
              </a:rPr>
              <a:t>For improving existing early warning products and for effective communication of early warning information from Providers to Users the Socioeconomic and Communication studies concluded and recommended the:</a:t>
            </a:r>
          </a:p>
          <a:p>
            <a:pPr>
              <a:buClr>
                <a:srgbClr val="FF0000"/>
              </a:buClr>
              <a:buFont typeface="Wingdings 2" pitchFamily="18" charset="2"/>
              <a:buChar char="A"/>
            </a:pPr>
            <a:r>
              <a:rPr lang="en-US" sz="2400" dirty="0" smtClean="0">
                <a:latin typeface="Times New Roman" pitchFamily="18" charset="0"/>
                <a:cs typeface="Times New Roman" pitchFamily="18" charset="0"/>
              </a:rPr>
              <a:t>Use of Extension and Media Agents to translate and transmit Early Warning Information and Messages from Providers to Users;</a:t>
            </a:r>
          </a:p>
          <a:p>
            <a:pPr>
              <a:buClr>
                <a:srgbClr val="FF0000"/>
              </a:buClr>
              <a:buFont typeface="Wingdings 2" pitchFamily="18" charset="2"/>
              <a:buChar char="A"/>
            </a:pPr>
            <a:r>
              <a:rPr lang="en-US" sz="2400" dirty="0" smtClean="0">
                <a:latin typeface="Times New Roman" pitchFamily="18" charset="0"/>
                <a:cs typeface="Times New Roman" pitchFamily="18" charset="0"/>
              </a:rPr>
              <a:t>Build the capacity of the Technical Advisory Committees (TAC) and the Multidisciplinary Facilitation Teams (MDFT) in the Project sites who have the required agents in their membership.</a:t>
            </a:r>
          </a:p>
          <a:p>
            <a:pPr>
              <a:buClr>
                <a:srgbClr val="FF0000"/>
              </a:buClr>
              <a:buFont typeface="Wingdings 2" pitchFamily="18" charset="2"/>
              <a:buChar char="A"/>
            </a:pPr>
            <a:r>
              <a:rPr lang="en-US" sz="2400" dirty="0" smtClean="0">
                <a:latin typeface="Times New Roman" pitchFamily="18" charset="0"/>
                <a:cs typeface="Times New Roman" pitchFamily="18" charset="0"/>
              </a:rPr>
              <a:t>Conduct capacity building workshops for the membership of the TACs, MDFTs and communities at the Project Sites during December 2012 and January and 2013 to enable them perform the communication role.</a:t>
            </a:r>
          </a:p>
          <a:p>
            <a:endParaRPr lang="en-US" sz="2400"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2050" name="Picture 2"/>
          <p:cNvPicPr>
            <a:picLocks noGrp="1" noChangeAspect="1" noChangeArrowheads="1"/>
          </p:cNvPicPr>
          <p:nvPr>
            <p:ph sz="half" idx="2"/>
          </p:nvPr>
        </p:nvPicPr>
        <p:blipFill>
          <a:blip r:embed="rId2" cstate="print"/>
          <a:srcRect/>
          <a:stretch>
            <a:fillRect/>
          </a:stretch>
        </p:blipFill>
        <p:spPr bwMode="auto">
          <a:xfrm>
            <a:off x="6705600" y="1295400"/>
            <a:ext cx="2438400" cy="464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839200" cy="838200"/>
          </a:xfrm>
        </p:spPr>
        <p:style>
          <a:lnRef idx="1">
            <a:schemeClr val="accent6"/>
          </a:lnRef>
          <a:fillRef idx="2">
            <a:schemeClr val="accent6"/>
          </a:fillRef>
          <a:effectRef idx="1">
            <a:schemeClr val="accent6"/>
          </a:effectRef>
          <a:fontRef idx="minor">
            <a:schemeClr val="dk1"/>
          </a:fontRef>
        </p:style>
        <p:txBody>
          <a:bodyPr>
            <a:normAutofit/>
          </a:bodyPr>
          <a:lstStyle/>
          <a:p>
            <a:r>
              <a:rPr lang="en-US"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Times New Roman" pitchFamily="18" charset="0"/>
                <a:cs typeface="Times New Roman" pitchFamily="18" charset="0"/>
              </a:rPr>
              <a:t>WAY FORWARD</a:t>
            </a:r>
            <a:endParaRPr lang="en-US"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Times New Roman" pitchFamily="18" charset="0"/>
              <a:cs typeface="Times New Roman" pitchFamily="18" charset="0"/>
            </a:endParaRPr>
          </a:p>
        </p:txBody>
      </p:sp>
      <p:sp>
        <p:nvSpPr>
          <p:cNvPr id="3" name="Content Placeholder 2"/>
          <p:cNvSpPr>
            <a:spLocks noGrp="1"/>
          </p:cNvSpPr>
          <p:nvPr>
            <p:ph sz="half" idx="1"/>
          </p:nvPr>
        </p:nvSpPr>
        <p:spPr>
          <a:xfrm>
            <a:off x="152400" y="1143000"/>
            <a:ext cx="8839200" cy="4800601"/>
          </a:xfrm>
        </p:spPr>
        <p:txBody>
          <a:bodyPr>
            <a:normAutofit lnSpcReduction="10000"/>
          </a:bodyPr>
          <a:lstStyle/>
          <a:p>
            <a:pPr lvl="0" algn="just">
              <a:lnSpc>
                <a:spcPct val="110000"/>
              </a:lnSpc>
              <a:buClr>
                <a:srgbClr val="FF0000"/>
              </a:buClr>
              <a:buFont typeface="Wingdings 2" pitchFamily="18" charset="2"/>
              <a:buChar char="A"/>
            </a:pPr>
            <a:r>
              <a:rPr lang="en-US" dirty="0" smtClean="0">
                <a:latin typeface="Times New Roman" pitchFamily="18" charset="0"/>
                <a:cs typeface="Times New Roman" pitchFamily="18" charset="0"/>
              </a:rPr>
              <a:t>The current Phase of the Early Warning Project was prepared and budgeted in 2008  when resource constraints of the LDC Fund forced limited the budget to USD 1,028,500 </a:t>
            </a:r>
          </a:p>
          <a:p>
            <a:pPr lvl="0" algn="just">
              <a:lnSpc>
                <a:spcPct val="110000"/>
              </a:lnSpc>
              <a:buClr>
                <a:srgbClr val="FF0000"/>
              </a:buClr>
              <a:buFont typeface="Wingdings 2" pitchFamily="18" charset="2"/>
              <a:buChar char="A"/>
            </a:pPr>
            <a:r>
              <a:rPr lang="en-US" dirty="0" smtClean="0">
                <a:latin typeface="Times New Roman" pitchFamily="18" charset="0"/>
                <a:cs typeface="Times New Roman" pitchFamily="18" charset="0"/>
              </a:rPr>
              <a:t>Hence, this phase allowed only minimal functionality and implementation on a pilot basis.</a:t>
            </a:r>
          </a:p>
          <a:p>
            <a:pPr lvl="0" algn="just">
              <a:buClr>
                <a:srgbClr val="FF0000"/>
              </a:buClr>
              <a:buFont typeface="Wingdings 2" pitchFamily="18" charset="2"/>
              <a:buChar char="A"/>
            </a:pPr>
            <a:r>
              <a:rPr lang="en-US" dirty="0" smtClean="0">
                <a:latin typeface="Times New Roman" pitchFamily="18" charset="0"/>
                <a:cs typeface="Times New Roman" pitchFamily="18" charset="0"/>
              </a:rPr>
              <a:t>Baseline, Needs assessments and other studies conducted under this phase of the clearly and adequately outlined the need for increased functionality and has confirmed that the budgetary allocation under the current project is inadequate to meet the needs identified.</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52400" y="914400"/>
            <a:ext cx="7010400" cy="3810000"/>
          </a:xfrm>
        </p:spPr>
        <p:txBody>
          <a:bodyPr>
            <a:noAutofit/>
          </a:bodyPr>
          <a:lstStyle/>
          <a:p>
            <a:pPr>
              <a:lnSpc>
                <a:spcPct val="120000"/>
              </a:lnSpc>
              <a:buClr>
                <a:srgbClr val="FF0000"/>
              </a:buClr>
              <a:buFont typeface="Wingdings 2" pitchFamily="18" charset="2"/>
              <a:buChar char="A"/>
            </a:pPr>
            <a:r>
              <a:rPr lang="en-US" sz="2100" dirty="0" smtClean="0">
                <a:latin typeface="Times New Roman" pitchFamily="18" charset="0"/>
                <a:cs typeface="Times New Roman" pitchFamily="18" charset="0"/>
              </a:rPr>
              <a:t>Up-scaling of both the project coverage and funding will enable The Gambia to </a:t>
            </a:r>
            <a:r>
              <a:rPr lang="en-US" sz="2100" b="1" dirty="0" smtClean="0">
                <a:solidFill>
                  <a:srgbClr val="FF0000"/>
                </a:solidFill>
                <a:latin typeface="Times New Roman" pitchFamily="18" charset="0"/>
                <a:cs typeface="Times New Roman" pitchFamily="18" charset="0"/>
              </a:rPr>
              <a:t>procure adequate technologies, develop and strengthen the infrastructure and provide the needed institutional and human capacity </a:t>
            </a:r>
            <a:r>
              <a:rPr lang="en-US" sz="2100" dirty="0" smtClean="0">
                <a:latin typeface="Times New Roman" pitchFamily="18" charset="0"/>
                <a:cs typeface="Times New Roman" pitchFamily="18" charset="0"/>
              </a:rPr>
              <a:t>to develop and operationalise an effective climate change early warning system. </a:t>
            </a:r>
          </a:p>
          <a:p>
            <a:pPr lvl="0">
              <a:lnSpc>
                <a:spcPct val="120000"/>
              </a:lnSpc>
              <a:buClr>
                <a:srgbClr val="FF0000"/>
              </a:buClr>
              <a:buFont typeface="Wingdings 2" pitchFamily="18" charset="2"/>
              <a:buChar char="A"/>
            </a:pPr>
            <a:r>
              <a:rPr lang="en-US" sz="2100" dirty="0" smtClean="0">
                <a:latin typeface="Times New Roman" pitchFamily="18" charset="0"/>
                <a:cs typeface="Times New Roman" pitchFamily="18" charset="0"/>
              </a:rPr>
              <a:t>A Second Phase of EWS LDCF project is therefore proposed, which will </a:t>
            </a:r>
            <a:r>
              <a:rPr lang="en-US" sz="2100" b="1" dirty="0" smtClean="0">
                <a:solidFill>
                  <a:srgbClr val="FF0000"/>
                </a:solidFill>
                <a:latin typeface="Times New Roman" pitchFamily="18" charset="0"/>
                <a:cs typeface="Times New Roman" pitchFamily="18" charset="0"/>
              </a:rPr>
              <a:t>bridge the budget gap between the investments achieved in the first LDCF project and a fully functional EWS.</a:t>
            </a:r>
          </a:p>
          <a:p>
            <a:pPr lvl="0">
              <a:lnSpc>
                <a:spcPct val="120000"/>
              </a:lnSpc>
            </a:pPr>
            <a:r>
              <a:rPr lang="en-US" sz="2100" dirty="0" smtClean="0">
                <a:latin typeface="Times New Roman" pitchFamily="18" charset="0"/>
                <a:cs typeface="Times New Roman" pitchFamily="18" charset="0"/>
              </a:rPr>
              <a:t>The total Budget of Phase II is USD 8,000,000.</a:t>
            </a:r>
          </a:p>
        </p:txBody>
      </p:sp>
      <p:sp>
        <p:nvSpPr>
          <p:cNvPr id="5" name="Title 1"/>
          <p:cNvSpPr>
            <a:spLocks noGrp="1"/>
          </p:cNvSpPr>
          <p:nvPr>
            <p:ph type="title"/>
          </p:nvPr>
        </p:nvSpPr>
        <p:spPr>
          <a:xfrm>
            <a:off x="152400" y="152400"/>
            <a:ext cx="8839200" cy="762000"/>
          </a:xfrm>
        </p:spPr>
        <p:style>
          <a:lnRef idx="1">
            <a:schemeClr val="accent6"/>
          </a:lnRef>
          <a:fillRef idx="2">
            <a:schemeClr val="accent6"/>
          </a:fillRef>
          <a:effectRef idx="1">
            <a:schemeClr val="accent6"/>
          </a:effectRef>
          <a:fontRef idx="minor">
            <a:schemeClr val="dk1"/>
          </a:fontRef>
        </p:style>
        <p:txBody>
          <a:bodyPr>
            <a:normAutofit/>
          </a:bodyPr>
          <a:lstStyle/>
          <a:p>
            <a:r>
              <a:rPr lang="en-US"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Times New Roman" pitchFamily="18" charset="0"/>
                <a:cs typeface="Times New Roman" pitchFamily="18" charset="0"/>
              </a:rPr>
              <a:t>WAY FORWARD</a:t>
            </a:r>
            <a:endParaRPr lang="en-US"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Times New Roman" pitchFamily="18" charset="0"/>
              <a:cs typeface="Times New Roman" pitchFamily="18" charset="0"/>
            </a:endParaRPr>
          </a:p>
        </p:txBody>
      </p:sp>
      <p:pic>
        <p:nvPicPr>
          <p:cNvPr id="2050" name="Picture 2" descr="C:\Gambia Early Warning Project\IMG_2491.JPG"/>
          <p:cNvPicPr>
            <a:picLocks noGrp="1" noChangeAspect="1" noChangeArrowheads="1"/>
          </p:cNvPicPr>
          <p:nvPr>
            <p:ph sz="half" idx="2"/>
          </p:nvPr>
        </p:nvPicPr>
        <p:blipFill>
          <a:blip r:embed="rId2" cstate="print"/>
          <a:srcRect/>
          <a:stretch>
            <a:fillRect/>
          </a:stretch>
        </p:blipFill>
        <p:spPr bwMode="auto">
          <a:xfrm>
            <a:off x="7086600" y="990600"/>
            <a:ext cx="2057400" cy="1804851"/>
          </a:xfrm>
          <a:prstGeom prst="rect">
            <a:avLst/>
          </a:prstGeom>
          <a:noFill/>
        </p:spPr>
      </p:pic>
      <p:pic>
        <p:nvPicPr>
          <p:cNvPr id="2051" name="Picture 3" descr="C:\Gambia Early Warning Project\IMG_2496(2).JPG"/>
          <p:cNvPicPr>
            <a:picLocks noChangeAspect="1" noChangeArrowheads="1"/>
          </p:cNvPicPr>
          <p:nvPr/>
        </p:nvPicPr>
        <p:blipFill>
          <a:blip r:embed="rId3" cstate="print"/>
          <a:srcRect/>
          <a:stretch>
            <a:fillRect/>
          </a:stretch>
        </p:blipFill>
        <p:spPr bwMode="auto">
          <a:xfrm>
            <a:off x="7086600" y="2819400"/>
            <a:ext cx="2057400" cy="1981200"/>
          </a:xfrm>
          <a:prstGeom prst="rect">
            <a:avLst/>
          </a:prstGeom>
          <a:noFill/>
        </p:spPr>
      </p:pic>
      <p:pic>
        <p:nvPicPr>
          <p:cNvPr id="2052" name="Picture 4" descr="C:\Gambia Early Warning Project\IMG_2481(1).JPG"/>
          <p:cNvPicPr>
            <a:picLocks noChangeAspect="1" noChangeArrowheads="1"/>
          </p:cNvPicPr>
          <p:nvPr/>
        </p:nvPicPr>
        <p:blipFill>
          <a:blip r:embed="rId4" cstate="print"/>
          <a:srcRect/>
          <a:stretch>
            <a:fillRect/>
          </a:stretch>
        </p:blipFill>
        <p:spPr bwMode="auto">
          <a:xfrm>
            <a:off x="4343400" y="4800600"/>
            <a:ext cx="1981200" cy="1295400"/>
          </a:xfrm>
          <a:prstGeom prst="rect">
            <a:avLst/>
          </a:prstGeom>
          <a:noFill/>
        </p:spPr>
      </p:pic>
      <p:pic>
        <p:nvPicPr>
          <p:cNvPr id="2053" name="Picture 5" descr="C:\Gambia Early Warning Project\IMG_2507(1).JPG"/>
          <p:cNvPicPr>
            <a:picLocks noChangeAspect="1" noChangeArrowheads="1"/>
          </p:cNvPicPr>
          <p:nvPr/>
        </p:nvPicPr>
        <p:blipFill>
          <a:blip r:embed="rId5" cstate="print"/>
          <a:srcRect/>
          <a:stretch>
            <a:fillRect/>
          </a:stretch>
        </p:blipFill>
        <p:spPr bwMode="auto">
          <a:xfrm>
            <a:off x="2133600" y="4800600"/>
            <a:ext cx="2209800" cy="1295400"/>
          </a:xfrm>
          <a:prstGeom prst="rect">
            <a:avLst/>
          </a:prstGeom>
          <a:noFill/>
        </p:spPr>
      </p:pic>
      <p:pic>
        <p:nvPicPr>
          <p:cNvPr id="2054" name="Picture 6" descr="C:\Gambia Early Warning Project\IMG_2455.JPG"/>
          <p:cNvPicPr>
            <a:picLocks noChangeAspect="1" noChangeArrowheads="1"/>
          </p:cNvPicPr>
          <p:nvPr/>
        </p:nvPicPr>
        <p:blipFill>
          <a:blip r:embed="rId6" cstate="print"/>
          <a:srcRect/>
          <a:stretch>
            <a:fillRect/>
          </a:stretch>
        </p:blipFill>
        <p:spPr bwMode="auto">
          <a:xfrm>
            <a:off x="152400" y="4800600"/>
            <a:ext cx="1981200" cy="1254034"/>
          </a:xfrm>
          <a:prstGeom prst="rect">
            <a:avLst/>
          </a:prstGeom>
          <a:noFill/>
        </p:spPr>
      </p:pic>
      <p:pic>
        <p:nvPicPr>
          <p:cNvPr id="1026" name="Picture 2" descr="C:\Users\USER\Desktop\PSC MEETING.JPG"/>
          <p:cNvPicPr>
            <a:picLocks noChangeAspect="1" noChangeArrowheads="1"/>
          </p:cNvPicPr>
          <p:nvPr/>
        </p:nvPicPr>
        <p:blipFill>
          <a:blip r:embed="rId7" cstate="print"/>
          <a:srcRect/>
          <a:stretch>
            <a:fillRect/>
          </a:stretch>
        </p:blipFill>
        <p:spPr bwMode="auto">
          <a:xfrm>
            <a:off x="6324600" y="4724400"/>
            <a:ext cx="2819400" cy="1347818"/>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28599" y="1066800"/>
            <a:ext cx="8686801" cy="4800600"/>
          </a:xfrm>
        </p:spPr>
        <p:txBody>
          <a:bodyPr>
            <a:noAutofit/>
          </a:bodyPr>
          <a:lstStyle/>
          <a:p>
            <a:pPr algn="just">
              <a:buNone/>
            </a:pPr>
            <a:r>
              <a:rPr lang="en-GB" sz="2200" b="1" dirty="0" smtClean="0">
                <a:latin typeface="Times New Roman" pitchFamily="18" charset="0"/>
                <a:cs typeface="Times New Roman" pitchFamily="18" charset="0"/>
              </a:rPr>
              <a:t>To achieve the Outcome of Improved and timely preparedness and responses of various stakeholders to forecast climate linked risks and vulnerabilities</a:t>
            </a:r>
            <a:endParaRPr lang="en-US" sz="2200" b="1" dirty="0" smtClean="0">
              <a:latin typeface="Times New Roman" pitchFamily="18" charset="0"/>
              <a:cs typeface="Times New Roman" pitchFamily="18" charset="0"/>
            </a:endParaRPr>
          </a:p>
          <a:p>
            <a:pPr algn="just"/>
            <a:r>
              <a:rPr lang="en-GB" sz="2400" dirty="0" smtClean="0">
                <a:latin typeface="Times New Roman" pitchFamily="18" charset="0"/>
                <a:cs typeface="Times New Roman" pitchFamily="18" charset="0"/>
              </a:rPr>
              <a:t>Relevant policies will be reviewed and implementation strategies and Plans developed for climate sensitivity;</a:t>
            </a:r>
          </a:p>
          <a:p>
            <a:pPr algn="just"/>
            <a:r>
              <a:rPr lang="en-GB" sz="2400" dirty="0" smtClean="0">
                <a:latin typeface="Times New Roman" pitchFamily="18" charset="0"/>
                <a:cs typeface="Times New Roman" pitchFamily="18" charset="0"/>
              </a:rPr>
              <a:t>Policy process is identified to mainstream climate change and encourage preventative planning and decision making in response to early warnings and climate change trends;</a:t>
            </a:r>
            <a:endParaRPr lang="en-US" sz="2400" dirty="0" smtClean="0">
              <a:latin typeface="Times New Roman" pitchFamily="18" charset="0"/>
              <a:cs typeface="Times New Roman" pitchFamily="18" charset="0"/>
            </a:endParaRPr>
          </a:p>
          <a:p>
            <a:pPr algn="just"/>
            <a:r>
              <a:rPr lang="en-GB" sz="2400" dirty="0" smtClean="0">
                <a:latin typeface="Times New Roman" pitchFamily="18" charset="0"/>
                <a:cs typeface="Times New Roman" pitchFamily="18" charset="0"/>
              </a:rPr>
              <a:t>Sensitization and awareness raising for  the population will be conducted</a:t>
            </a:r>
          </a:p>
          <a:p>
            <a:pPr algn="just"/>
            <a:r>
              <a:rPr lang="en-GB" sz="2400" dirty="0" smtClean="0">
                <a:latin typeface="Times New Roman" pitchFamily="18" charset="0"/>
                <a:cs typeface="Times New Roman" pitchFamily="18" charset="0"/>
              </a:rPr>
              <a:t>A public-private platform for climate risk management will be established to engage private sector in climate proofing</a:t>
            </a:r>
            <a:endParaRPr lang="en-US" sz="2400" dirty="0" smtClean="0">
              <a:latin typeface="Times New Roman" pitchFamily="18" charset="0"/>
              <a:cs typeface="Times New Roman" pitchFamily="18" charset="0"/>
            </a:endParaRPr>
          </a:p>
          <a:p>
            <a:pPr algn="just"/>
            <a:endParaRPr lang="en-US" sz="2200" dirty="0">
              <a:latin typeface="Times New Roman" pitchFamily="18" charset="0"/>
              <a:cs typeface="Times New Roman" pitchFamily="18" charset="0"/>
            </a:endParaRPr>
          </a:p>
        </p:txBody>
      </p:sp>
      <p:sp>
        <p:nvSpPr>
          <p:cNvPr id="6" name="Title 1"/>
          <p:cNvSpPr>
            <a:spLocks noGrp="1"/>
          </p:cNvSpPr>
          <p:nvPr>
            <p:ph type="title"/>
          </p:nvPr>
        </p:nvSpPr>
        <p:spPr>
          <a:xfrm>
            <a:off x="152400" y="152400"/>
            <a:ext cx="8839200" cy="762000"/>
          </a:xfrm>
        </p:spPr>
        <p:style>
          <a:lnRef idx="1">
            <a:schemeClr val="accent6"/>
          </a:lnRef>
          <a:fillRef idx="2">
            <a:schemeClr val="accent6"/>
          </a:fillRef>
          <a:effectRef idx="1">
            <a:schemeClr val="accent6"/>
          </a:effectRef>
          <a:fontRef idx="minor">
            <a:schemeClr val="dk1"/>
          </a:fontRef>
        </p:style>
        <p:txBody>
          <a:bodyPr>
            <a:normAutofit/>
          </a:bodyPr>
          <a:lstStyle/>
          <a:p>
            <a:r>
              <a:rPr lang="en-US"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Times New Roman" pitchFamily="18" charset="0"/>
                <a:cs typeface="Times New Roman" pitchFamily="18" charset="0"/>
              </a:rPr>
              <a:t>WAY FORWARD</a:t>
            </a:r>
            <a:endParaRPr lang="en-US"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38100" dist="38100" dir="2700000" algn="tl">
                  <a:srgbClr val="000000">
                    <a:alpha val="43137"/>
                  </a:srgbClr>
                </a:outerShdw>
                <a:reflection blurRad="12700" stA="28000" endPos="45000" dist="1000" dir="5400000" sy="-100000" algn="bl" rotWithShape="0"/>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4638"/>
            <a:ext cx="7391400" cy="5639079"/>
          </a:xfrm>
        </p:spPr>
        <p:style>
          <a:lnRef idx="3">
            <a:schemeClr val="lt1"/>
          </a:lnRef>
          <a:fillRef idx="1">
            <a:schemeClr val="accent3"/>
          </a:fillRef>
          <a:effectRef idx="1">
            <a:schemeClr val="accent3"/>
          </a:effectRef>
          <a:fontRef idx="minor">
            <a:schemeClr val="lt1"/>
          </a:fontRef>
        </p:style>
        <p:txBody>
          <a:bodyPr>
            <a:noAutofit/>
          </a:bodyPr>
          <a:lstStyle/>
          <a:p>
            <a:r>
              <a:rPr lang="en-US" sz="9600" dirty="0" smtClean="0"/>
              <a:t>THANK YOU FOR YOUR ATTENTION</a:t>
            </a:r>
            <a:endParaRPr lang="en-US" sz="9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839200" cy="685800"/>
          </a:xfrm>
        </p:spPr>
        <p:style>
          <a:lnRef idx="0">
            <a:schemeClr val="accent4"/>
          </a:lnRef>
          <a:fillRef idx="3">
            <a:schemeClr val="accent4"/>
          </a:fillRef>
          <a:effectRef idx="3">
            <a:schemeClr val="accent4"/>
          </a:effectRef>
          <a:fontRef idx="minor">
            <a:schemeClr val="lt1"/>
          </a:fontRef>
        </p:style>
        <p:txBody>
          <a:bodyPr>
            <a:noAutofit/>
          </a:bodyPr>
          <a:lstStyle/>
          <a:p>
            <a:r>
              <a:rPr lang="en-US" sz="3000" b="1" dirty="0" smtClean="0">
                <a:effectLst>
                  <a:outerShdw blurRad="38100" dist="38100" dir="2700000" algn="tl">
                    <a:srgbClr val="000000">
                      <a:alpha val="43137"/>
                    </a:srgbClr>
                  </a:outerShdw>
                </a:effectLst>
                <a:latin typeface="Times New Roman" pitchFamily="18" charset="0"/>
                <a:cs typeface="Times New Roman" pitchFamily="18" charset="0"/>
              </a:rPr>
              <a:t>WHY AN EARLY WARNING PROJECT GAMBIA</a:t>
            </a:r>
            <a:endParaRPr lang="en-US" sz="30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a:xfrm>
            <a:off x="0" y="914400"/>
            <a:ext cx="9144000" cy="5105399"/>
          </a:xfrm>
        </p:spPr>
        <p:txBody>
          <a:bodyPr>
            <a:noAutofit/>
          </a:bodyPr>
          <a:lstStyle/>
          <a:p>
            <a:r>
              <a:rPr lang="en-US" sz="2000" b="1" dirty="0" smtClean="0">
                <a:latin typeface="Times New Roman" pitchFamily="18" charset="0"/>
                <a:cs typeface="Times New Roman" pitchFamily="18" charset="0"/>
              </a:rPr>
              <a:t>Low human and infrastructure capacities </a:t>
            </a:r>
            <a:r>
              <a:rPr lang="en-US" sz="2000" dirty="0" smtClean="0">
                <a:latin typeface="Times New Roman" pitchFamily="18" charset="0"/>
                <a:cs typeface="Times New Roman" pitchFamily="18" charset="0"/>
              </a:rPr>
              <a:t>for collection and monitoring of data and information on climate and climate change and the development of alerts;</a:t>
            </a:r>
          </a:p>
          <a:p>
            <a:pPr marL="0" indent="0">
              <a:buNone/>
            </a:pPr>
            <a:r>
              <a:rPr lang="en-US" sz="2000" dirty="0" smtClean="0">
                <a:latin typeface="Times New Roman" pitchFamily="18" charset="0"/>
                <a:cs typeface="Times New Roman" pitchFamily="18" charset="0"/>
              </a:rPr>
              <a:t>	The limitations in capacities include:</a:t>
            </a:r>
          </a:p>
          <a:p>
            <a:pPr lvl="1">
              <a:buNone/>
            </a:pPr>
            <a:r>
              <a:rPr lang="en-US" sz="2000" b="1" dirty="0" smtClean="0">
                <a:latin typeface="Times New Roman" pitchFamily="18" charset="0"/>
                <a:cs typeface="Times New Roman" pitchFamily="18" charset="0"/>
              </a:rPr>
              <a:t>(i)   Inadequate number </a:t>
            </a:r>
            <a:r>
              <a:rPr lang="en-US" sz="2000" dirty="0" smtClean="0">
                <a:latin typeface="Times New Roman" pitchFamily="18" charset="0"/>
                <a:cs typeface="Times New Roman" pitchFamily="18" charset="0"/>
              </a:rPr>
              <a:t>and quality of equipment and tools;</a:t>
            </a:r>
          </a:p>
          <a:p>
            <a:pPr lvl="1">
              <a:buNone/>
            </a:pPr>
            <a:r>
              <a:rPr lang="en-US" sz="2000" b="1" dirty="0" smtClean="0">
                <a:latin typeface="Times New Roman" pitchFamily="18" charset="0"/>
                <a:cs typeface="Times New Roman" pitchFamily="18" charset="0"/>
              </a:rPr>
              <a:t>(ii) Acute shortage of qualified personnel </a:t>
            </a:r>
            <a:r>
              <a:rPr lang="en-US" sz="2000" dirty="0" smtClean="0">
                <a:latin typeface="Times New Roman" pitchFamily="18" charset="0"/>
                <a:cs typeface="Times New Roman" pitchFamily="18" charset="0"/>
              </a:rPr>
              <a:t>to:</a:t>
            </a:r>
          </a:p>
          <a:p>
            <a:pPr lvl="2"/>
            <a:r>
              <a:rPr lang="en-US" sz="2000" dirty="0" smtClean="0">
                <a:latin typeface="Times New Roman" pitchFamily="18" charset="0"/>
                <a:cs typeface="Times New Roman" pitchFamily="18" charset="0"/>
              </a:rPr>
              <a:t>Transform data into processed information and weather forecasts</a:t>
            </a:r>
          </a:p>
          <a:p>
            <a:pPr lvl="2"/>
            <a:r>
              <a:rPr lang="en-US" sz="2000" dirty="0" smtClean="0">
                <a:latin typeface="Times New Roman" pitchFamily="18" charset="0"/>
                <a:cs typeface="Times New Roman" pitchFamily="18" charset="0"/>
              </a:rPr>
              <a:t>Package the data and forecast products into early warning messages that sensitize well targeted end-users;</a:t>
            </a:r>
          </a:p>
          <a:p>
            <a:pPr lvl="1">
              <a:buNone/>
            </a:pPr>
            <a:r>
              <a:rPr lang="en-US" sz="2000" b="1" dirty="0" smtClean="0">
                <a:latin typeface="Times New Roman" pitchFamily="18" charset="0"/>
                <a:cs typeface="Times New Roman" pitchFamily="18" charset="0"/>
              </a:rPr>
              <a:t>(iii) Absence of a strategy  </a:t>
            </a:r>
            <a:r>
              <a:rPr lang="en-US" sz="2000" dirty="0" smtClean="0">
                <a:latin typeface="Times New Roman" pitchFamily="18" charset="0"/>
                <a:cs typeface="Times New Roman" pitchFamily="18" charset="0"/>
              </a:rPr>
              <a:t>for appropriate communication of climate change early warnings</a:t>
            </a:r>
          </a:p>
          <a:p>
            <a:pPr>
              <a:buNone/>
            </a:pPr>
            <a:r>
              <a:rPr lang="en-US" sz="2000" dirty="0" smtClean="0">
                <a:latin typeface="Times New Roman" pitchFamily="18" charset="0"/>
                <a:cs typeface="Times New Roman" pitchFamily="18" charset="0"/>
              </a:rPr>
              <a:t>To enhance the resilience of the population and the national economy urgent action and measures needed to be taken to address the deficiencies and strengthen climate change early warning system in The Gambia. </a:t>
            </a:r>
          </a:p>
          <a:p>
            <a:pPr>
              <a:buNone/>
            </a:pPr>
            <a:r>
              <a:rPr lang="en-US" sz="2000" dirty="0" smtClean="0">
                <a:latin typeface="Times New Roman" pitchFamily="18" charset="0"/>
                <a:cs typeface="Times New Roman" pitchFamily="18" charset="0"/>
              </a:rPr>
              <a:t>Thus Early Warning Project formed the FIRST PRIORITY OF THE GAMBIAN NAPA</a:t>
            </a:r>
            <a:r>
              <a:rPr lang="en-US" sz="2000" dirty="0" smtClean="0">
                <a:effectLst>
                  <a:outerShdw blurRad="38100" dist="38100" dir="2700000" algn="tl">
                    <a:srgbClr val="000000">
                      <a:alpha val="43137"/>
                    </a:srgbClr>
                  </a:outerShdw>
                </a:effectLst>
                <a:latin typeface="Times New Roman" pitchFamily="18" charset="0"/>
                <a:cs typeface="Times New Roman" pitchFamily="18" charset="0"/>
              </a:rPr>
              <a:t/>
            </a:r>
            <a:br>
              <a:rPr lang="en-US" sz="2000" dirty="0" smtClean="0">
                <a:effectLst>
                  <a:outerShdw blurRad="38100" dist="38100" dir="2700000" algn="tl">
                    <a:srgbClr val="000000">
                      <a:alpha val="43137"/>
                    </a:srgbClr>
                  </a:outerShdw>
                </a:effectLst>
                <a:latin typeface="Times New Roman" pitchFamily="18" charset="0"/>
                <a:cs typeface="Times New Roman" pitchFamily="18" charset="0"/>
              </a:rPr>
            </a:br>
            <a:endParaRPr lang="en-US" sz="20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763000" cy="1401762"/>
          </a:xfrm>
        </p:spPr>
        <p:style>
          <a:lnRef idx="0">
            <a:schemeClr val="accent4"/>
          </a:lnRef>
          <a:fillRef idx="3">
            <a:schemeClr val="accent4"/>
          </a:fillRef>
          <a:effectRef idx="3">
            <a:schemeClr val="accent4"/>
          </a:effectRef>
          <a:fontRef idx="minor">
            <a:schemeClr val="lt1"/>
          </a:fontRef>
        </p:style>
        <p:txBody>
          <a:bodyPr>
            <a:noAutofit/>
          </a:bodyPr>
          <a:lstStyle/>
          <a:p>
            <a:r>
              <a:rPr lang="en-US" sz="3600" b="1" dirty="0" smtClean="0">
                <a:effectLst>
                  <a:outerShdw blurRad="38100" dist="38100" dir="2700000" algn="tl">
                    <a:srgbClr val="000000">
                      <a:alpha val="43137"/>
                    </a:srgbClr>
                  </a:outerShdw>
                </a:effectLst>
                <a:latin typeface="Times New Roman" pitchFamily="18" charset="0"/>
                <a:cs typeface="Times New Roman" pitchFamily="18" charset="0"/>
              </a:rPr>
              <a:t>Expected Outcomes of the Climate and Climate Change Early Warning Project</a:t>
            </a:r>
            <a:endParaRPr lang="en-US" sz="36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a:xfrm>
            <a:off x="0" y="1752600"/>
            <a:ext cx="9144000" cy="4191000"/>
          </a:xfrm>
        </p:spPr>
        <p:txBody>
          <a:bodyPr>
            <a:noAutofit/>
          </a:bodyPr>
          <a:lstStyle/>
          <a:p>
            <a:pPr marL="457200" indent="-457200" algn="ctr">
              <a:buNone/>
            </a:pPr>
            <a:r>
              <a:rPr lang="en-GB" b="1" dirty="0" smtClean="0">
                <a:effectLst>
                  <a:outerShdw blurRad="38100" dist="38100" dir="2700000" algn="tl">
                    <a:srgbClr val="000000">
                      <a:alpha val="43137"/>
                    </a:srgbClr>
                  </a:outerShdw>
                </a:effectLst>
                <a:latin typeface="Times New Roman" pitchFamily="18" charset="0"/>
                <a:cs typeface="Times New Roman" pitchFamily="18" charset="0"/>
              </a:rPr>
              <a:t>Three Outcomes</a:t>
            </a:r>
          </a:p>
          <a:p>
            <a:pPr marL="457200" indent="-457200">
              <a:buFont typeface="+mj-lt"/>
              <a:buAutoNum type="arabicPeriod"/>
            </a:pPr>
            <a:r>
              <a:rPr lang="en-GB" sz="2800" dirty="0" smtClean="0">
                <a:effectLst>
                  <a:outerShdw blurRad="38100" dist="38100" dir="2700000" algn="tl">
                    <a:srgbClr val="000000">
                      <a:alpha val="43137"/>
                    </a:srgbClr>
                  </a:outerShdw>
                </a:effectLst>
                <a:latin typeface="Times New Roman" pitchFamily="18" charset="0"/>
                <a:cs typeface="Times New Roman" pitchFamily="18" charset="0"/>
              </a:rPr>
              <a:t>Enhanced </a:t>
            </a:r>
            <a:r>
              <a:rPr lang="en-GB" sz="2800" dirty="0">
                <a:effectLst>
                  <a:outerShdw blurRad="38100" dist="38100" dir="2700000" algn="tl">
                    <a:srgbClr val="000000">
                      <a:alpha val="43137"/>
                    </a:srgbClr>
                  </a:outerShdw>
                </a:effectLst>
                <a:latin typeface="Times New Roman" pitchFamily="18" charset="0"/>
                <a:cs typeface="Times New Roman" pitchFamily="18" charset="0"/>
              </a:rPr>
              <a:t>capacity of hydro-meteorological services and networks for predicting climate change events and risk </a:t>
            </a:r>
            <a:r>
              <a:rPr lang="en-GB" sz="2800" dirty="0" smtClean="0">
                <a:effectLst>
                  <a:outerShdw blurRad="38100" dist="38100" dir="2700000" algn="tl">
                    <a:srgbClr val="000000">
                      <a:alpha val="43137"/>
                    </a:srgbClr>
                  </a:outerShdw>
                </a:effectLst>
                <a:latin typeface="Times New Roman" pitchFamily="18" charset="0"/>
                <a:cs typeface="Times New Roman" pitchFamily="18" charset="0"/>
              </a:rPr>
              <a:t>factors.</a:t>
            </a:r>
            <a:endParaRPr lang="en-US" sz="2800" dirty="0">
              <a:effectLst>
                <a:outerShdw blurRad="38100" dist="38100" dir="2700000" algn="tl">
                  <a:srgbClr val="000000">
                    <a:alpha val="43137"/>
                  </a:srgbClr>
                </a:outerShdw>
              </a:effectLst>
              <a:latin typeface="Times New Roman" pitchFamily="18" charset="0"/>
              <a:cs typeface="Times New Roman" pitchFamily="18" charset="0"/>
            </a:endParaRPr>
          </a:p>
          <a:p>
            <a:pPr marL="457200" indent="-457200">
              <a:buFont typeface="+mj-lt"/>
              <a:buAutoNum type="arabicPeriod"/>
            </a:pPr>
            <a:r>
              <a:rPr lang="en-GB" sz="2800" dirty="0" smtClean="0">
                <a:effectLst>
                  <a:outerShdw blurRad="38100" dist="38100" dir="2700000" algn="tl">
                    <a:srgbClr val="000000">
                      <a:alpha val="43137"/>
                    </a:srgbClr>
                  </a:outerShdw>
                </a:effectLst>
                <a:latin typeface="Times New Roman" pitchFamily="18" charset="0"/>
                <a:cs typeface="Times New Roman" pitchFamily="18" charset="0"/>
              </a:rPr>
              <a:t>Effective</a:t>
            </a:r>
            <a:r>
              <a:rPr lang="en-GB" sz="2800" dirty="0">
                <a:effectLst>
                  <a:outerShdw blurRad="38100" dist="38100" dir="2700000" algn="tl">
                    <a:srgbClr val="000000">
                      <a:alpha val="43137"/>
                    </a:srgbClr>
                  </a:outerShdw>
                </a:effectLst>
                <a:latin typeface="Times New Roman" pitchFamily="18" charset="0"/>
                <a:cs typeface="Times New Roman" pitchFamily="18" charset="0"/>
              </a:rPr>
              <a:t>, efficient and targeted delivery of climate </a:t>
            </a:r>
            <a:r>
              <a:rPr lang="en-GB" sz="2800" dirty="0" smtClean="0">
                <a:effectLst>
                  <a:outerShdw blurRad="38100" dist="38100" dir="2700000" algn="tl">
                    <a:srgbClr val="000000">
                      <a:alpha val="43137"/>
                    </a:srgbClr>
                  </a:outerShdw>
                </a:effectLst>
                <a:latin typeface="Times New Roman" pitchFamily="18" charset="0"/>
                <a:cs typeface="Times New Roman" pitchFamily="18" charset="0"/>
              </a:rPr>
              <a:t> and climate change information </a:t>
            </a:r>
            <a:r>
              <a:rPr lang="en-GB" sz="2800" dirty="0">
                <a:effectLst>
                  <a:outerShdw blurRad="38100" dist="38100" dir="2700000" algn="tl">
                    <a:srgbClr val="000000">
                      <a:alpha val="43137"/>
                    </a:srgbClr>
                  </a:outerShdw>
                </a:effectLst>
                <a:latin typeface="Times New Roman" pitchFamily="18" charset="0"/>
                <a:cs typeface="Times New Roman" pitchFamily="18" charset="0"/>
              </a:rPr>
              <a:t>including early </a:t>
            </a:r>
            <a:r>
              <a:rPr lang="en-GB" sz="2800" dirty="0" smtClean="0">
                <a:effectLst>
                  <a:outerShdw blurRad="38100" dist="38100" dir="2700000" algn="tl">
                    <a:srgbClr val="000000">
                      <a:alpha val="43137"/>
                    </a:srgbClr>
                  </a:outerShdw>
                </a:effectLst>
                <a:latin typeface="Times New Roman" pitchFamily="18" charset="0"/>
                <a:cs typeface="Times New Roman" pitchFamily="18" charset="0"/>
              </a:rPr>
              <a:t>warnings.</a:t>
            </a:r>
            <a:endParaRPr lang="en-US" sz="2800" dirty="0">
              <a:effectLst>
                <a:outerShdw blurRad="38100" dist="38100" dir="2700000" algn="tl">
                  <a:srgbClr val="000000">
                    <a:alpha val="43137"/>
                  </a:srgbClr>
                </a:outerShdw>
              </a:effectLst>
              <a:latin typeface="Times New Roman" pitchFamily="18" charset="0"/>
              <a:cs typeface="Times New Roman" pitchFamily="18" charset="0"/>
            </a:endParaRPr>
          </a:p>
          <a:p>
            <a:pPr marL="457200" indent="-457200">
              <a:buFont typeface="+mj-lt"/>
              <a:buAutoNum type="arabicPeriod"/>
            </a:pPr>
            <a:r>
              <a:rPr lang="en-GB" sz="2800" dirty="0" smtClean="0">
                <a:effectLst>
                  <a:outerShdw blurRad="38100" dist="38100" dir="2700000" algn="tl">
                    <a:srgbClr val="000000">
                      <a:alpha val="43137"/>
                    </a:srgbClr>
                  </a:outerShdw>
                </a:effectLst>
                <a:latin typeface="Times New Roman" pitchFamily="18" charset="0"/>
                <a:cs typeface="Times New Roman" pitchFamily="18" charset="0"/>
              </a:rPr>
              <a:t>Improved </a:t>
            </a:r>
            <a:r>
              <a:rPr lang="en-GB" sz="2800" dirty="0">
                <a:effectLst>
                  <a:outerShdw blurRad="38100" dist="38100" dir="2700000" algn="tl">
                    <a:srgbClr val="000000">
                      <a:alpha val="43137"/>
                    </a:srgbClr>
                  </a:outerShdw>
                </a:effectLst>
                <a:latin typeface="Times New Roman" pitchFamily="18" charset="0"/>
                <a:cs typeface="Times New Roman" pitchFamily="18" charset="0"/>
              </a:rPr>
              <a:t>and timely preparedness and responses of various stakeholders to </a:t>
            </a:r>
            <a:r>
              <a:rPr lang="en-GB" sz="2800" dirty="0" smtClean="0">
                <a:effectLst>
                  <a:outerShdw blurRad="38100" dist="38100" dir="2700000" algn="tl">
                    <a:srgbClr val="000000">
                      <a:alpha val="43137"/>
                    </a:srgbClr>
                  </a:outerShdw>
                </a:effectLst>
                <a:latin typeface="Times New Roman" pitchFamily="18" charset="0"/>
                <a:cs typeface="Times New Roman" pitchFamily="18" charset="0"/>
              </a:rPr>
              <a:t>forecast climate </a:t>
            </a:r>
            <a:r>
              <a:rPr lang="en-GB" sz="2800" dirty="0">
                <a:effectLst>
                  <a:outerShdw blurRad="38100" dist="38100" dir="2700000" algn="tl">
                    <a:srgbClr val="000000">
                      <a:alpha val="43137"/>
                    </a:srgbClr>
                  </a:outerShdw>
                </a:effectLst>
                <a:latin typeface="Times New Roman" pitchFamily="18" charset="0"/>
                <a:cs typeface="Times New Roman" pitchFamily="18" charset="0"/>
              </a:rPr>
              <a:t>linked risks and </a:t>
            </a:r>
            <a:r>
              <a:rPr lang="en-GB" sz="2800" dirty="0" smtClean="0">
                <a:effectLst>
                  <a:outerShdw blurRad="38100" dist="38100" dir="2700000" algn="tl">
                    <a:srgbClr val="000000">
                      <a:alpha val="43137"/>
                    </a:srgbClr>
                  </a:outerShdw>
                </a:effectLst>
                <a:latin typeface="Times New Roman" pitchFamily="18" charset="0"/>
                <a:cs typeface="Times New Roman" pitchFamily="18" charset="0"/>
              </a:rPr>
              <a:t>vulnerabilities.</a:t>
            </a:r>
            <a:endParaRPr lang="en-US" sz="2800" dirty="0">
              <a:effectLst>
                <a:outerShdw blurRad="38100" dist="38100" dir="2700000" algn="tl">
                  <a:srgbClr val="000000">
                    <a:alpha val="43137"/>
                  </a:srgbClr>
                </a:outerShdw>
              </a:effectLst>
              <a:latin typeface="Times New Roman" pitchFamily="18" charset="0"/>
              <a:cs typeface="Times New Roman" pitchFamily="18" charset="0"/>
            </a:endParaRPr>
          </a:p>
          <a:p>
            <a:pPr marL="457200" indent="-457200">
              <a:buFont typeface="+mj-lt"/>
              <a:buAutoNum type="arabicPeriod"/>
            </a:pPr>
            <a:endParaRPr lang="en-US" sz="28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839200" cy="990600"/>
          </a:xfrm>
        </p:spPr>
        <p:style>
          <a:lnRef idx="0">
            <a:schemeClr val="accent3"/>
          </a:lnRef>
          <a:fillRef idx="3">
            <a:schemeClr val="accent3"/>
          </a:fillRef>
          <a:effectRef idx="3">
            <a:schemeClr val="accent3"/>
          </a:effectRef>
          <a:fontRef idx="minor">
            <a:schemeClr val="lt1"/>
          </a:fontRef>
        </p:style>
        <p:txBody>
          <a:bodyPr>
            <a:noAutofit/>
          </a:bodyPr>
          <a:lstStyle/>
          <a:p>
            <a:r>
              <a:rPr lang="en-GB" sz="4000" b="1" dirty="0" smtClean="0">
                <a:effectLst>
                  <a:outerShdw blurRad="38100" dist="38100" dir="2700000" algn="tl">
                    <a:srgbClr val="000000">
                      <a:alpha val="43137"/>
                    </a:srgbClr>
                  </a:outerShdw>
                </a:effectLst>
                <a:latin typeface="Times New Roman" pitchFamily="18" charset="0"/>
                <a:cs typeface="Times New Roman" pitchFamily="18" charset="0"/>
              </a:rPr>
              <a:t>WHERE ARE WE ON IMPLEMENTATION?</a:t>
            </a:r>
            <a:r>
              <a:rPr lang="en-GB" sz="40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 PROVIDERS</a:t>
            </a:r>
            <a:endParaRPr lang="en-US" sz="4000"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a:xfrm>
            <a:off x="0" y="1143000"/>
            <a:ext cx="6477000" cy="4876800"/>
          </a:xfrm>
        </p:spPr>
        <p:txBody>
          <a:bodyPr>
            <a:noAutofit/>
          </a:bodyPr>
          <a:lstStyle/>
          <a:p>
            <a:pPr>
              <a:buNone/>
            </a:pPr>
            <a:r>
              <a:rPr lang="en-GB" sz="30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To enhance the capacity of hydro-meteorological services and networks we have : </a:t>
            </a:r>
          </a:p>
          <a:p>
            <a:pPr>
              <a:buNone/>
            </a:pPr>
            <a:r>
              <a:rPr lang="en-GB" sz="3000" dirty="0" smtClean="0">
                <a:effectLst>
                  <a:outerShdw blurRad="38100" dist="38100" dir="2700000" algn="tl">
                    <a:srgbClr val="000000">
                      <a:alpha val="43137"/>
                    </a:srgbClr>
                  </a:outerShdw>
                </a:effectLst>
                <a:latin typeface="Times New Roman" pitchFamily="18" charset="0"/>
                <a:cs typeface="Times New Roman" pitchFamily="18" charset="0"/>
              </a:rPr>
              <a:t>Conducted studies to:</a:t>
            </a:r>
          </a:p>
          <a:p>
            <a:r>
              <a:rPr lang="en-GB" sz="3000" dirty="0" smtClean="0">
                <a:effectLst>
                  <a:outerShdw blurRad="38100" dist="38100" dir="2700000" algn="tl">
                    <a:srgbClr val="000000">
                      <a:alpha val="43137"/>
                    </a:srgbClr>
                  </a:outerShdw>
                </a:effectLst>
                <a:latin typeface="Times New Roman" pitchFamily="18" charset="0"/>
                <a:cs typeface="Times New Roman" pitchFamily="18" charset="0"/>
              </a:rPr>
              <a:t>Establish </a:t>
            </a:r>
            <a:r>
              <a:rPr lang="en-GB" sz="3000" dirty="0">
                <a:effectLst>
                  <a:outerShdw blurRad="38100" dist="38100" dir="2700000" algn="tl">
                    <a:srgbClr val="000000">
                      <a:alpha val="43137"/>
                    </a:srgbClr>
                  </a:outerShdw>
                </a:effectLst>
                <a:latin typeface="Times New Roman" pitchFamily="18" charset="0"/>
                <a:cs typeface="Times New Roman" pitchFamily="18" charset="0"/>
              </a:rPr>
              <a:t>and confirm baseline </a:t>
            </a:r>
            <a:r>
              <a:rPr lang="en-GB" sz="3000" dirty="0" smtClean="0">
                <a:effectLst>
                  <a:outerShdw blurRad="38100" dist="38100" dir="2700000" algn="tl">
                    <a:srgbClr val="000000">
                      <a:alpha val="43137"/>
                    </a:srgbClr>
                  </a:outerShdw>
                </a:effectLst>
                <a:latin typeface="Times New Roman" pitchFamily="18" charset="0"/>
                <a:cs typeface="Times New Roman" pitchFamily="18" charset="0"/>
              </a:rPr>
              <a:t>indicators (C4EcoSolutions – South Africa)</a:t>
            </a:r>
            <a:endParaRPr lang="en-US" sz="3000" dirty="0">
              <a:effectLst>
                <a:outerShdw blurRad="38100" dist="38100" dir="2700000" algn="tl">
                  <a:srgbClr val="000000">
                    <a:alpha val="43137"/>
                  </a:srgbClr>
                </a:outerShdw>
              </a:effectLst>
              <a:latin typeface="Times New Roman" pitchFamily="18" charset="0"/>
              <a:cs typeface="Times New Roman" pitchFamily="18" charset="0"/>
            </a:endParaRPr>
          </a:p>
          <a:p>
            <a:r>
              <a:rPr lang="en-GB" sz="3000" dirty="0" smtClean="0">
                <a:effectLst>
                  <a:outerShdw blurRad="38100" dist="38100" dir="2700000" algn="tl">
                    <a:srgbClr val="000000">
                      <a:alpha val="43137"/>
                    </a:srgbClr>
                  </a:outerShdw>
                </a:effectLst>
                <a:latin typeface="Times New Roman" pitchFamily="18" charset="0"/>
                <a:cs typeface="Times New Roman" pitchFamily="18" charset="0"/>
              </a:rPr>
              <a:t>Needs </a:t>
            </a:r>
            <a:r>
              <a:rPr lang="en-GB" sz="3000" dirty="0">
                <a:effectLst>
                  <a:outerShdw blurRad="38100" dist="38100" dir="2700000" algn="tl">
                    <a:srgbClr val="000000">
                      <a:alpha val="43137"/>
                    </a:srgbClr>
                  </a:outerShdw>
                </a:effectLst>
                <a:latin typeface="Times New Roman" pitchFamily="18" charset="0"/>
                <a:cs typeface="Times New Roman" pitchFamily="18" charset="0"/>
              </a:rPr>
              <a:t>assessment to confirm previous needs and also determine emerging </a:t>
            </a:r>
            <a:r>
              <a:rPr lang="en-GB" sz="3000" dirty="0" smtClean="0">
                <a:effectLst>
                  <a:outerShdw blurRad="38100" dist="38100" dir="2700000" algn="tl">
                    <a:srgbClr val="000000">
                      <a:alpha val="43137"/>
                    </a:srgbClr>
                  </a:outerShdw>
                </a:effectLst>
                <a:latin typeface="Times New Roman" pitchFamily="18" charset="0"/>
                <a:cs typeface="Times New Roman" pitchFamily="18" charset="0"/>
              </a:rPr>
              <a:t>needs (National Consultant)</a:t>
            </a:r>
            <a:endParaRPr lang="en-US" sz="3000"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cstate="print"/>
          <a:srcRect/>
          <a:stretch>
            <a:fillRect/>
          </a:stretch>
        </p:blipFill>
        <p:spPr bwMode="auto">
          <a:xfrm>
            <a:off x="6477000" y="3581400"/>
            <a:ext cx="2667000" cy="239077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6400800" y="1219200"/>
            <a:ext cx="2743200" cy="220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228600" y="152400"/>
            <a:ext cx="8763000" cy="990600"/>
          </a:xfrm>
        </p:spPr>
        <p:style>
          <a:lnRef idx="1">
            <a:schemeClr val="accent3"/>
          </a:lnRef>
          <a:fillRef idx="3">
            <a:schemeClr val="accent3"/>
          </a:fillRef>
          <a:effectRef idx="2">
            <a:schemeClr val="accent3"/>
          </a:effectRef>
          <a:fontRef idx="minor">
            <a:schemeClr val="lt1"/>
          </a:fontRef>
        </p:style>
        <p:txBody>
          <a:bodyPr>
            <a:noAutofit/>
          </a:bodyPr>
          <a:lstStyle/>
          <a:p>
            <a:r>
              <a:rPr lang="en-US" sz="3600" b="1" dirty="0" smtClean="0">
                <a:effectLst>
                  <a:outerShdw blurRad="38100" dist="38100" dir="2700000" algn="tl">
                    <a:srgbClr val="000000">
                      <a:alpha val="43137"/>
                    </a:srgbClr>
                  </a:outerShdw>
                </a:effectLst>
                <a:latin typeface="Times New Roman" pitchFamily="18" charset="0"/>
                <a:cs typeface="Times New Roman" pitchFamily="18" charset="0"/>
              </a:rPr>
              <a:t>Results of the Baseline Needs Assessment</a:t>
            </a:r>
            <a:br>
              <a:rPr lang="en-US" sz="3600" b="1" dirty="0" smtClean="0">
                <a:effectLst>
                  <a:outerShdw blurRad="38100" dist="38100" dir="2700000" algn="tl">
                    <a:srgbClr val="000000">
                      <a:alpha val="43137"/>
                    </a:srgbClr>
                  </a:outerShdw>
                </a:effectLst>
                <a:latin typeface="Times New Roman" pitchFamily="18" charset="0"/>
                <a:cs typeface="Times New Roman" pitchFamily="18" charset="0"/>
              </a:rPr>
            </a:br>
            <a:r>
              <a:rPr lang="en-US" sz="36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Infrastructure Rehabilitation</a:t>
            </a:r>
            <a:endParaRPr lang="en-US" sz="36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 name="TextBox 6"/>
          <p:cNvSpPr txBox="1"/>
          <p:nvPr/>
        </p:nvSpPr>
        <p:spPr>
          <a:xfrm>
            <a:off x="228600" y="1295400"/>
            <a:ext cx="6324600" cy="4678204"/>
          </a:xfrm>
          <a:prstGeom prst="rect">
            <a:avLst/>
          </a:prstGeom>
          <a:noFill/>
        </p:spPr>
        <p:txBody>
          <a:bodyPr wrap="square" rtlCol="0">
            <a:spAutoFit/>
          </a:bodyPr>
          <a:lstStyle/>
          <a:p>
            <a:r>
              <a:rPr lang="en-US" sz="2700" b="1" dirty="0" smtClean="0">
                <a:solidFill>
                  <a:srgbClr val="0033CC"/>
                </a:solidFill>
                <a:effectLst>
                  <a:outerShdw blurRad="38100" dist="38100" dir="2700000" algn="tl">
                    <a:srgbClr val="000000">
                      <a:alpha val="43137"/>
                    </a:srgbClr>
                  </a:outerShdw>
                </a:effectLst>
                <a:latin typeface="Times New Roman" pitchFamily="18" charset="0"/>
                <a:cs typeface="Times New Roman" pitchFamily="18" charset="0"/>
              </a:rPr>
              <a:t>The Baseline Studies recommend to:</a:t>
            </a:r>
          </a:p>
          <a:p>
            <a:pPr algn="just">
              <a:buClr>
                <a:srgbClr val="FF0000"/>
              </a:buClr>
              <a:buFont typeface="Wingdings 2" pitchFamily="18" charset="2"/>
              <a:buChar char="A"/>
            </a:pPr>
            <a:r>
              <a:rPr lang="en-US" sz="2700" dirty="0" smtClean="0">
                <a:effectLst>
                  <a:outerShdw blurRad="38100" dist="38100" dir="2700000" algn="tl">
                    <a:srgbClr val="000000">
                      <a:alpha val="43137"/>
                    </a:srgbClr>
                  </a:outerShdw>
                </a:effectLst>
                <a:latin typeface="Times New Roman" pitchFamily="18" charset="0"/>
                <a:cs typeface="Times New Roman" pitchFamily="18" charset="0"/>
              </a:rPr>
              <a:t>Protect Stations and Equipment by  Fencing</a:t>
            </a:r>
          </a:p>
          <a:p>
            <a:pPr algn="just">
              <a:buClr>
                <a:srgbClr val="FF0000"/>
              </a:buClr>
              <a:buFont typeface="Wingdings 2" pitchFamily="18" charset="2"/>
              <a:buChar char="A"/>
            </a:pPr>
            <a:r>
              <a:rPr lang="en-US" sz="2700" dirty="0" smtClean="0">
                <a:effectLst>
                  <a:outerShdw blurRad="38100" dist="38100" dir="2700000" algn="tl">
                    <a:srgbClr val="000000">
                      <a:alpha val="43137"/>
                    </a:srgbClr>
                  </a:outerShdw>
                </a:effectLst>
                <a:latin typeface="Times New Roman" pitchFamily="18" charset="0"/>
                <a:cs typeface="Times New Roman" pitchFamily="18" charset="0"/>
              </a:rPr>
              <a:t>Procure and Upgrade Meteorological and Hydrological Equipment, preferably using Automated and Electronic equipment</a:t>
            </a:r>
          </a:p>
          <a:p>
            <a:pPr algn="just">
              <a:buClr>
                <a:srgbClr val="FF0000"/>
              </a:buClr>
              <a:buFont typeface="Wingdings 2" pitchFamily="18" charset="2"/>
              <a:buChar char="A"/>
            </a:pPr>
            <a:r>
              <a:rPr lang="en-US" sz="2700" dirty="0" smtClean="0">
                <a:effectLst>
                  <a:outerShdw blurRad="38100" dist="38100" dir="2700000" algn="tl">
                    <a:srgbClr val="000000">
                      <a:alpha val="43137"/>
                    </a:srgbClr>
                  </a:outerShdw>
                </a:effectLst>
                <a:latin typeface="Times New Roman" pitchFamily="18" charset="0"/>
                <a:cs typeface="Times New Roman" pitchFamily="18" charset="0"/>
              </a:rPr>
              <a:t>Enhance Human Capacity</a:t>
            </a:r>
          </a:p>
          <a:p>
            <a:pPr algn="just">
              <a:buClr>
                <a:srgbClr val="FF0000"/>
              </a:buClr>
            </a:pPr>
            <a:r>
              <a:rPr lang="en-US" sz="2700" b="1" dirty="0" smtClean="0">
                <a:solidFill>
                  <a:srgbClr val="00B050"/>
                </a:solidFill>
                <a:effectLst>
                  <a:outerShdw blurRad="38100" dist="38100" dir="2700000" algn="tl">
                    <a:srgbClr val="000000">
                      <a:alpha val="43137"/>
                    </a:srgbClr>
                  </a:outerShdw>
                </a:effectLst>
                <a:latin typeface="Times New Roman" pitchFamily="18" charset="0"/>
                <a:cs typeface="Times New Roman" pitchFamily="18" charset="0"/>
              </a:rPr>
              <a:t>The Total Cost is estimated to be about eight (8) times the budget of the current project;</a:t>
            </a:r>
          </a:p>
          <a:p>
            <a:pPr>
              <a:buFont typeface="Arial" pitchFamily="34" charset="0"/>
              <a:buChar char="•"/>
            </a:pPr>
            <a:r>
              <a:rPr lang="en-US" sz="2800" b="1" dirty="0" smtClean="0">
                <a:solidFill>
                  <a:srgbClr val="0033CC"/>
                </a:solidFill>
                <a:effectLst>
                  <a:outerShdw blurRad="38100" dist="38100" dir="2700000" algn="tl">
                    <a:srgbClr val="000000">
                      <a:alpha val="43137"/>
                    </a:srgbClr>
                  </a:outerShdw>
                </a:effectLst>
                <a:latin typeface="Times New Roman" pitchFamily="18" charset="0"/>
                <a:cs typeface="Times New Roman" pitchFamily="18" charset="0"/>
              </a:rPr>
              <a:t>Hence the need for a PHASE II.</a:t>
            </a:r>
            <a:endParaRPr lang="en-US" sz="2800" b="1" dirty="0">
              <a:solidFill>
                <a:srgbClr val="0033CC"/>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8194" name="Picture 2"/>
          <p:cNvPicPr>
            <a:picLocks noChangeAspect="1" noChangeArrowheads="1"/>
          </p:cNvPicPr>
          <p:nvPr/>
        </p:nvPicPr>
        <p:blipFill>
          <a:blip r:embed="rId2" cstate="print"/>
          <a:srcRect/>
          <a:stretch>
            <a:fillRect/>
          </a:stretch>
        </p:blipFill>
        <p:spPr bwMode="auto">
          <a:xfrm>
            <a:off x="6858000" y="1143000"/>
            <a:ext cx="2286000" cy="487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52400" y="1295401"/>
            <a:ext cx="4343400" cy="4648200"/>
          </a:xfrm>
        </p:spPr>
        <p:txBody>
          <a:bodyPr>
            <a:normAutofit/>
          </a:bodyPr>
          <a:lstStyle/>
          <a:p>
            <a:pPr algn="just">
              <a:buClr>
                <a:srgbClr val="FF0000"/>
              </a:buClr>
              <a:buFont typeface="Wingdings 2" pitchFamily="18" charset="2"/>
              <a:buChar char="A"/>
            </a:pPr>
            <a:r>
              <a:rPr lang="en-GB" dirty="0" smtClean="0">
                <a:effectLst>
                  <a:outerShdw blurRad="38100" dist="38100" dir="2700000" algn="tl">
                    <a:srgbClr val="000000">
                      <a:alpha val="43137"/>
                    </a:srgbClr>
                  </a:outerShdw>
                </a:effectLst>
                <a:latin typeface="Times New Roman" pitchFamily="18" charset="0"/>
                <a:cs typeface="Times New Roman" pitchFamily="18" charset="0"/>
              </a:rPr>
              <a:t>Developed Acquisition and Rehabilitation Plans in November 2011 based on existing and refined needs assessments.</a:t>
            </a:r>
            <a:endParaRPr lang="en-US" dirty="0" smtClean="0">
              <a:effectLst>
                <a:outerShdw blurRad="38100" dist="38100" dir="2700000" algn="tl">
                  <a:srgbClr val="000000">
                    <a:alpha val="43137"/>
                  </a:srgbClr>
                </a:outerShdw>
              </a:effectLst>
              <a:latin typeface="Times New Roman" pitchFamily="18" charset="0"/>
              <a:cs typeface="Times New Roman" pitchFamily="18" charset="0"/>
            </a:endParaRPr>
          </a:p>
          <a:p>
            <a:pPr algn="just">
              <a:buClr>
                <a:srgbClr val="FF0000"/>
              </a:buClr>
              <a:buFont typeface="Wingdings 2" pitchFamily="18" charset="2"/>
              <a:buChar char="A"/>
            </a:pPr>
            <a:r>
              <a:rPr lang="en-GB" dirty="0" smtClean="0">
                <a:effectLst>
                  <a:outerShdw blurRad="38100" dist="38100" dir="2700000" algn="tl">
                    <a:srgbClr val="000000">
                      <a:alpha val="43137"/>
                    </a:srgbClr>
                  </a:outerShdw>
                </a:effectLst>
                <a:latin typeface="Times New Roman" pitchFamily="18" charset="0"/>
                <a:cs typeface="Times New Roman" pitchFamily="18" charset="0"/>
              </a:rPr>
              <a:t>Procured and installed some of the equipment identified in the needs assessment study and Plans from February 2012</a:t>
            </a:r>
            <a:endParaRPr lang="en-US"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Title 1"/>
          <p:cNvSpPr>
            <a:spLocks noGrp="1"/>
          </p:cNvSpPr>
          <p:nvPr>
            <p:ph type="title"/>
          </p:nvPr>
        </p:nvSpPr>
        <p:spPr>
          <a:xfrm>
            <a:off x="152400" y="152400"/>
            <a:ext cx="8839200" cy="990600"/>
          </a:xfrm>
        </p:spPr>
        <p:style>
          <a:lnRef idx="0">
            <a:schemeClr val="accent3"/>
          </a:lnRef>
          <a:fillRef idx="3">
            <a:schemeClr val="accent3"/>
          </a:fillRef>
          <a:effectRef idx="3">
            <a:schemeClr val="accent3"/>
          </a:effectRef>
          <a:fontRef idx="minor">
            <a:schemeClr val="lt1"/>
          </a:fontRef>
        </p:style>
        <p:txBody>
          <a:bodyPr>
            <a:noAutofit/>
          </a:bodyPr>
          <a:lstStyle/>
          <a:p>
            <a:r>
              <a:rPr lang="en-GB" sz="4000" b="1" dirty="0" smtClean="0">
                <a:effectLst>
                  <a:outerShdw blurRad="38100" dist="38100" dir="2700000" algn="tl">
                    <a:srgbClr val="000000">
                      <a:alpha val="43137"/>
                    </a:srgbClr>
                  </a:outerShdw>
                </a:effectLst>
                <a:latin typeface="Times New Roman" pitchFamily="18" charset="0"/>
                <a:cs typeface="Times New Roman" pitchFamily="18" charset="0"/>
              </a:rPr>
              <a:t>WHERE ARE WE ON IMPLEMENTATION?</a:t>
            </a:r>
            <a:r>
              <a:rPr lang="en-GB" sz="40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 PROVIDERS</a:t>
            </a:r>
            <a:endParaRPr lang="en-US" sz="4000"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3074" name="Picture 2" descr="C:\Users\USER\Desktop\trek pic\PB100488.JPG"/>
          <p:cNvPicPr>
            <a:picLocks noGrp="1" noChangeAspect="1" noChangeArrowheads="1"/>
          </p:cNvPicPr>
          <p:nvPr>
            <p:ph sz="half" idx="2"/>
          </p:nvPr>
        </p:nvPicPr>
        <p:blipFill>
          <a:blip r:embed="rId2" cstate="print"/>
          <a:srcRect/>
          <a:stretch>
            <a:fillRect/>
          </a:stretch>
        </p:blipFill>
        <p:spPr bwMode="auto">
          <a:xfrm>
            <a:off x="4495800" y="1295400"/>
            <a:ext cx="4648200" cy="2133600"/>
          </a:xfrm>
          <a:prstGeom prst="rect">
            <a:avLst/>
          </a:prstGeom>
          <a:noFill/>
        </p:spPr>
      </p:pic>
      <p:pic>
        <p:nvPicPr>
          <p:cNvPr id="3075" name="Picture 3" descr="C:\Users\USER\Desktop\trek pic\PB100500.JPG"/>
          <p:cNvPicPr>
            <a:picLocks noChangeAspect="1" noChangeArrowheads="1"/>
          </p:cNvPicPr>
          <p:nvPr/>
        </p:nvPicPr>
        <p:blipFill>
          <a:blip r:embed="rId3" cstate="print"/>
          <a:srcRect/>
          <a:stretch>
            <a:fillRect/>
          </a:stretch>
        </p:blipFill>
        <p:spPr bwMode="auto">
          <a:xfrm>
            <a:off x="4495800" y="3505200"/>
            <a:ext cx="2209800" cy="2514600"/>
          </a:xfrm>
          <a:prstGeom prst="rect">
            <a:avLst/>
          </a:prstGeom>
          <a:noFill/>
        </p:spPr>
      </p:pic>
      <p:pic>
        <p:nvPicPr>
          <p:cNvPr id="3076" name="Picture 4" descr="C:\Users\USER\Desktop\trek pic\PB100501.JPG"/>
          <p:cNvPicPr>
            <a:picLocks noChangeAspect="1" noChangeArrowheads="1"/>
          </p:cNvPicPr>
          <p:nvPr/>
        </p:nvPicPr>
        <p:blipFill>
          <a:blip r:embed="rId4" cstate="print"/>
          <a:srcRect/>
          <a:stretch>
            <a:fillRect/>
          </a:stretch>
        </p:blipFill>
        <p:spPr bwMode="auto">
          <a:xfrm>
            <a:off x="6858000" y="3505200"/>
            <a:ext cx="2286000" cy="2514600"/>
          </a:xfrm>
          <a:prstGeom prst="rect">
            <a:avLst/>
          </a:prstGeom>
          <a:noFill/>
        </p:spPr>
      </p:pic>
      <p:sp>
        <p:nvSpPr>
          <p:cNvPr id="10" name="TextBox 9"/>
          <p:cNvSpPr txBox="1"/>
          <p:nvPr/>
        </p:nvSpPr>
        <p:spPr>
          <a:xfrm>
            <a:off x="4495800" y="3048000"/>
            <a:ext cx="4648200" cy="120032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4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rPr>
              <a:t>Equipment from VAISALA, FINLAND INSTALLED AT THE AIRPORT MET. OFFICE</a:t>
            </a:r>
            <a:endParaRPr lang="en-US" sz="2400" b="1" dirty="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28600" y="1447799"/>
            <a:ext cx="4953000" cy="4572001"/>
          </a:xfrm>
        </p:spPr>
        <p:txBody>
          <a:bodyPr>
            <a:normAutofit/>
          </a:bodyPr>
          <a:lstStyle/>
          <a:p>
            <a:pPr>
              <a:buClr>
                <a:srgbClr val="FF0000"/>
              </a:buClr>
              <a:buFont typeface="Wingdings 2" pitchFamily="18" charset="2"/>
              <a:buChar char="A"/>
            </a:pPr>
            <a:r>
              <a:rPr lang="en-GB" dirty="0" smtClean="0">
                <a:effectLst>
                  <a:outerShdw blurRad="38100" dist="38100" dir="2700000" algn="tl">
                    <a:srgbClr val="000000">
                      <a:alpha val="43137"/>
                    </a:srgbClr>
                  </a:outerShdw>
                </a:effectLst>
                <a:latin typeface="Times New Roman" pitchFamily="18" charset="0"/>
                <a:cs typeface="Times New Roman" pitchFamily="18" charset="0"/>
              </a:rPr>
              <a:t>Fenced some of the Meteorological Instrument Enclosures to protect them</a:t>
            </a:r>
          </a:p>
          <a:p>
            <a:pPr>
              <a:buClr>
                <a:srgbClr val="FF0000"/>
              </a:buClr>
              <a:buFont typeface="Wingdings 2" pitchFamily="18" charset="2"/>
              <a:buChar char="A"/>
            </a:pPr>
            <a:r>
              <a:rPr lang="en-GB" dirty="0" smtClean="0">
                <a:effectLst>
                  <a:outerShdw blurRad="38100" dist="38100" dir="2700000" algn="tl">
                    <a:srgbClr val="000000">
                      <a:alpha val="43137"/>
                    </a:srgbClr>
                  </a:outerShdw>
                </a:effectLst>
                <a:latin typeface="Times New Roman" pitchFamily="18" charset="0"/>
                <a:cs typeface="Times New Roman" pitchFamily="18" charset="0"/>
              </a:rPr>
              <a:t>Repaired/upgraded existing infrastructure of the data collection, communication and processing networks</a:t>
            </a:r>
          </a:p>
          <a:p>
            <a:pPr>
              <a:buClr>
                <a:srgbClr val="FF0000"/>
              </a:buClr>
              <a:buFont typeface="Wingdings 2" pitchFamily="18" charset="2"/>
              <a:buChar char="A"/>
            </a:pPr>
            <a:r>
              <a:rPr lang="en-GB" dirty="0" smtClean="0">
                <a:effectLst>
                  <a:outerShdw blurRad="38100" dist="38100" dir="2700000" algn="tl">
                    <a:srgbClr val="000000">
                      <a:alpha val="43137"/>
                    </a:srgbClr>
                  </a:outerShdw>
                </a:effectLst>
                <a:latin typeface="Times New Roman" pitchFamily="18" charset="0"/>
                <a:cs typeface="Times New Roman" pitchFamily="18" charset="0"/>
              </a:rPr>
              <a:t>Procured two (2) Field vehicles for data collection and monitoring of installations</a:t>
            </a:r>
            <a:endParaRPr lang="en-US" dirty="0"/>
          </a:p>
        </p:txBody>
      </p:sp>
      <p:sp>
        <p:nvSpPr>
          <p:cNvPr id="5" name="Title 1"/>
          <p:cNvSpPr>
            <a:spLocks noGrp="1"/>
          </p:cNvSpPr>
          <p:nvPr>
            <p:ph type="title"/>
          </p:nvPr>
        </p:nvSpPr>
        <p:spPr>
          <a:xfrm>
            <a:off x="152400" y="152400"/>
            <a:ext cx="8839200" cy="990600"/>
          </a:xfrm>
        </p:spPr>
        <p:style>
          <a:lnRef idx="0">
            <a:schemeClr val="accent3"/>
          </a:lnRef>
          <a:fillRef idx="3">
            <a:schemeClr val="accent3"/>
          </a:fillRef>
          <a:effectRef idx="3">
            <a:schemeClr val="accent3"/>
          </a:effectRef>
          <a:fontRef idx="minor">
            <a:schemeClr val="lt1"/>
          </a:fontRef>
        </p:style>
        <p:txBody>
          <a:bodyPr>
            <a:noAutofit/>
          </a:bodyPr>
          <a:lstStyle/>
          <a:p>
            <a:r>
              <a:rPr lang="en-GB" sz="4000" b="1" dirty="0" smtClean="0">
                <a:effectLst>
                  <a:outerShdw blurRad="38100" dist="38100" dir="2700000" algn="tl">
                    <a:srgbClr val="000000">
                      <a:alpha val="43137"/>
                    </a:srgbClr>
                  </a:outerShdw>
                </a:effectLst>
                <a:latin typeface="Times New Roman" pitchFamily="18" charset="0"/>
                <a:cs typeface="Times New Roman" pitchFamily="18" charset="0"/>
              </a:rPr>
              <a:t>WHERE ARE WE ON IMPLEMENTATION?</a:t>
            </a:r>
            <a:r>
              <a:rPr lang="en-GB" sz="40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 PROVIDERS</a:t>
            </a:r>
            <a:endParaRPr lang="en-US" sz="4000"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4098" name="Picture 2" descr="C:\Users\USER\Desktop\trek pic\PB080462.JPG"/>
          <p:cNvPicPr>
            <a:picLocks noGrp="1" noChangeAspect="1" noChangeArrowheads="1"/>
          </p:cNvPicPr>
          <p:nvPr>
            <p:ph sz="half" idx="2"/>
          </p:nvPr>
        </p:nvPicPr>
        <p:blipFill>
          <a:blip r:embed="rId3" cstate="print"/>
          <a:srcRect/>
          <a:stretch>
            <a:fillRect/>
          </a:stretch>
        </p:blipFill>
        <p:spPr bwMode="auto">
          <a:xfrm>
            <a:off x="5257800" y="1295400"/>
            <a:ext cx="3886200" cy="1981200"/>
          </a:xfrm>
          <a:prstGeom prst="rect">
            <a:avLst/>
          </a:prstGeom>
          <a:noFill/>
        </p:spPr>
      </p:pic>
      <p:pic>
        <p:nvPicPr>
          <p:cNvPr id="4100" name="Picture 4"/>
          <p:cNvPicPr>
            <a:picLocks noChangeAspect="1" noChangeArrowheads="1"/>
          </p:cNvPicPr>
          <p:nvPr/>
        </p:nvPicPr>
        <p:blipFill>
          <a:blip r:embed="rId4" cstate="print"/>
          <a:srcRect/>
          <a:stretch>
            <a:fillRect/>
          </a:stretch>
        </p:blipFill>
        <p:spPr bwMode="auto">
          <a:xfrm>
            <a:off x="5257800" y="3352800"/>
            <a:ext cx="3886200" cy="2600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52400" y="1219200"/>
            <a:ext cx="8839200" cy="4800600"/>
          </a:xfrm>
        </p:spPr>
        <p:txBody>
          <a:bodyPr>
            <a:noAutofit/>
          </a:bodyPr>
          <a:lstStyle/>
          <a:p>
            <a:pPr>
              <a:buNone/>
            </a:pPr>
            <a:r>
              <a:rPr lang="en-US" sz="2700" b="1" dirty="0" smtClean="0">
                <a:effectLst>
                  <a:outerShdw blurRad="38100" dist="38100" dir="2700000" algn="tl">
                    <a:srgbClr val="000000">
                      <a:alpha val="43137"/>
                    </a:srgbClr>
                  </a:outerShdw>
                </a:effectLst>
                <a:latin typeface="Times New Roman" pitchFamily="18" charset="0"/>
                <a:cs typeface="Times New Roman" pitchFamily="18" charset="0"/>
              </a:rPr>
              <a:t>On human capacity building,</a:t>
            </a:r>
          </a:p>
          <a:p>
            <a:r>
              <a:rPr lang="en-US" sz="27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Personnel Management Office (PMO), </a:t>
            </a:r>
            <a:r>
              <a:rPr lang="en-US" sz="2700" b="1" dirty="0" smtClean="0">
                <a:solidFill>
                  <a:srgbClr val="0033CC"/>
                </a:solidFill>
                <a:effectLst>
                  <a:outerShdw blurRad="38100" dist="38100" dir="2700000" algn="tl">
                    <a:srgbClr val="000000">
                      <a:alpha val="43137"/>
                    </a:srgbClr>
                  </a:outerShdw>
                </a:effectLst>
                <a:latin typeface="Times New Roman" pitchFamily="18" charset="0"/>
                <a:cs typeface="Times New Roman" pitchFamily="18" charset="0"/>
              </a:rPr>
              <a:t>Ministry of Finance and Economic Affairs (MoFEA) </a:t>
            </a:r>
            <a:r>
              <a:rPr lang="en-US" sz="2700" dirty="0" smtClean="0">
                <a:effectLst>
                  <a:outerShdw blurRad="38100" dist="38100" dir="2700000" algn="tl">
                    <a:srgbClr val="000000">
                      <a:alpha val="43137"/>
                    </a:srgbClr>
                  </a:outerShdw>
                </a:effectLst>
                <a:latin typeface="Times New Roman" pitchFamily="18" charset="0"/>
                <a:cs typeface="Times New Roman" pitchFamily="18" charset="0"/>
              </a:rPr>
              <a:t>and the Project Management Unit recruited some degree holders to be trained in Meteorology</a:t>
            </a:r>
          </a:p>
          <a:p>
            <a:r>
              <a:rPr lang="en-US" sz="2700" dirty="0" smtClean="0">
                <a:effectLst>
                  <a:outerShdw blurRad="38100" dist="38100" dir="2700000" algn="tl">
                    <a:srgbClr val="000000">
                      <a:alpha val="43137"/>
                    </a:srgbClr>
                  </a:outerShdw>
                </a:effectLst>
                <a:latin typeface="Times New Roman" pitchFamily="18" charset="0"/>
                <a:cs typeface="Times New Roman" pitchFamily="18" charset="0"/>
              </a:rPr>
              <a:t>Involvement of PMO and MoFEA is to ensure that these staff are absorbed into the Civil Service after the Project phases out.</a:t>
            </a:r>
          </a:p>
        </p:txBody>
      </p:sp>
      <p:sp>
        <p:nvSpPr>
          <p:cNvPr id="5" name="Title 1"/>
          <p:cNvSpPr>
            <a:spLocks noGrp="1"/>
          </p:cNvSpPr>
          <p:nvPr>
            <p:ph type="title"/>
          </p:nvPr>
        </p:nvSpPr>
        <p:spPr>
          <a:xfrm>
            <a:off x="152400" y="152400"/>
            <a:ext cx="8839200" cy="990600"/>
          </a:xfrm>
        </p:spPr>
        <p:style>
          <a:lnRef idx="0">
            <a:schemeClr val="accent3"/>
          </a:lnRef>
          <a:fillRef idx="3">
            <a:schemeClr val="accent3"/>
          </a:fillRef>
          <a:effectRef idx="3">
            <a:schemeClr val="accent3"/>
          </a:effectRef>
          <a:fontRef idx="minor">
            <a:schemeClr val="lt1"/>
          </a:fontRef>
        </p:style>
        <p:txBody>
          <a:bodyPr>
            <a:noAutofit/>
          </a:bodyPr>
          <a:lstStyle/>
          <a:p>
            <a:r>
              <a:rPr lang="en-GB" sz="4000" b="1" dirty="0" smtClean="0">
                <a:effectLst>
                  <a:outerShdw blurRad="38100" dist="38100" dir="2700000" algn="tl">
                    <a:srgbClr val="000000">
                      <a:alpha val="43137"/>
                    </a:srgbClr>
                  </a:outerShdw>
                </a:effectLst>
                <a:latin typeface="Times New Roman" pitchFamily="18" charset="0"/>
                <a:cs typeface="Times New Roman" pitchFamily="18" charset="0"/>
              </a:rPr>
              <a:t>WHERE ARE WE ON IMPLEMENTATION?</a:t>
            </a:r>
            <a:r>
              <a:rPr lang="en-GB" sz="40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 PROVIDERS</a:t>
            </a:r>
            <a:endParaRPr lang="en-US" sz="40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52400" y="1295401"/>
            <a:ext cx="5867400" cy="4648200"/>
          </a:xfrm>
        </p:spPr>
        <p:txBody>
          <a:bodyPr>
            <a:normAutofit fontScale="92500"/>
          </a:bodyPr>
          <a:lstStyle/>
          <a:p>
            <a:pPr>
              <a:buClr>
                <a:srgbClr val="FF0000"/>
              </a:buClr>
              <a:buFont typeface="Wingdings 2" pitchFamily="18" charset="2"/>
              <a:buChar char="A"/>
            </a:pPr>
            <a:r>
              <a:rPr lang="en-US" dirty="0" smtClean="0">
                <a:effectLst>
                  <a:outerShdw blurRad="38100" dist="38100" dir="2700000" algn="tl">
                    <a:srgbClr val="000000">
                      <a:alpha val="43137"/>
                    </a:srgbClr>
                  </a:outerShdw>
                </a:effectLst>
                <a:latin typeface="Times New Roman" pitchFamily="18" charset="0"/>
                <a:cs typeface="Times New Roman" pitchFamily="18" charset="0"/>
              </a:rPr>
              <a:t>A Class of 18 Technicians is now being trained on Meteorology and Hydrology to serve as Observers at the Stations;</a:t>
            </a:r>
          </a:p>
          <a:p>
            <a:pPr>
              <a:buClr>
                <a:srgbClr val="FF0000"/>
              </a:buClr>
              <a:buFont typeface="Wingdings 2" pitchFamily="18" charset="2"/>
              <a:buChar char="A"/>
            </a:pPr>
            <a:r>
              <a:rPr lang="en-US" dirty="0" smtClean="0">
                <a:effectLst>
                  <a:outerShdw blurRad="38100" dist="38100" dir="2700000" algn="tl">
                    <a:srgbClr val="000000">
                      <a:alpha val="43137"/>
                    </a:srgbClr>
                  </a:outerShdw>
                </a:effectLst>
                <a:latin typeface="Times New Roman" pitchFamily="18" charset="0"/>
                <a:cs typeface="Times New Roman" pitchFamily="18" charset="0"/>
              </a:rPr>
              <a:t>A second Class is planned in January 2013 after the end of the current class in December 2012.</a:t>
            </a:r>
          </a:p>
          <a:p>
            <a:pPr>
              <a:buClr>
                <a:srgbClr val="FF0000"/>
              </a:buClr>
              <a:buFont typeface="Wingdings 2" pitchFamily="18" charset="2"/>
              <a:buChar char="A"/>
            </a:pPr>
            <a:r>
              <a:rPr lang="en-US" dirty="0" smtClean="0">
                <a:effectLst>
                  <a:outerShdw blurRad="38100" dist="38100" dir="2700000" algn="tl">
                    <a:srgbClr val="000000">
                      <a:alpha val="43137"/>
                    </a:srgbClr>
                  </a:outerShdw>
                </a:effectLst>
                <a:latin typeface="Times New Roman" pitchFamily="18" charset="0"/>
                <a:cs typeface="Times New Roman" pitchFamily="18" charset="0"/>
              </a:rPr>
              <a:t>At this rate of training the capacity of NMHS personnel at the technical level may be met for the implementation of an effective Early Warning System for The Gambia</a:t>
            </a:r>
            <a:endParaRPr lang="en-US" dirty="0"/>
          </a:p>
        </p:txBody>
      </p:sp>
      <p:sp>
        <p:nvSpPr>
          <p:cNvPr id="5" name="Title 1"/>
          <p:cNvSpPr>
            <a:spLocks noGrp="1"/>
          </p:cNvSpPr>
          <p:nvPr>
            <p:ph type="title"/>
          </p:nvPr>
        </p:nvSpPr>
        <p:spPr>
          <a:xfrm>
            <a:off x="152400" y="152400"/>
            <a:ext cx="8839200" cy="990600"/>
          </a:xfrm>
        </p:spPr>
        <p:style>
          <a:lnRef idx="0">
            <a:schemeClr val="accent3"/>
          </a:lnRef>
          <a:fillRef idx="3">
            <a:schemeClr val="accent3"/>
          </a:fillRef>
          <a:effectRef idx="3">
            <a:schemeClr val="accent3"/>
          </a:effectRef>
          <a:fontRef idx="minor">
            <a:schemeClr val="lt1"/>
          </a:fontRef>
        </p:style>
        <p:txBody>
          <a:bodyPr>
            <a:noAutofit/>
          </a:bodyPr>
          <a:lstStyle/>
          <a:p>
            <a:r>
              <a:rPr lang="en-GB" sz="4000" b="1" dirty="0" smtClean="0">
                <a:effectLst>
                  <a:outerShdw blurRad="38100" dist="38100" dir="2700000" algn="tl">
                    <a:srgbClr val="000000">
                      <a:alpha val="43137"/>
                    </a:srgbClr>
                  </a:outerShdw>
                </a:effectLst>
                <a:latin typeface="Times New Roman" pitchFamily="18" charset="0"/>
                <a:cs typeface="Times New Roman" pitchFamily="18" charset="0"/>
              </a:rPr>
              <a:t>WHERE ARE WE ON IMPLEMENTATION?</a:t>
            </a:r>
            <a:r>
              <a:rPr lang="en-GB" sz="40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 PROVIDERS</a:t>
            </a:r>
            <a:endParaRPr lang="en-US" sz="4000"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1026" name="Picture 2" descr="C:\Gambia Early Warning Project\IMG_2506(1).JPG"/>
          <p:cNvPicPr>
            <a:picLocks noGrp="1" noChangeAspect="1" noChangeArrowheads="1"/>
          </p:cNvPicPr>
          <p:nvPr>
            <p:ph sz="half" idx="2"/>
          </p:nvPr>
        </p:nvPicPr>
        <p:blipFill>
          <a:blip r:embed="rId2" cstate="print"/>
          <a:srcRect/>
          <a:stretch>
            <a:fillRect/>
          </a:stretch>
        </p:blipFill>
        <p:spPr bwMode="auto">
          <a:xfrm>
            <a:off x="6248400" y="1219200"/>
            <a:ext cx="2895600" cy="2514600"/>
          </a:xfrm>
          <a:prstGeom prst="rect">
            <a:avLst/>
          </a:prstGeom>
          <a:noFill/>
        </p:spPr>
      </p:pic>
      <p:pic>
        <p:nvPicPr>
          <p:cNvPr id="1027" name="Picture 3" descr="C:\Gambia Early Warning Project\IMG_2505.JPG"/>
          <p:cNvPicPr>
            <a:picLocks noChangeAspect="1" noChangeArrowheads="1"/>
          </p:cNvPicPr>
          <p:nvPr/>
        </p:nvPicPr>
        <p:blipFill>
          <a:blip r:embed="rId3" cstate="print"/>
          <a:srcRect/>
          <a:stretch>
            <a:fillRect/>
          </a:stretch>
        </p:blipFill>
        <p:spPr bwMode="auto">
          <a:xfrm>
            <a:off x="6248400" y="3733800"/>
            <a:ext cx="2895600" cy="24384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1071</TotalTime>
  <Words>1162</Words>
  <Application>Microsoft Office PowerPoint</Application>
  <PresentationFormat>On-screen Show (4:3)</PresentationFormat>
  <Paragraphs>91</Paragraphs>
  <Slides>16</Slides>
  <Notes>3</Notes>
  <HiddenSlides>0</HiddenSlides>
  <MMClips>0</MMClips>
  <ScaleCrop>false</ScaleCrop>
  <HeadingPairs>
    <vt:vector size="4" baseType="variant">
      <vt:variant>
        <vt:lpstr>Theme</vt:lpstr>
      </vt:variant>
      <vt:variant>
        <vt:i4>2</vt:i4>
      </vt:variant>
      <vt:variant>
        <vt:lpstr>Slide Titles</vt:lpstr>
      </vt:variant>
      <vt:variant>
        <vt:i4>16</vt:i4>
      </vt:variant>
    </vt:vector>
  </HeadingPairs>
  <TitlesOfParts>
    <vt:vector size="18" baseType="lpstr">
      <vt:lpstr>Office Theme</vt:lpstr>
      <vt:lpstr>Custom Design</vt:lpstr>
      <vt:lpstr>Enhancing Climate Change Resilience through Early Warning</vt:lpstr>
      <vt:lpstr>WHY AN EARLY WARNING PROJECT GAMBIA</vt:lpstr>
      <vt:lpstr>Expected Outcomes of the Climate and Climate Change Early Warning Project</vt:lpstr>
      <vt:lpstr>WHERE ARE WE ON IMPLEMENTATION? - PROVIDERS</vt:lpstr>
      <vt:lpstr>Results of the Baseline Needs Assessment Infrastructure Rehabilitation</vt:lpstr>
      <vt:lpstr>WHERE ARE WE ON IMPLEMENTATION? - PROVIDERS</vt:lpstr>
      <vt:lpstr>WHERE ARE WE ON IMPLEMENTATION? - PROVIDERS</vt:lpstr>
      <vt:lpstr>WHERE ARE WE ON IMPLEMENTATION? - PROVIDERS</vt:lpstr>
      <vt:lpstr>WHERE ARE WE ON IMPLEMENTATION? - PROVIDERS</vt:lpstr>
      <vt:lpstr>WHERE ARE WE ON IMPLEMENTATION? - PROVIDERS</vt:lpstr>
      <vt:lpstr>WHERE ARE WE ON IMPLEMENTATION? - USERS</vt:lpstr>
      <vt:lpstr>Results of the Studies on additional data and communication of early warning information. </vt:lpstr>
      <vt:lpstr>WAY FORWARD</vt:lpstr>
      <vt:lpstr>WAY FORWARD</vt:lpstr>
      <vt:lpstr>WAY FORWARD</vt:lpstr>
      <vt:lpstr>THANK YOU FOR YOUR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Alice Chibulu Luo</cp:lastModifiedBy>
  <cp:revision>123</cp:revision>
  <dcterms:created xsi:type="dcterms:W3CDTF">2012-11-25T07:47:08Z</dcterms:created>
  <dcterms:modified xsi:type="dcterms:W3CDTF">2012-11-30T15:06:51Z</dcterms:modified>
</cp:coreProperties>
</file>