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3" r:id="rId3"/>
    <p:sldId id="285" r:id="rId4"/>
    <p:sldId id="263" r:id="rId5"/>
    <p:sldId id="289" r:id="rId6"/>
    <p:sldId id="290" r:id="rId7"/>
    <p:sldId id="291" r:id="rId8"/>
    <p:sldId id="295" r:id="rId9"/>
    <p:sldId id="293" r:id="rId10"/>
    <p:sldId id="296" r:id="rId11"/>
    <p:sldId id="260" r:id="rId12"/>
    <p:sldId id="272" r:id="rId13"/>
    <p:sldId id="273" r:id="rId14"/>
    <p:sldId id="265" r:id="rId15"/>
    <p:sldId id="274" r:id="rId16"/>
    <p:sldId id="266" r:id="rId17"/>
    <p:sldId id="276" r:id="rId18"/>
    <p:sldId id="267" r:id="rId19"/>
    <p:sldId id="300" r:id="rId20"/>
    <p:sldId id="281" r:id="rId21"/>
    <p:sldId id="275" r:id="rId22"/>
    <p:sldId id="297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003300"/>
    <a:srgbClr val="FFCC00"/>
    <a:srgbClr val="FFFFFF"/>
    <a:srgbClr val="1B035D"/>
    <a:srgbClr val="2B0595"/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53" autoAdjust="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27BD-169A-4AD4-BEF1-17804EFA4B35}" type="datetimeFigureOut">
              <a:rPr lang="pt-PT" smtClean="0"/>
              <a:pPr/>
              <a:t>02-12-2012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6C630-A13C-454B-95A3-9B692D55D29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E8F19-E1AF-47DB-B8DD-2EB7D5F53F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6C630-A13C-454B-95A3-9B692D55D29D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95F87-DE55-4652-9408-48CF6511C005}" type="datetimeFigureOut">
              <a:rPr lang="fr-FR" smtClean="0"/>
              <a:pPr/>
              <a:t>02/12/2012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6ED10-844D-4708-B370-ED8A55E47F4E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"/>
            <a:ext cx="891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S. Tomé e Príncipe: </a:t>
            </a:r>
            <a:endParaRPr lang="pt-PT" sz="32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t-PT" sz="2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Adaptation to Climate Change Project </a:t>
            </a:r>
          </a:p>
          <a:p>
            <a:pPr algn="ctr"/>
            <a:r>
              <a:rPr lang="pt-PT" sz="2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(for Vulnerable Coastal Communities) </a:t>
            </a:r>
            <a:r>
              <a:rPr lang="fr-FR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(GEF TF099869-ST)</a:t>
            </a:r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81000" y="15240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Ribeira Afons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429000"/>
            <a:ext cx="2228850" cy="29718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0" name="Picture 29" descr="boats on the bea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962400"/>
            <a:ext cx="2038350" cy="27178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1" name="Picture 30" descr="Coastal Erosion in Praia Melao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600200"/>
            <a:ext cx="3048000" cy="2286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4" name="Picture 33" descr="salary bay janvier 20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2057400"/>
            <a:ext cx="2514600" cy="3771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86600" y="41910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Project summary and</a:t>
            </a:r>
            <a:endParaRPr lang="en-US" b="1" i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Early Lessons Learned </a:t>
            </a:r>
            <a:endParaRPr lang="en-US" b="1" i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1498600" y="1447798"/>
            <a:ext cx="6032500" cy="444499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pic>
        <p:nvPicPr>
          <p:cNvPr id="5123" name="Picture 3" descr="E:\Fotos para apresentaçoes\Subida do nivel do mar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601" y="927100"/>
            <a:ext cx="6032499" cy="4483100"/>
          </a:xfrm>
          <a:prstGeom prst="rect">
            <a:avLst/>
          </a:prstGeom>
          <a:noFill/>
        </p:spPr>
      </p:pic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990600"/>
          </a:xfrm>
        </p:spPr>
        <p:txBody>
          <a:bodyPr/>
          <a:lstStyle/>
          <a:p>
            <a:pPr algn="ctr">
              <a:buNone/>
            </a:pPr>
            <a:r>
              <a:rPr lang="pt-PT" b="1" dirty="0" err="1" smtClean="0"/>
              <a:t>Impacts</a:t>
            </a:r>
            <a:r>
              <a:rPr lang="pt-PT" b="1" dirty="0" smtClean="0"/>
              <a:t> </a:t>
            </a:r>
            <a:r>
              <a:rPr lang="pt-PT" b="1" dirty="0" err="1" smtClean="0"/>
              <a:t>of</a:t>
            </a:r>
            <a:r>
              <a:rPr lang="pt-PT" b="1" dirty="0" smtClean="0"/>
              <a:t> </a:t>
            </a:r>
            <a:r>
              <a:rPr lang="pt-PT" b="1" dirty="0" err="1" smtClean="0"/>
              <a:t>coastal</a:t>
            </a:r>
            <a:r>
              <a:rPr lang="pt-PT" b="1" dirty="0" smtClean="0"/>
              <a:t> </a:t>
            </a:r>
            <a:r>
              <a:rPr lang="pt-PT" b="1" dirty="0" err="1" smtClean="0"/>
              <a:t>erosion</a:t>
            </a:r>
            <a:endParaRPr lang="pt-P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81000" y="9144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6"/>
          <p:cNvGrpSpPr>
            <a:grpSpLocks noChangeAspect="1"/>
          </p:cNvGrpSpPr>
          <p:nvPr/>
        </p:nvGrpSpPr>
        <p:grpSpPr bwMode="auto">
          <a:xfrm>
            <a:off x="457200" y="1828800"/>
            <a:ext cx="5942013" cy="4619625"/>
            <a:chOff x="576" y="1250"/>
            <a:chExt cx="3743" cy="2910"/>
          </a:xfrm>
        </p:grpSpPr>
        <p:sp>
          <p:nvSpPr>
            <p:cNvPr id="20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576" y="1296"/>
              <a:ext cx="3741" cy="2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576" y="4028"/>
              <a:ext cx="64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576" y="1358"/>
              <a:ext cx="1513" cy="26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4" y="1387"/>
              <a:ext cx="1399" cy="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2031" y="3751"/>
              <a:ext cx="64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Freeform 11"/>
            <p:cNvSpPr>
              <a:spLocks noEditPoints="1"/>
            </p:cNvSpPr>
            <p:nvPr/>
          </p:nvSpPr>
          <p:spPr bwMode="auto">
            <a:xfrm>
              <a:off x="2015" y="1469"/>
              <a:ext cx="1875" cy="374"/>
            </a:xfrm>
            <a:custGeom>
              <a:avLst/>
              <a:gdLst/>
              <a:ahLst/>
              <a:cxnLst>
                <a:cxn ang="0">
                  <a:pos x="1869" y="374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875" y="341"/>
                </a:cxn>
                <a:cxn ang="0">
                  <a:pos x="1869" y="374"/>
                </a:cxn>
                <a:cxn ang="0">
                  <a:pos x="92" y="101"/>
                </a:cxn>
                <a:cxn ang="0">
                  <a:pos x="0" y="33"/>
                </a:cxn>
                <a:cxn ang="0">
                  <a:pos x="110" y="0"/>
                </a:cxn>
                <a:cxn ang="0">
                  <a:pos x="92" y="101"/>
                </a:cxn>
              </a:cxnLst>
              <a:rect l="0" t="0" r="r" b="b"/>
              <a:pathLst>
                <a:path w="1875" h="374">
                  <a:moveTo>
                    <a:pt x="1869" y="374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875" y="341"/>
                  </a:lnTo>
                  <a:lnTo>
                    <a:pt x="1869" y="374"/>
                  </a:lnTo>
                  <a:close/>
                  <a:moveTo>
                    <a:pt x="92" y="101"/>
                  </a:moveTo>
                  <a:lnTo>
                    <a:pt x="0" y="33"/>
                  </a:lnTo>
                  <a:lnTo>
                    <a:pt x="110" y="0"/>
                  </a:lnTo>
                  <a:lnTo>
                    <a:pt x="92" y="101"/>
                  </a:lnTo>
                  <a:close/>
                </a:path>
              </a:pathLst>
            </a:custGeom>
            <a:solidFill>
              <a:srgbClr val="333399"/>
            </a:solidFill>
            <a:ln w="1" cap="flat">
              <a:solidFill>
                <a:srgbClr val="33339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2015" y="1541"/>
              <a:ext cx="1875" cy="374"/>
            </a:xfrm>
            <a:custGeom>
              <a:avLst/>
              <a:gdLst/>
              <a:ahLst/>
              <a:cxnLst>
                <a:cxn ang="0">
                  <a:pos x="1869" y="374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875" y="341"/>
                </a:cxn>
                <a:cxn ang="0">
                  <a:pos x="1869" y="374"/>
                </a:cxn>
                <a:cxn ang="0">
                  <a:pos x="92" y="101"/>
                </a:cxn>
                <a:cxn ang="0">
                  <a:pos x="0" y="33"/>
                </a:cxn>
                <a:cxn ang="0">
                  <a:pos x="110" y="0"/>
                </a:cxn>
                <a:cxn ang="0">
                  <a:pos x="92" y="101"/>
                </a:cxn>
              </a:cxnLst>
              <a:rect l="0" t="0" r="r" b="b"/>
              <a:pathLst>
                <a:path w="1875" h="374">
                  <a:moveTo>
                    <a:pt x="1869" y="374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875" y="341"/>
                  </a:lnTo>
                  <a:lnTo>
                    <a:pt x="1869" y="374"/>
                  </a:lnTo>
                  <a:close/>
                  <a:moveTo>
                    <a:pt x="92" y="101"/>
                  </a:moveTo>
                  <a:lnTo>
                    <a:pt x="0" y="33"/>
                  </a:lnTo>
                  <a:lnTo>
                    <a:pt x="110" y="0"/>
                  </a:lnTo>
                  <a:lnTo>
                    <a:pt x="92" y="101"/>
                  </a:lnTo>
                  <a:close/>
                </a:path>
              </a:pathLst>
            </a:custGeom>
            <a:solidFill>
              <a:srgbClr val="333399"/>
            </a:solidFill>
            <a:ln w="1" cap="flat">
              <a:solidFill>
                <a:srgbClr val="33339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1" name="Freeform 13"/>
            <p:cNvSpPr>
              <a:spLocks noEditPoints="1"/>
            </p:cNvSpPr>
            <p:nvPr/>
          </p:nvSpPr>
          <p:spPr bwMode="auto">
            <a:xfrm>
              <a:off x="2015" y="2189"/>
              <a:ext cx="1875" cy="374"/>
            </a:xfrm>
            <a:custGeom>
              <a:avLst/>
              <a:gdLst/>
              <a:ahLst/>
              <a:cxnLst>
                <a:cxn ang="0">
                  <a:pos x="1869" y="374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875" y="341"/>
                </a:cxn>
                <a:cxn ang="0">
                  <a:pos x="1869" y="374"/>
                </a:cxn>
                <a:cxn ang="0">
                  <a:pos x="92" y="101"/>
                </a:cxn>
                <a:cxn ang="0">
                  <a:pos x="0" y="33"/>
                </a:cxn>
                <a:cxn ang="0">
                  <a:pos x="110" y="0"/>
                </a:cxn>
                <a:cxn ang="0">
                  <a:pos x="92" y="101"/>
                </a:cxn>
              </a:cxnLst>
              <a:rect l="0" t="0" r="r" b="b"/>
              <a:pathLst>
                <a:path w="1875" h="374">
                  <a:moveTo>
                    <a:pt x="1869" y="374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875" y="341"/>
                  </a:lnTo>
                  <a:lnTo>
                    <a:pt x="1869" y="374"/>
                  </a:lnTo>
                  <a:close/>
                  <a:moveTo>
                    <a:pt x="92" y="101"/>
                  </a:moveTo>
                  <a:lnTo>
                    <a:pt x="0" y="33"/>
                  </a:lnTo>
                  <a:lnTo>
                    <a:pt x="110" y="0"/>
                  </a:lnTo>
                  <a:lnTo>
                    <a:pt x="92" y="101"/>
                  </a:lnTo>
                  <a:close/>
                </a:path>
              </a:pathLst>
            </a:custGeom>
            <a:solidFill>
              <a:srgbClr val="333399"/>
            </a:solidFill>
            <a:ln w="1" cap="flat">
              <a:solidFill>
                <a:srgbClr val="33339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2" name="Freeform 14"/>
            <p:cNvSpPr>
              <a:spLocks noEditPoints="1"/>
            </p:cNvSpPr>
            <p:nvPr/>
          </p:nvSpPr>
          <p:spPr bwMode="auto">
            <a:xfrm>
              <a:off x="2015" y="2333"/>
              <a:ext cx="1875" cy="374"/>
            </a:xfrm>
            <a:custGeom>
              <a:avLst/>
              <a:gdLst/>
              <a:ahLst/>
              <a:cxnLst>
                <a:cxn ang="0">
                  <a:pos x="1869" y="374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875" y="341"/>
                </a:cxn>
                <a:cxn ang="0">
                  <a:pos x="1869" y="374"/>
                </a:cxn>
                <a:cxn ang="0">
                  <a:pos x="92" y="101"/>
                </a:cxn>
                <a:cxn ang="0">
                  <a:pos x="0" y="33"/>
                </a:cxn>
                <a:cxn ang="0">
                  <a:pos x="110" y="0"/>
                </a:cxn>
                <a:cxn ang="0">
                  <a:pos x="92" y="101"/>
                </a:cxn>
              </a:cxnLst>
              <a:rect l="0" t="0" r="r" b="b"/>
              <a:pathLst>
                <a:path w="1875" h="374">
                  <a:moveTo>
                    <a:pt x="1869" y="374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875" y="341"/>
                  </a:lnTo>
                  <a:lnTo>
                    <a:pt x="1869" y="374"/>
                  </a:lnTo>
                  <a:close/>
                  <a:moveTo>
                    <a:pt x="92" y="101"/>
                  </a:moveTo>
                  <a:lnTo>
                    <a:pt x="0" y="33"/>
                  </a:lnTo>
                  <a:lnTo>
                    <a:pt x="110" y="0"/>
                  </a:lnTo>
                  <a:lnTo>
                    <a:pt x="92" y="101"/>
                  </a:lnTo>
                  <a:close/>
                </a:path>
              </a:pathLst>
            </a:custGeom>
            <a:solidFill>
              <a:srgbClr val="333399"/>
            </a:solidFill>
            <a:ln w="1" cap="flat">
              <a:solidFill>
                <a:srgbClr val="33339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3" name="Freeform 15"/>
            <p:cNvSpPr>
              <a:spLocks noEditPoints="1"/>
            </p:cNvSpPr>
            <p:nvPr/>
          </p:nvSpPr>
          <p:spPr bwMode="auto">
            <a:xfrm>
              <a:off x="2015" y="2909"/>
              <a:ext cx="1875" cy="374"/>
            </a:xfrm>
            <a:custGeom>
              <a:avLst/>
              <a:gdLst/>
              <a:ahLst/>
              <a:cxnLst>
                <a:cxn ang="0">
                  <a:pos x="1869" y="374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875" y="341"/>
                </a:cxn>
                <a:cxn ang="0">
                  <a:pos x="1869" y="374"/>
                </a:cxn>
                <a:cxn ang="0">
                  <a:pos x="92" y="101"/>
                </a:cxn>
                <a:cxn ang="0">
                  <a:pos x="0" y="33"/>
                </a:cxn>
                <a:cxn ang="0">
                  <a:pos x="110" y="0"/>
                </a:cxn>
                <a:cxn ang="0">
                  <a:pos x="92" y="101"/>
                </a:cxn>
              </a:cxnLst>
              <a:rect l="0" t="0" r="r" b="b"/>
              <a:pathLst>
                <a:path w="1875" h="374">
                  <a:moveTo>
                    <a:pt x="1869" y="374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875" y="341"/>
                  </a:lnTo>
                  <a:lnTo>
                    <a:pt x="1869" y="374"/>
                  </a:lnTo>
                  <a:close/>
                  <a:moveTo>
                    <a:pt x="92" y="101"/>
                  </a:moveTo>
                  <a:lnTo>
                    <a:pt x="0" y="33"/>
                  </a:lnTo>
                  <a:lnTo>
                    <a:pt x="110" y="0"/>
                  </a:lnTo>
                  <a:lnTo>
                    <a:pt x="92" y="101"/>
                  </a:lnTo>
                  <a:close/>
                </a:path>
              </a:pathLst>
            </a:custGeom>
            <a:solidFill>
              <a:srgbClr val="333399"/>
            </a:solidFill>
            <a:ln w="1" cap="flat">
              <a:solidFill>
                <a:srgbClr val="33339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64" name="Line 16"/>
            <p:cNvSpPr>
              <a:spLocks noChangeShapeType="1"/>
            </p:cNvSpPr>
            <p:nvPr/>
          </p:nvSpPr>
          <p:spPr bwMode="auto">
            <a:xfrm>
              <a:off x="3887" y="1826"/>
              <a:ext cx="1" cy="1440"/>
            </a:xfrm>
            <a:prstGeom prst="line">
              <a:avLst/>
            </a:prstGeom>
            <a:noFill/>
            <a:ln w="32" cap="flat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3671" y="1970"/>
              <a:ext cx="648" cy="766"/>
              <a:chOff x="3671" y="1970"/>
              <a:chExt cx="648" cy="766"/>
            </a:xfrm>
          </p:grpSpPr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3671" y="1970"/>
                <a:ext cx="648" cy="766"/>
              </a:xfrm>
              <a:prstGeom prst="rect">
                <a:avLst/>
              </a:prstGeom>
              <a:solidFill>
                <a:srgbClr val="3333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3671" y="1970"/>
                <a:ext cx="648" cy="766"/>
              </a:xfrm>
              <a:prstGeom prst="rect">
                <a:avLst/>
              </a:prstGeom>
              <a:noFill/>
              <a:ln w="12" cap="rnd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3735" y="2005"/>
              <a:ext cx="42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Component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B: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4191" y="2005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>
              <a:off x="3735" y="2186"/>
              <a:ext cx="46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Adaptation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 for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3735" y="2287"/>
              <a:ext cx="339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err="1" smtClean="0">
                  <a:solidFill>
                    <a:srgbClr val="FFFF99"/>
                  </a:solidFill>
                  <a:latin typeface="Calibri" pitchFamily="34" charset="0"/>
                  <a:cs typeface="Arial" pitchFamily="34" charset="0"/>
                </a:rPr>
                <a:t>Vulnerable</a:t>
              </a:r>
              <a:r>
                <a:rPr lang="fr-FR" sz="900" dirty="0" smtClean="0">
                  <a:solidFill>
                    <a:srgbClr val="FFFF99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Rectangle 24"/>
            <p:cNvSpPr>
              <a:spLocks noChangeArrowheads="1"/>
            </p:cNvSpPr>
            <p:nvPr/>
          </p:nvSpPr>
          <p:spPr bwMode="auto">
            <a:xfrm>
              <a:off x="3735" y="2388"/>
              <a:ext cx="23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err="1" smtClean="0">
                  <a:solidFill>
                    <a:srgbClr val="FFFF99"/>
                  </a:solidFill>
                  <a:latin typeface="Calibri" pitchFamily="34" charset="0"/>
                  <a:cs typeface="Arial" pitchFamily="34" charset="0"/>
                </a:rPr>
                <a:t>Coastal</a:t>
              </a:r>
              <a:r>
                <a:rPr lang="fr-FR" sz="900" dirty="0" smtClean="0">
                  <a:solidFill>
                    <a:srgbClr val="FFFF99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4076" y="2388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3735" y="2489"/>
              <a:ext cx="41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err="1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Communities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4136" y="2489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99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7" name="Freeform 29"/>
            <p:cNvSpPr>
              <a:spLocks noEditPoints="1"/>
            </p:cNvSpPr>
            <p:nvPr/>
          </p:nvSpPr>
          <p:spPr bwMode="auto">
            <a:xfrm>
              <a:off x="2015" y="1903"/>
              <a:ext cx="1300" cy="300"/>
            </a:xfrm>
            <a:custGeom>
              <a:avLst/>
              <a:gdLst/>
              <a:ahLst/>
              <a:cxnLst>
                <a:cxn ang="0">
                  <a:pos x="1293" y="300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300" y="267"/>
                </a:cxn>
                <a:cxn ang="0">
                  <a:pos x="1293" y="300"/>
                </a:cxn>
                <a:cxn ang="0">
                  <a:pos x="91" y="100"/>
                </a:cxn>
                <a:cxn ang="0">
                  <a:pos x="0" y="31"/>
                </a:cxn>
                <a:cxn ang="0">
                  <a:pos x="110" y="0"/>
                </a:cxn>
                <a:cxn ang="0">
                  <a:pos x="91" y="100"/>
                </a:cxn>
              </a:cxnLst>
              <a:rect l="0" t="0" r="r" b="b"/>
              <a:pathLst>
                <a:path w="1300" h="300">
                  <a:moveTo>
                    <a:pt x="1293" y="300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300" y="267"/>
                  </a:lnTo>
                  <a:lnTo>
                    <a:pt x="1293" y="300"/>
                  </a:lnTo>
                  <a:close/>
                  <a:moveTo>
                    <a:pt x="91" y="100"/>
                  </a:moveTo>
                  <a:lnTo>
                    <a:pt x="0" y="31"/>
                  </a:lnTo>
                  <a:lnTo>
                    <a:pt x="110" y="0"/>
                  </a:lnTo>
                  <a:lnTo>
                    <a:pt x="91" y="100"/>
                  </a:lnTo>
                  <a:close/>
                </a:path>
              </a:pathLst>
            </a:custGeom>
            <a:solidFill>
              <a:srgbClr val="00FF00"/>
            </a:solidFill>
            <a:ln w="1" cap="flat">
              <a:solidFill>
                <a:srgbClr val="00FF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8" name="Freeform 30"/>
            <p:cNvSpPr>
              <a:spLocks noEditPoints="1"/>
            </p:cNvSpPr>
            <p:nvPr/>
          </p:nvSpPr>
          <p:spPr bwMode="auto">
            <a:xfrm>
              <a:off x="2015" y="2119"/>
              <a:ext cx="1300" cy="300"/>
            </a:xfrm>
            <a:custGeom>
              <a:avLst/>
              <a:gdLst/>
              <a:ahLst/>
              <a:cxnLst>
                <a:cxn ang="0">
                  <a:pos x="1293" y="300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300" y="267"/>
                </a:cxn>
                <a:cxn ang="0">
                  <a:pos x="1293" y="300"/>
                </a:cxn>
                <a:cxn ang="0">
                  <a:pos x="91" y="100"/>
                </a:cxn>
                <a:cxn ang="0">
                  <a:pos x="0" y="31"/>
                </a:cxn>
                <a:cxn ang="0">
                  <a:pos x="110" y="0"/>
                </a:cxn>
                <a:cxn ang="0">
                  <a:pos x="91" y="100"/>
                </a:cxn>
              </a:cxnLst>
              <a:rect l="0" t="0" r="r" b="b"/>
              <a:pathLst>
                <a:path w="1300" h="300">
                  <a:moveTo>
                    <a:pt x="1293" y="300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300" y="267"/>
                  </a:lnTo>
                  <a:lnTo>
                    <a:pt x="1293" y="300"/>
                  </a:lnTo>
                  <a:close/>
                  <a:moveTo>
                    <a:pt x="91" y="100"/>
                  </a:moveTo>
                  <a:lnTo>
                    <a:pt x="0" y="31"/>
                  </a:lnTo>
                  <a:lnTo>
                    <a:pt x="110" y="0"/>
                  </a:lnTo>
                  <a:lnTo>
                    <a:pt x="91" y="100"/>
                  </a:lnTo>
                  <a:close/>
                </a:path>
              </a:pathLst>
            </a:custGeom>
            <a:solidFill>
              <a:srgbClr val="00FF00"/>
            </a:solidFill>
            <a:ln w="1" cap="flat">
              <a:solidFill>
                <a:srgbClr val="00FF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79" name="Freeform 31"/>
            <p:cNvSpPr>
              <a:spLocks noEditPoints="1"/>
            </p:cNvSpPr>
            <p:nvPr/>
          </p:nvSpPr>
          <p:spPr bwMode="auto">
            <a:xfrm>
              <a:off x="2015" y="2407"/>
              <a:ext cx="1300" cy="300"/>
            </a:xfrm>
            <a:custGeom>
              <a:avLst/>
              <a:gdLst/>
              <a:ahLst/>
              <a:cxnLst>
                <a:cxn ang="0">
                  <a:pos x="1293" y="300"/>
                </a:cxn>
                <a:cxn ang="0">
                  <a:pos x="81" y="64"/>
                </a:cxn>
                <a:cxn ang="0">
                  <a:pos x="87" y="31"/>
                </a:cxn>
                <a:cxn ang="0">
                  <a:pos x="1300" y="267"/>
                </a:cxn>
                <a:cxn ang="0">
                  <a:pos x="1293" y="300"/>
                </a:cxn>
                <a:cxn ang="0">
                  <a:pos x="91" y="100"/>
                </a:cxn>
                <a:cxn ang="0">
                  <a:pos x="0" y="31"/>
                </a:cxn>
                <a:cxn ang="0">
                  <a:pos x="110" y="0"/>
                </a:cxn>
                <a:cxn ang="0">
                  <a:pos x="91" y="100"/>
                </a:cxn>
              </a:cxnLst>
              <a:rect l="0" t="0" r="r" b="b"/>
              <a:pathLst>
                <a:path w="1300" h="300">
                  <a:moveTo>
                    <a:pt x="1293" y="300"/>
                  </a:moveTo>
                  <a:lnTo>
                    <a:pt x="81" y="64"/>
                  </a:lnTo>
                  <a:lnTo>
                    <a:pt x="87" y="31"/>
                  </a:lnTo>
                  <a:lnTo>
                    <a:pt x="1300" y="267"/>
                  </a:lnTo>
                  <a:lnTo>
                    <a:pt x="1293" y="300"/>
                  </a:lnTo>
                  <a:close/>
                  <a:moveTo>
                    <a:pt x="91" y="100"/>
                  </a:moveTo>
                  <a:lnTo>
                    <a:pt x="0" y="31"/>
                  </a:lnTo>
                  <a:lnTo>
                    <a:pt x="110" y="0"/>
                  </a:lnTo>
                  <a:lnTo>
                    <a:pt x="91" y="100"/>
                  </a:lnTo>
                  <a:close/>
                </a:path>
              </a:pathLst>
            </a:custGeom>
            <a:solidFill>
              <a:srgbClr val="00FF00"/>
            </a:solidFill>
            <a:ln w="1" cap="flat">
              <a:solidFill>
                <a:srgbClr val="00FF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0" name="Freeform 32"/>
            <p:cNvSpPr>
              <a:spLocks noEditPoints="1"/>
            </p:cNvSpPr>
            <p:nvPr/>
          </p:nvSpPr>
          <p:spPr bwMode="auto">
            <a:xfrm>
              <a:off x="2015" y="3628"/>
              <a:ext cx="435" cy="123"/>
            </a:xfrm>
            <a:custGeom>
              <a:avLst/>
              <a:gdLst/>
              <a:ahLst/>
              <a:cxnLst>
                <a:cxn ang="0">
                  <a:pos x="430" y="123"/>
                </a:cxn>
                <a:cxn ang="0">
                  <a:pos x="82" y="65"/>
                </a:cxn>
                <a:cxn ang="0">
                  <a:pos x="87" y="31"/>
                </a:cxn>
                <a:cxn ang="0">
                  <a:pos x="435" y="89"/>
                </a:cxn>
                <a:cxn ang="0">
                  <a:pos x="430" y="123"/>
                </a:cxn>
                <a:cxn ang="0">
                  <a:pos x="93" y="101"/>
                </a:cxn>
                <a:cxn ang="0">
                  <a:pos x="0" y="34"/>
                </a:cxn>
                <a:cxn ang="0">
                  <a:pos x="110" y="0"/>
                </a:cxn>
                <a:cxn ang="0">
                  <a:pos x="93" y="101"/>
                </a:cxn>
              </a:cxnLst>
              <a:rect l="0" t="0" r="r" b="b"/>
              <a:pathLst>
                <a:path w="435" h="123">
                  <a:moveTo>
                    <a:pt x="430" y="123"/>
                  </a:moveTo>
                  <a:lnTo>
                    <a:pt x="82" y="65"/>
                  </a:lnTo>
                  <a:lnTo>
                    <a:pt x="87" y="31"/>
                  </a:lnTo>
                  <a:lnTo>
                    <a:pt x="435" y="89"/>
                  </a:lnTo>
                  <a:lnTo>
                    <a:pt x="430" y="123"/>
                  </a:lnTo>
                  <a:close/>
                  <a:moveTo>
                    <a:pt x="93" y="101"/>
                  </a:moveTo>
                  <a:lnTo>
                    <a:pt x="0" y="34"/>
                  </a:lnTo>
                  <a:lnTo>
                    <a:pt x="110" y="0"/>
                  </a:lnTo>
                  <a:lnTo>
                    <a:pt x="93" y="101"/>
                  </a:lnTo>
                  <a:close/>
                </a:path>
              </a:pathLst>
            </a:custGeom>
            <a:solidFill>
              <a:srgbClr val="FF00FF"/>
            </a:solidFill>
            <a:ln w="1" cap="flat">
              <a:solidFill>
                <a:srgbClr val="FF00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1" name="Freeform 33"/>
            <p:cNvSpPr>
              <a:spLocks noEditPoints="1"/>
            </p:cNvSpPr>
            <p:nvPr/>
          </p:nvSpPr>
          <p:spPr bwMode="auto">
            <a:xfrm>
              <a:off x="2015" y="1612"/>
              <a:ext cx="435" cy="123"/>
            </a:xfrm>
            <a:custGeom>
              <a:avLst/>
              <a:gdLst/>
              <a:ahLst/>
              <a:cxnLst>
                <a:cxn ang="0">
                  <a:pos x="430" y="123"/>
                </a:cxn>
                <a:cxn ang="0">
                  <a:pos x="82" y="65"/>
                </a:cxn>
                <a:cxn ang="0">
                  <a:pos x="87" y="31"/>
                </a:cxn>
                <a:cxn ang="0">
                  <a:pos x="435" y="89"/>
                </a:cxn>
                <a:cxn ang="0">
                  <a:pos x="430" y="123"/>
                </a:cxn>
                <a:cxn ang="0">
                  <a:pos x="93" y="101"/>
                </a:cxn>
                <a:cxn ang="0">
                  <a:pos x="0" y="34"/>
                </a:cxn>
                <a:cxn ang="0">
                  <a:pos x="110" y="0"/>
                </a:cxn>
                <a:cxn ang="0">
                  <a:pos x="93" y="101"/>
                </a:cxn>
              </a:cxnLst>
              <a:rect l="0" t="0" r="r" b="b"/>
              <a:pathLst>
                <a:path w="435" h="123">
                  <a:moveTo>
                    <a:pt x="430" y="123"/>
                  </a:moveTo>
                  <a:lnTo>
                    <a:pt x="82" y="65"/>
                  </a:lnTo>
                  <a:lnTo>
                    <a:pt x="87" y="31"/>
                  </a:lnTo>
                  <a:lnTo>
                    <a:pt x="435" y="89"/>
                  </a:lnTo>
                  <a:lnTo>
                    <a:pt x="430" y="123"/>
                  </a:lnTo>
                  <a:close/>
                  <a:moveTo>
                    <a:pt x="93" y="101"/>
                  </a:moveTo>
                  <a:lnTo>
                    <a:pt x="0" y="34"/>
                  </a:lnTo>
                  <a:lnTo>
                    <a:pt x="110" y="0"/>
                  </a:lnTo>
                  <a:lnTo>
                    <a:pt x="93" y="101"/>
                  </a:lnTo>
                  <a:close/>
                </a:path>
              </a:pathLst>
            </a:custGeom>
            <a:solidFill>
              <a:srgbClr val="FF00FF"/>
            </a:solidFill>
            <a:ln w="1" cap="flat">
              <a:solidFill>
                <a:srgbClr val="FF00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2" name="Line 34"/>
            <p:cNvSpPr>
              <a:spLocks noChangeShapeType="1"/>
            </p:cNvSpPr>
            <p:nvPr/>
          </p:nvSpPr>
          <p:spPr bwMode="auto">
            <a:xfrm>
              <a:off x="2447" y="1718"/>
              <a:ext cx="1" cy="2016"/>
            </a:xfrm>
            <a:prstGeom prst="line">
              <a:avLst/>
            </a:prstGeom>
            <a:noFill/>
            <a:ln w="30" cap="flat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7" name="Group 37"/>
            <p:cNvGrpSpPr>
              <a:grpSpLocks/>
            </p:cNvGrpSpPr>
            <p:nvPr/>
          </p:nvGrpSpPr>
          <p:grpSpPr bwMode="auto">
            <a:xfrm>
              <a:off x="2447" y="3590"/>
              <a:ext cx="648" cy="538"/>
              <a:chOff x="2447" y="3590"/>
              <a:chExt cx="648" cy="538"/>
            </a:xfrm>
          </p:grpSpPr>
          <p:sp>
            <p:nvSpPr>
              <p:cNvPr id="2083" name="Rectangle 35"/>
              <p:cNvSpPr>
                <a:spLocks noChangeArrowheads="1"/>
              </p:cNvSpPr>
              <p:nvPr/>
            </p:nvSpPr>
            <p:spPr bwMode="auto">
              <a:xfrm>
                <a:off x="2447" y="3590"/>
                <a:ext cx="648" cy="538"/>
              </a:xfrm>
              <a:prstGeom prst="rect">
                <a:avLst/>
              </a:prstGeom>
              <a:solidFill>
                <a:srgbClr val="FF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4" name="Rectangle 36"/>
              <p:cNvSpPr>
                <a:spLocks noChangeArrowheads="1"/>
              </p:cNvSpPr>
              <p:nvPr/>
            </p:nvSpPr>
            <p:spPr bwMode="auto">
              <a:xfrm>
                <a:off x="2447" y="3590"/>
                <a:ext cx="648" cy="538"/>
              </a:xfrm>
              <a:prstGeom prst="rect">
                <a:avLst/>
              </a:prstGeom>
              <a:noFill/>
              <a:ln w="12" cap="rnd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086" name="Rectangle 38"/>
            <p:cNvSpPr>
              <a:spLocks noChangeArrowheads="1"/>
            </p:cNvSpPr>
            <p:nvPr/>
          </p:nvSpPr>
          <p:spPr bwMode="auto">
            <a:xfrm>
              <a:off x="2511" y="3624"/>
              <a:ext cx="49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Componente C: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Rectangle 39"/>
            <p:cNvSpPr>
              <a:spLocks noChangeArrowheads="1"/>
            </p:cNvSpPr>
            <p:nvPr/>
          </p:nvSpPr>
          <p:spPr bwMode="auto">
            <a:xfrm>
              <a:off x="2966" y="3624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Rectangle 40"/>
            <p:cNvSpPr>
              <a:spLocks noChangeArrowheads="1"/>
            </p:cNvSpPr>
            <p:nvPr/>
          </p:nvSpPr>
          <p:spPr bwMode="auto">
            <a:xfrm>
              <a:off x="2511" y="3805"/>
              <a:ext cx="26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Capacity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9" name="Rectangle 41"/>
            <p:cNvSpPr>
              <a:spLocks noChangeArrowheads="1"/>
            </p:cNvSpPr>
            <p:nvPr/>
          </p:nvSpPr>
          <p:spPr bwMode="auto">
            <a:xfrm>
              <a:off x="2511" y="3906"/>
              <a:ext cx="35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err="1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Reinforced</a:t>
              </a:r>
              <a:r>
                <a:rPr lang="fr-FR" sz="900" dirty="0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Rectangle 43"/>
            <p:cNvSpPr>
              <a:spLocks noChangeArrowheads="1"/>
            </p:cNvSpPr>
            <p:nvPr/>
          </p:nvSpPr>
          <p:spPr bwMode="auto">
            <a:xfrm>
              <a:off x="2809" y="4007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2" name="Freeform 44"/>
            <p:cNvSpPr>
              <a:spLocks noEditPoints="1"/>
            </p:cNvSpPr>
            <p:nvPr/>
          </p:nvSpPr>
          <p:spPr bwMode="auto">
            <a:xfrm>
              <a:off x="720" y="1271"/>
              <a:ext cx="3455" cy="102"/>
            </a:xfrm>
            <a:custGeom>
              <a:avLst/>
              <a:gdLst/>
              <a:ahLst/>
              <a:cxnLst>
                <a:cxn ang="0">
                  <a:pos x="85" y="34"/>
                </a:cxn>
                <a:cxn ang="0">
                  <a:pos x="3370" y="34"/>
                </a:cxn>
                <a:cxn ang="0">
                  <a:pos x="3370" y="68"/>
                </a:cxn>
                <a:cxn ang="0">
                  <a:pos x="85" y="68"/>
                </a:cxn>
                <a:cxn ang="0">
                  <a:pos x="85" y="34"/>
                </a:cxn>
                <a:cxn ang="0">
                  <a:pos x="102" y="102"/>
                </a:cxn>
                <a:cxn ang="0">
                  <a:pos x="0" y="51"/>
                </a:cxn>
                <a:cxn ang="0">
                  <a:pos x="102" y="0"/>
                </a:cxn>
                <a:cxn ang="0">
                  <a:pos x="102" y="102"/>
                </a:cxn>
                <a:cxn ang="0">
                  <a:pos x="3353" y="0"/>
                </a:cxn>
                <a:cxn ang="0">
                  <a:pos x="3455" y="51"/>
                </a:cxn>
                <a:cxn ang="0">
                  <a:pos x="3353" y="102"/>
                </a:cxn>
                <a:cxn ang="0">
                  <a:pos x="3353" y="0"/>
                </a:cxn>
              </a:cxnLst>
              <a:rect l="0" t="0" r="r" b="b"/>
              <a:pathLst>
                <a:path w="3455" h="102">
                  <a:moveTo>
                    <a:pt x="85" y="34"/>
                  </a:moveTo>
                  <a:lnTo>
                    <a:pt x="3370" y="34"/>
                  </a:lnTo>
                  <a:lnTo>
                    <a:pt x="3370" y="68"/>
                  </a:lnTo>
                  <a:lnTo>
                    <a:pt x="85" y="68"/>
                  </a:lnTo>
                  <a:lnTo>
                    <a:pt x="85" y="34"/>
                  </a:lnTo>
                  <a:close/>
                  <a:moveTo>
                    <a:pt x="102" y="102"/>
                  </a:moveTo>
                  <a:lnTo>
                    <a:pt x="0" y="51"/>
                  </a:lnTo>
                  <a:lnTo>
                    <a:pt x="102" y="0"/>
                  </a:lnTo>
                  <a:lnTo>
                    <a:pt x="102" y="102"/>
                  </a:lnTo>
                  <a:close/>
                  <a:moveTo>
                    <a:pt x="3353" y="0"/>
                  </a:moveTo>
                  <a:lnTo>
                    <a:pt x="3455" y="51"/>
                  </a:lnTo>
                  <a:lnTo>
                    <a:pt x="3353" y="102"/>
                  </a:lnTo>
                  <a:lnTo>
                    <a:pt x="3353" y="0"/>
                  </a:lnTo>
                  <a:close/>
                </a:path>
              </a:pathLst>
            </a:custGeom>
            <a:solidFill>
              <a:srgbClr val="993366"/>
            </a:solidFill>
            <a:ln w="1" cap="flat">
              <a:solidFill>
                <a:srgbClr val="99336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3095" y="1250"/>
              <a:ext cx="576" cy="360"/>
              <a:chOff x="3095" y="1250"/>
              <a:chExt cx="576" cy="360"/>
            </a:xfrm>
          </p:grpSpPr>
          <p:sp>
            <p:nvSpPr>
              <p:cNvPr id="2093" name="Rectangle 45"/>
              <p:cNvSpPr>
                <a:spLocks noChangeArrowheads="1"/>
              </p:cNvSpPr>
              <p:nvPr/>
            </p:nvSpPr>
            <p:spPr bwMode="auto">
              <a:xfrm>
                <a:off x="3095" y="1250"/>
                <a:ext cx="576" cy="360"/>
              </a:xfrm>
              <a:prstGeom prst="rect">
                <a:avLst/>
              </a:prstGeom>
              <a:solidFill>
                <a:srgbClr val="99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4" name="Rectangle 46"/>
              <p:cNvSpPr>
                <a:spLocks noChangeArrowheads="1"/>
              </p:cNvSpPr>
              <p:nvPr/>
            </p:nvSpPr>
            <p:spPr bwMode="auto">
              <a:xfrm>
                <a:off x="3095" y="1250"/>
                <a:ext cx="576" cy="360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096" name="Rectangle 48"/>
            <p:cNvSpPr>
              <a:spLocks noChangeArrowheads="1"/>
            </p:cNvSpPr>
            <p:nvPr/>
          </p:nvSpPr>
          <p:spPr bwMode="auto">
            <a:xfrm>
              <a:off x="3156" y="1282"/>
              <a:ext cx="38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Component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7" name="Rectangle 49"/>
            <p:cNvSpPr>
              <a:spLocks noChangeArrowheads="1"/>
            </p:cNvSpPr>
            <p:nvPr/>
          </p:nvSpPr>
          <p:spPr bwMode="auto">
            <a:xfrm>
              <a:off x="3501" y="1282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8" name="Rectangle 50"/>
            <p:cNvSpPr>
              <a:spLocks noChangeArrowheads="1"/>
            </p:cNvSpPr>
            <p:nvPr/>
          </p:nvSpPr>
          <p:spPr bwMode="auto">
            <a:xfrm>
              <a:off x="3536" y="1282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9" name="Rectangle 51"/>
            <p:cNvSpPr>
              <a:spLocks noChangeArrowheads="1"/>
            </p:cNvSpPr>
            <p:nvPr/>
          </p:nvSpPr>
          <p:spPr bwMode="auto">
            <a:xfrm>
              <a:off x="3156" y="1383"/>
              <a:ext cx="8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D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Rectangle 52"/>
            <p:cNvSpPr>
              <a:spLocks noChangeArrowheads="1"/>
            </p:cNvSpPr>
            <p:nvPr/>
          </p:nvSpPr>
          <p:spPr bwMode="auto">
            <a:xfrm>
              <a:off x="3201" y="1383"/>
              <a:ext cx="5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1" name="Rectangle 53"/>
            <p:cNvSpPr>
              <a:spLocks noChangeArrowheads="1"/>
            </p:cNvSpPr>
            <p:nvPr/>
          </p:nvSpPr>
          <p:spPr bwMode="auto">
            <a:xfrm>
              <a:off x="3220" y="1383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3236" y="1383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3" name="Rectangle 55"/>
            <p:cNvSpPr>
              <a:spLocks noChangeArrowheads="1"/>
            </p:cNvSpPr>
            <p:nvPr/>
          </p:nvSpPr>
          <p:spPr bwMode="auto">
            <a:xfrm>
              <a:off x="3252" y="1383"/>
              <a:ext cx="41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smtClean="0">
                  <a:solidFill>
                    <a:srgbClr val="FFFF00"/>
                  </a:solidFill>
                  <a:latin typeface="Calibri" pitchFamily="34" charset="0"/>
                  <a:cs typeface="Arial" pitchFamily="34" charset="0"/>
                </a:rPr>
                <a:t>Program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smtClean="0">
                  <a:solidFill>
                    <a:srgbClr val="FFFF00"/>
                  </a:solidFill>
                  <a:latin typeface="Calibri" pitchFamily="34" charset="0"/>
                  <a:cs typeface="Arial" pitchFamily="34" charset="0"/>
                </a:rPr>
                <a:t>Management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Rectangle 57"/>
            <p:cNvSpPr>
              <a:spLocks noChangeArrowheads="1"/>
            </p:cNvSpPr>
            <p:nvPr/>
          </p:nvSpPr>
          <p:spPr bwMode="auto">
            <a:xfrm>
              <a:off x="3408" y="1484"/>
              <a:ext cx="7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a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Rectangle 58"/>
            <p:cNvSpPr>
              <a:spLocks noChangeArrowheads="1"/>
            </p:cNvSpPr>
            <p:nvPr/>
          </p:nvSpPr>
          <p:spPr bwMode="auto">
            <a:xfrm>
              <a:off x="3442" y="1484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Freeform 59"/>
            <p:cNvSpPr>
              <a:spLocks noEditPoints="1"/>
            </p:cNvSpPr>
            <p:nvPr/>
          </p:nvSpPr>
          <p:spPr bwMode="auto">
            <a:xfrm>
              <a:off x="2015" y="3168"/>
              <a:ext cx="1300" cy="330"/>
            </a:xfrm>
            <a:custGeom>
              <a:avLst/>
              <a:gdLst/>
              <a:ahLst/>
              <a:cxnLst>
                <a:cxn ang="0">
                  <a:pos x="1293" y="330"/>
                </a:cxn>
                <a:cxn ang="0">
                  <a:pos x="75" y="59"/>
                </a:cxn>
                <a:cxn ang="0">
                  <a:pos x="82" y="28"/>
                </a:cxn>
                <a:cxn ang="0">
                  <a:pos x="1300" y="299"/>
                </a:cxn>
                <a:cxn ang="0">
                  <a:pos x="1293" y="330"/>
                </a:cxn>
                <a:cxn ang="0">
                  <a:pos x="84" y="94"/>
                </a:cxn>
                <a:cxn ang="0">
                  <a:pos x="0" y="26"/>
                </a:cxn>
                <a:cxn ang="0">
                  <a:pos x="105" y="0"/>
                </a:cxn>
                <a:cxn ang="0">
                  <a:pos x="84" y="94"/>
                </a:cxn>
              </a:cxnLst>
              <a:rect l="0" t="0" r="r" b="b"/>
              <a:pathLst>
                <a:path w="1300" h="330">
                  <a:moveTo>
                    <a:pt x="1293" y="330"/>
                  </a:moveTo>
                  <a:lnTo>
                    <a:pt x="75" y="59"/>
                  </a:lnTo>
                  <a:lnTo>
                    <a:pt x="82" y="28"/>
                  </a:lnTo>
                  <a:lnTo>
                    <a:pt x="1300" y="299"/>
                  </a:lnTo>
                  <a:lnTo>
                    <a:pt x="1293" y="330"/>
                  </a:lnTo>
                  <a:close/>
                  <a:moveTo>
                    <a:pt x="84" y="94"/>
                  </a:moveTo>
                  <a:lnTo>
                    <a:pt x="0" y="26"/>
                  </a:lnTo>
                  <a:lnTo>
                    <a:pt x="105" y="0"/>
                  </a:lnTo>
                  <a:lnTo>
                    <a:pt x="84" y="94"/>
                  </a:lnTo>
                  <a:close/>
                </a:path>
              </a:pathLst>
            </a:custGeom>
            <a:solidFill>
              <a:srgbClr val="00FF00"/>
            </a:solidFill>
            <a:ln w="1" cap="flat">
              <a:solidFill>
                <a:srgbClr val="00FF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08" name="Line 60"/>
            <p:cNvSpPr>
              <a:spLocks noChangeShapeType="1"/>
            </p:cNvSpPr>
            <p:nvPr/>
          </p:nvSpPr>
          <p:spPr bwMode="auto">
            <a:xfrm>
              <a:off x="3311" y="2186"/>
              <a:ext cx="1" cy="1296"/>
            </a:xfrm>
            <a:prstGeom prst="line">
              <a:avLst/>
            </a:prstGeom>
            <a:noFill/>
            <a:ln w="32" cap="flat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9" name="Group 63"/>
            <p:cNvGrpSpPr>
              <a:grpSpLocks/>
            </p:cNvGrpSpPr>
            <p:nvPr/>
          </p:nvGrpSpPr>
          <p:grpSpPr bwMode="auto">
            <a:xfrm>
              <a:off x="2951" y="2618"/>
              <a:ext cx="648" cy="432"/>
              <a:chOff x="2951" y="2618"/>
              <a:chExt cx="648" cy="432"/>
            </a:xfrm>
          </p:grpSpPr>
          <p:sp>
            <p:nvSpPr>
              <p:cNvPr id="2109" name="Rectangle 61"/>
              <p:cNvSpPr>
                <a:spLocks noChangeArrowheads="1"/>
              </p:cNvSpPr>
              <p:nvPr/>
            </p:nvSpPr>
            <p:spPr bwMode="auto">
              <a:xfrm>
                <a:off x="2951" y="2618"/>
                <a:ext cx="648" cy="432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0" name="Rectangle 62"/>
              <p:cNvSpPr>
                <a:spLocks noChangeArrowheads="1"/>
              </p:cNvSpPr>
              <p:nvPr/>
            </p:nvSpPr>
            <p:spPr bwMode="auto">
              <a:xfrm>
                <a:off x="2951" y="2618"/>
                <a:ext cx="648" cy="432"/>
              </a:xfrm>
              <a:prstGeom prst="rect">
                <a:avLst/>
              </a:prstGeom>
              <a:noFill/>
              <a:ln w="12" cap="rnd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112" name="Rectangle 64"/>
            <p:cNvSpPr>
              <a:spLocks noChangeArrowheads="1"/>
            </p:cNvSpPr>
            <p:nvPr/>
          </p:nvSpPr>
          <p:spPr bwMode="auto">
            <a:xfrm>
              <a:off x="3015" y="2653"/>
              <a:ext cx="41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Componente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Rectangle 65"/>
            <p:cNvSpPr>
              <a:spLocks noChangeArrowheads="1"/>
            </p:cNvSpPr>
            <p:nvPr/>
          </p:nvSpPr>
          <p:spPr bwMode="auto">
            <a:xfrm>
              <a:off x="3395" y="2653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Rectangle 66"/>
            <p:cNvSpPr>
              <a:spLocks noChangeArrowheads="1"/>
            </p:cNvSpPr>
            <p:nvPr/>
          </p:nvSpPr>
          <p:spPr bwMode="auto">
            <a:xfrm>
              <a:off x="3412" y="2653"/>
              <a:ext cx="11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A: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3015" y="2753"/>
              <a:ext cx="34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Adaptation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Rectangle 68"/>
            <p:cNvSpPr>
              <a:spLocks noChangeArrowheads="1"/>
            </p:cNvSpPr>
            <p:nvPr/>
          </p:nvSpPr>
          <p:spPr bwMode="auto">
            <a:xfrm>
              <a:off x="3225" y="2753"/>
              <a:ext cx="1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fr-FR" sz="900" dirty="0">
                <a:solidFill>
                  <a:srgbClr val="000000"/>
                </a:solidFill>
                <a:latin typeface="Calibri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7" name="Rectangle 69"/>
            <p:cNvSpPr>
              <a:spLocks noChangeArrowheads="1"/>
            </p:cNvSpPr>
            <p:nvPr/>
          </p:nvSpPr>
          <p:spPr bwMode="auto">
            <a:xfrm>
              <a:off x="3015" y="2855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8" name="Rectangle 70"/>
            <p:cNvSpPr>
              <a:spLocks noChangeArrowheads="1"/>
            </p:cNvSpPr>
            <p:nvPr/>
          </p:nvSpPr>
          <p:spPr bwMode="auto">
            <a:xfrm>
              <a:off x="3057" y="2855"/>
              <a:ext cx="31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For </a:t>
              </a:r>
              <a:r>
                <a:rPr lang="fr-FR" sz="900" dirty="0" err="1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Inland</a:t>
              </a:r>
              <a:r>
                <a:rPr lang="fr-FR" sz="900" dirty="0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9" name="Rectangle 71"/>
            <p:cNvSpPr>
              <a:spLocks noChangeArrowheads="1"/>
            </p:cNvSpPr>
            <p:nvPr/>
          </p:nvSpPr>
          <p:spPr bwMode="auto">
            <a:xfrm>
              <a:off x="3356" y="2855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0" name="Rectangle 72"/>
            <p:cNvSpPr>
              <a:spLocks noChangeArrowheads="1"/>
            </p:cNvSpPr>
            <p:nvPr/>
          </p:nvSpPr>
          <p:spPr bwMode="auto">
            <a:xfrm>
              <a:off x="3372" y="2855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Rectangle 74"/>
            <p:cNvSpPr>
              <a:spLocks noChangeArrowheads="1"/>
            </p:cNvSpPr>
            <p:nvPr/>
          </p:nvSpPr>
          <p:spPr bwMode="auto">
            <a:xfrm>
              <a:off x="3015" y="2956"/>
              <a:ext cx="41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900" dirty="0" err="1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Communities</a:t>
              </a:r>
              <a:r>
                <a:rPr lang="fr-FR" sz="900" dirty="0" smtClean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3" name="Rectangle 75"/>
            <p:cNvSpPr>
              <a:spLocks noChangeArrowheads="1"/>
            </p:cNvSpPr>
            <p:nvPr/>
          </p:nvSpPr>
          <p:spPr bwMode="auto">
            <a:xfrm>
              <a:off x="3236" y="2956"/>
              <a:ext cx="5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7391400" y="114300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Components financed by the Project (GEF/LDCF/</a:t>
            </a:r>
          </a:p>
          <a:p>
            <a:r>
              <a:rPr lang="en-US" sz="1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World Bank)</a:t>
            </a:r>
            <a:endParaRPr lang="fr-FR" sz="16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6" name="Straight Arrow Connector 85"/>
          <p:cNvCxnSpPr>
            <a:stCxn id="2066" idx="3"/>
          </p:cNvCxnSpPr>
          <p:nvPr/>
        </p:nvCxnSpPr>
        <p:spPr>
          <a:xfrm flipV="1">
            <a:off x="6399213" y="2667000"/>
            <a:ext cx="992187" cy="91281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81000" y="2286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2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The Project is part of a broader National Adaptation Program which includes several partners 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715000" y="5029200"/>
            <a:ext cx="1447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Components financed by</a:t>
            </a:r>
          </a:p>
          <a:p>
            <a:r>
              <a:rPr lang="en-US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UNDP/Japan/</a:t>
            </a:r>
          </a:p>
          <a:p>
            <a:r>
              <a:rPr lang="en-US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LDCF</a:t>
            </a:r>
            <a:endParaRPr lang="fr-FR" sz="16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3" name="Straight Arrow Connector 82"/>
          <p:cNvCxnSpPr>
            <a:endCxn id="82" idx="1"/>
          </p:cNvCxnSpPr>
          <p:nvPr/>
        </p:nvCxnSpPr>
        <p:spPr>
          <a:xfrm>
            <a:off x="5257800" y="4876800"/>
            <a:ext cx="457200" cy="69100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7391400" y="327660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fr-FR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Union Project (FED) for </a:t>
            </a:r>
            <a:r>
              <a:rPr lang="fr-FR" sz="16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Coastal</a:t>
            </a:r>
            <a:r>
              <a:rPr lang="fr-FR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Protection </a:t>
            </a:r>
            <a:endParaRPr lang="fr-FR" sz="16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9" name="Straight Arrow Connector 88"/>
          <p:cNvCxnSpPr>
            <a:stCxn id="2066" idx="3"/>
          </p:cNvCxnSpPr>
          <p:nvPr/>
        </p:nvCxnSpPr>
        <p:spPr>
          <a:xfrm>
            <a:off x="6399213" y="3579813"/>
            <a:ext cx="992187" cy="9921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7467600" y="5257800"/>
            <a:ext cx="144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Government</a:t>
            </a:r>
            <a:r>
              <a:rPr lang="fr-FR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6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Projects</a:t>
            </a:r>
            <a:r>
              <a:rPr lang="fr-FR" sz="16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16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rot="16200000" flipH="1">
            <a:off x="6248400" y="4419600"/>
            <a:ext cx="1447800" cy="990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Location of Pilot Communities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6096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09482"/>
            <a:ext cx="6400800" cy="494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 rot="2560615">
            <a:off x="1600200" y="31242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5489778">
            <a:off x="4273562" y="4552485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9205670">
            <a:off x="2110802" y="5725517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6550319">
            <a:off x="5923621" y="200817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914400"/>
            <a:ext cx="8305800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Early Warning and Safety at Sea component is national in scale.  </a:t>
            </a:r>
          </a:p>
          <a:p>
            <a:pPr algn="ctr"/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Protection of Vulnerable Communities focuses on 4 pilot communities:  </a:t>
            </a:r>
          </a:p>
          <a:p>
            <a:pPr algn="ctr"/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Ribeira</a:t>
            </a: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Afonso</a:t>
            </a: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Santa </a:t>
            </a:r>
            <a:r>
              <a:rPr lang="en-US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Catarina</a:t>
            </a: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Malanza</a:t>
            </a: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en-US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Sundy</a:t>
            </a:r>
            <a:endParaRPr lang="en-US" b="1" i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"/>
            <a:ext cx="891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S. Tomé e Príncipe: </a:t>
            </a:r>
            <a:endParaRPr lang="pt-PT" sz="32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t-PT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Project GEF:  Adaptation to Climate Change – Coastal Areas   </a:t>
            </a:r>
            <a:endParaRPr lang="fr-FR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81000" y="10668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28600" y="2209800"/>
            <a:ext cx="70104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Project has three components:</a:t>
            </a:r>
          </a:p>
          <a:p>
            <a:endParaRPr lang="pt-PT" sz="20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Coastal Early Warning System and Safety at Sea       (US$1.9 M)</a:t>
            </a:r>
          </a:p>
          <a:p>
            <a:pPr marL="457200" indent="-457200"/>
            <a:r>
              <a:rPr lang="pt-PT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1.1   </a:t>
            </a:r>
            <a:r>
              <a:rPr lang="pt-PT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System of Early Warning </a:t>
            </a:r>
          </a:p>
          <a:p>
            <a:pPr marL="457200" indent="-457200"/>
            <a:r>
              <a:rPr lang="pt-PT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1.2   Safety at Sea for Artisanal  Fishers </a:t>
            </a:r>
          </a:p>
          <a:p>
            <a:pPr marL="457200" indent="-457200"/>
            <a:endParaRPr lang="pt-PT" sz="20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65138" indent="-465138"/>
            <a:r>
              <a:rPr lang="pt-PT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PT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Coastal Protecction for Vulnerable Communities  (US$1.8 M)</a:t>
            </a:r>
          </a:p>
          <a:p>
            <a:r>
              <a:rPr lang="pt-PT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pt-PT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2.1   Community Preparedness </a:t>
            </a:r>
          </a:p>
          <a:p>
            <a:r>
              <a:rPr lang="pt-PT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2.2   Coastal Protection for Vulnerable Communities</a:t>
            </a:r>
          </a:p>
          <a:p>
            <a:r>
              <a:rPr lang="pt-PT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2.3   Coastal Policy</a:t>
            </a:r>
          </a:p>
          <a:p>
            <a:endParaRPr lang="pt-PT" sz="20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t-PT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Project Management  (US$0.4 M)</a:t>
            </a:r>
            <a:endParaRPr lang="fr-FR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28780843"/>
              </p:ext>
            </p:extLst>
          </p:nvPr>
        </p:nvGraphicFramePr>
        <p:xfrm>
          <a:off x="533400" y="1295400"/>
          <a:ext cx="8153400" cy="914400"/>
        </p:xfrm>
        <a:graphic>
          <a:graphicData uri="http://schemas.openxmlformats.org/drawingml/2006/table">
            <a:tbl>
              <a:tblPr/>
              <a:tblGrid>
                <a:gridCol w="8153400"/>
              </a:tblGrid>
              <a:tr h="9144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Objective:</a:t>
                      </a:r>
                      <a:r>
                        <a:rPr lang="pt-PT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To increase the adaptive capacity of vulnerable coastal communties in S</a:t>
                      </a:r>
                      <a:r>
                        <a:rPr lang="pt-PT" sz="16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ão </a:t>
                      </a:r>
                      <a:r>
                        <a:rPr lang="pt-PT" sz="1600" i="1" dirty="0">
                          <a:latin typeface="Times New Roman"/>
                          <a:ea typeface="Times New Roman"/>
                          <a:cs typeface="Times New Roman"/>
                        </a:rPr>
                        <a:t>Tome e Príncipe </a:t>
                      </a:r>
                      <a:r>
                        <a:rPr lang="pt-PT" sz="160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pt-PT" sz="160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the adverse impacts of climate change and variability 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019800" y="6248400"/>
            <a:ext cx="2743200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Total US$4.1 million </a:t>
            </a:r>
            <a:endParaRPr lang="pt-PT" b="1" dirty="0">
              <a:solidFill>
                <a:srgbClr val="FFFF00"/>
              </a:solidFill>
            </a:endParaRPr>
          </a:p>
        </p:txBody>
      </p:sp>
      <p:pic>
        <p:nvPicPr>
          <p:cNvPr id="12" name="Picture 11" descr="DSC_32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2514600"/>
            <a:ext cx="2128463" cy="14136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239000" y="4343400"/>
            <a:ext cx="1371600" cy="12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project was signed in 20 June 2011 </a:t>
            </a:r>
            <a:endParaRPr lang="en-US" b="1" i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Selected Results to Date </a:t>
            </a:r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(at 1.3 years of implementation) </a:t>
            </a:r>
          </a:p>
          <a:p>
            <a:pPr algn="ctr"/>
            <a:r>
              <a:rPr lang="pt-PT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Early Warning System </a:t>
            </a:r>
            <a:endParaRPr lang="fr-FR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08384" y="1752600"/>
            <a:ext cx="6553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Results to Date: </a:t>
            </a:r>
          </a:p>
          <a:p>
            <a:endParaRPr lang="pt-PT" sz="6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109538">
              <a:buAutoNum type="arabicPeriod"/>
            </a:pPr>
            <a:r>
              <a:rPr lang="pt-PT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 Agreement Protocol for Early Warning specifying the roles of the different agencies was signed between Met Department, DG of Environment, CONPREC (Disaster Management Agency), Port Authority, Coast Guard and MARAPA </a:t>
            </a:r>
          </a:p>
          <a:p>
            <a:pPr marL="457200" indent="-109538"/>
            <a:r>
              <a:rPr lang="pt-PT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16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52465797"/>
              </p:ext>
            </p:extLst>
          </p:nvPr>
        </p:nvGraphicFramePr>
        <p:xfrm>
          <a:off x="533400" y="990600"/>
          <a:ext cx="8153400" cy="685800"/>
        </p:xfrm>
        <a:graphic>
          <a:graphicData uri="http://schemas.openxmlformats.org/drawingml/2006/table">
            <a:tbl>
              <a:tblPr/>
              <a:tblGrid>
                <a:gridCol w="8153400"/>
              </a:tblGrid>
              <a:tr h="6858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Expected</a:t>
                      </a:r>
                      <a:r>
                        <a:rPr lang="pt-PT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Results (at end of project): </a:t>
                      </a:r>
                      <a:r>
                        <a:rPr lang="pt-PT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PT" sz="1600" b="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At</a:t>
                      </a: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least 75% of fishers have access to 12 hour weather forecast during the fog/storm season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12" descr="boats on the bea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9163" y="1752600"/>
            <a:ext cx="2057400" cy="27432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841" y="4937224"/>
            <a:ext cx="2133600" cy="160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98313"/>
            <a:ext cx="1981200" cy="27262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598313"/>
            <a:ext cx="1981201" cy="27262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9200" y="3783062"/>
            <a:ext cx="144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protocol is very simple (3 pages) and took only a few weeks to finalize and sign </a:t>
            </a:r>
            <a:endParaRPr lang="en-US" b="1" i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Selected Results to Date </a:t>
            </a:r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(at 1.3 years of implementation) </a:t>
            </a:r>
          </a:p>
          <a:p>
            <a:pPr algn="ctr"/>
            <a:r>
              <a:rPr lang="pt-PT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Early Warning System </a:t>
            </a:r>
            <a:endParaRPr lang="fr-FR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04800" y="1066800"/>
            <a:ext cx="5029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Results to Date: </a:t>
            </a:r>
          </a:p>
          <a:p>
            <a:endParaRPr lang="pt-PT" sz="6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109538">
              <a:buAutoNum type="arabicPeriod"/>
            </a:pPr>
            <a:r>
              <a:rPr lang="pt-PT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 assessment mission in collaboration with UK-Met Department is arriving shortly to assess viability and specifications for a potential Doppler radar </a:t>
            </a:r>
          </a:p>
          <a:p>
            <a:pPr marL="457200" indent="-109538">
              <a:buAutoNum type="arabicPeriod"/>
            </a:pPr>
            <a:endParaRPr lang="pt-PT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7662"/>
            <a:endParaRPr lang="pt-PT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109538">
              <a:buAutoNum type="arabicPeriod"/>
            </a:pPr>
            <a:r>
              <a:rPr lang="pt-PT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Procurement of a marine meterological station has started</a:t>
            </a:r>
          </a:p>
          <a:p>
            <a:pPr marL="457200" indent="-109538">
              <a:buAutoNum type="arabicPeriod"/>
            </a:pPr>
            <a:endParaRPr lang="pt-PT" sz="1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109538">
              <a:buAutoNum type="arabicPeriod"/>
            </a:pPr>
            <a:endParaRPr lang="pt-PT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109538">
              <a:buAutoNum type="arabicPeriod"/>
            </a:pPr>
            <a:r>
              <a:rPr lang="pt-PT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All equipment is being assessed carefully to ensure sustainability </a:t>
            </a:r>
            <a:endParaRPr lang="fr-FR" sz="16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04088"/>
            <a:ext cx="2343150" cy="3124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11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861774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Component 1.2 </a:t>
            </a:r>
          </a:p>
          <a:p>
            <a:pPr algn="ctr"/>
            <a:r>
              <a:rPr lang="pt-PT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Safety at Sea for Artisanal Coastal Fishermen  </a:t>
            </a:r>
            <a:endParaRPr lang="fr-FR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0" y="1066800"/>
            <a:ext cx="54102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1.1  Basic Safety at Sea equipment procured:</a:t>
            </a:r>
          </a:p>
          <a:p>
            <a:endParaRPr lang="pt-PT" sz="6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50800"/>
            <a:r>
              <a:rPr lang="pt-PT" sz="2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pt-PT" sz="1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1.1   Radar reflectors for canoes </a:t>
            </a:r>
          </a:p>
          <a:p>
            <a:pPr marL="457200" indent="-50800"/>
            <a:r>
              <a:rPr lang="pt-PT" sz="1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  1.2   Life saving vests </a:t>
            </a:r>
          </a:p>
          <a:p>
            <a:pPr marL="457200" indent="-50800"/>
            <a:r>
              <a:rPr lang="pt-PT" sz="1600" b="1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pt-PT" sz="1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1.3   Rain jackets</a:t>
            </a:r>
          </a:p>
          <a:p>
            <a:pPr marL="457200" indent="-50800"/>
            <a:r>
              <a:rPr lang="pt-PT" sz="1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  1.4.  Waterproof bags for mobile phones </a:t>
            </a:r>
          </a:p>
          <a:p>
            <a:pPr marL="457200" indent="-50800"/>
            <a:r>
              <a:rPr lang="pt-PT" sz="1600" b="1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16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 1.5   Basic navigation equipment </a:t>
            </a:r>
          </a:p>
          <a:p>
            <a:pPr marL="457200" indent="-50800"/>
            <a:endParaRPr lang="pt-PT" sz="1600" b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1638" indent="-401638">
              <a:buAutoNum type="arabicPeriod" startAt="2"/>
            </a:pP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MARAPA (Specialized NGO) about to start training in safety at sea for about 485 fishermen</a:t>
            </a:r>
            <a:endParaRPr lang="pt-PT" sz="16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3"/>
            </a:pPr>
            <a:endParaRPr lang="pt-PT" sz="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3"/>
            </a:pP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Disaster Management Committee (CONPREC) formed 11 climate risk management committees in Sao Tome and 3 in Principe </a:t>
            </a:r>
          </a:p>
          <a:p>
            <a:pPr marL="457200" indent="-457200">
              <a:buAutoNum type="arabicPeriod" startAt="3"/>
            </a:pPr>
            <a:endParaRPr lang="pt-PT" sz="20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3"/>
            </a:pP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Training of community</a:t>
            </a:r>
          </a:p>
          <a:p>
            <a:r>
              <a:rPr lang="pt-PT" sz="2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committees is ongoing</a:t>
            </a:r>
            <a:endParaRPr lang="pt-PT" sz="2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3"/>
            </a:pPr>
            <a:endParaRPr lang="pt-PT" sz="1600" b="1" i="1" dirty="0" smtClean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109538"/>
            <a:r>
              <a:rPr lang="fr-FR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fr-FR" sz="16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3962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99"/>
                </a:solidFill>
              </a:rPr>
              <a:t>Contribuicao</a:t>
            </a:r>
            <a:r>
              <a:rPr lang="en-US" dirty="0" smtClean="0">
                <a:solidFill>
                  <a:srgbClr val="FFFF99"/>
                </a:solidFill>
              </a:rPr>
              <a:t> GEF: US$0.33 M</a:t>
            </a:r>
            <a:endParaRPr lang="en-US" dirty="0">
              <a:solidFill>
                <a:srgbClr val="FFFF9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862" y="1295400"/>
            <a:ext cx="2876550" cy="3835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891" y="4983956"/>
            <a:ext cx="1709738" cy="14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749" y="4800600"/>
            <a:ext cx="23907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861774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Component 1.2 </a:t>
            </a:r>
          </a:p>
          <a:p>
            <a:pPr algn="ctr"/>
            <a:r>
              <a:rPr lang="pt-PT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Examples of Immediate Results for Community Risk Management Committees </a:t>
            </a:r>
            <a:endParaRPr lang="fr-FR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59702" y="1117496"/>
            <a:ext cx="400749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/>
            <a:r>
              <a:rPr lang="pt-PT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pt-PT" sz="20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Clogged canal (in Ribeira Afonso) has been cleaned voluntarily by the committee after the last visit</a:t>
            </a:r>
          </a:p>
          <a:p>
            <a:endParaRPr lang="pt-PT" sz="600" b="1" i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50800"/>
            <a:r>
              <a:rPr lang="pt-PT" sz="2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457200" indent="-50800"/>
            <a:endParaRPr lang="pt-PT" sz="20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50800"/>
            <a:endParaRPr lang="pt-PT" sz="2000" b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50800"/>
            <a:endParaRPr lang="pt-PT" sz="20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50800"/>
            <a:endParaRPr lang="pt-PT" sz="1600" b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1638" indent="-401638">
              <a:buAutoNum type="arabicPeriod" startAt="2"/>
            </a:pPr>
            <a:r>
              <a:rPr lang="pt-PT" sz="2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Very vulnerable households (photos right in Malanza and Praia Melao) threatened by the sea were identified and Government alerted to provide immediate help </a:t>
            </a:r>
            <a:r>
              <a:rPr lang="fr-FR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fr-FR" sz="16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117496"/>
            <a:ext cx="3108960" cy="2331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010" y="3879683"/>
            <a:ext cx="1962150" cy="2616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3885903"/>
            <a:ext cx="2000950" cy="26679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99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Component 2: </a:t>
            </a:r>
          </a:p>
          <a:p>
            <a:pPr algn="ctr"/>
            <a:r>
              <a:rPr lang="pt-PT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Coastal Protection for Vulnerable Communtities </a:t>
            </a:r>
            <a:endParaRPr lang="fr-FR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52400" y="2379851"/>
            <a:ext cx="5562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A detailed geomorphological and social study has been completed, identifying priority adaptation interventions</a:t>
            </a:r>
          </a:p>
          <a:p>
            <a:pPr marL="457200" indent="-457200">
              <a:buAutoNum type="arabicPeriod"/>
            </a:pPr>
            <a:endParaRPr lang="pt-PT" sz="2000" b="1" i="1" dirty="0" smtClean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A manual for community participation procedures is near completion</a:t>
            </a:r>
          </a:p>
          <a:p>
            <a:pPr marL="457200" indent="-457200">
              <a:buAutoNum type="arabicPeriod"/>
            </a:pPr>
            <a:endParaRPr lang="pt-PT" sz="2000" b="1" i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Participatory vulnerability mapping is being completed</a:t>
            </a:r>
          </a:p>
          <a:p>
            <a:pPr marL="457200" indent="-457200">
              <a:buAutoNum type="arabicPeriod"/>
            </a:pPr>
            <a:endParaRPr lang="pt-PT" sz="2000" b="1" i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Detailed engineering designs being done for structural works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22962027"/>
              </p:ext>
            </p:extLst>
          </p:nvPr>
        </p:nvGraphicFramePr>
        <p:xfrm>
          <a:off x="533400" y="990600"/>
          <a:ext cx="8153400" cy="1143000"/>
        </p:xfrm>
        <a:graphic>
          <a:graphicData uri="http://schemas.openxmlformats.org/drawingml/2006/table">
            <a:tbl>
              <a:tblPr/>
              <a:tblGrid>
                <a:gridCol w="8153400"/>
              </a:tblGrid>
              <a:tr h="11430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Indicadors</a:t>
                      </a:r>
                      <a:r>
                        <a:rPr lang="pt-PT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pt-PT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0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Participatory</a:t>
                      </a: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vulnerability plans developed and adopted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River and coastal flood protection works and soft adaptation measures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Number of community-based activities supported 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 descr="Malan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182974"/>
            <a:ext cx="2463800" cy="184785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848" y="4004387"/>
            <a:ext cx="2285352" cy="268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Component 2: </a:t>
            </a:r>
          </a:p>
          <a:p>
            <a:pPr algn="ctr"/>
            <a:r>
              <a:rPr lang="pt-PT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Coastal Protection for Vulnerable Communtities </a:t>
            </a:r>
            <a:endParaRPr lang="fr-FR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52400" y="2379851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endParaRPr lang="pt-PT" sz="2000" b="1" i="1" dirty="0" smtClean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pt-PT" sz="2000" b="1" i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Detailed</a:t>
            </a: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000" b="1" i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engineering</a:t>
            </a: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designs </a:t>
            </a:r>
            <a:r>
              <a:rPr lang="pt-PT" sz="2000" b="1" i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being</a:t>
            </a: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000" b="1" i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done</a:t>
            </a: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pt-PT" sz="2000" b="1" i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structural</a:t>
            </a:r>
            <a:r>
              <a:rPr lang="pt-PT" sz="2000" b="1" i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000" b="1" i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works</a:t>
            </a:r>
            <a:endParaRPr lang="pt-PT" sz="2000" b="1" i="1" dirty="0" smtClean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Malan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182974"/>
            <a:ext cx="2463800" cy="184785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848" y="4004387"/>
            <a:ext cx="2285352" cy="268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4582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Islands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8100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Documents and Settings\Adérito Santana\Os meus documentos\Formação de Inglês\Conteudo Pen Formaç Ingles\Fotos para apresentaçoes\Mapa ilh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43000"/>
            <a:ext cx="58674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alll</a:t>
            </a:r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Component 2: </a:t>
            </a:r>
            <a:endParaRPr lang="pt-PT" sz="3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t-PT" sz="2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Roof Print </a:t>
            </a:r>
            <a:r>
              <a:rPr lang="pt-PT" sz="20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pt-PT" sz="2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shows a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very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significant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coastline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loss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in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Malanza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south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of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Sao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Tome).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The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slope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is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very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shallow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and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may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be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helped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by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revegetation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and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beach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pt-PT" sz="2000" dirty="0" err="1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nourishment</a:t>
            </a:r>
            <a:r>
              <a:rPr lang="pt-PT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. </a:t>
            </a:r>
          </a:p>
          <a:p>
            <a:pPr algn="ctr"/>
            <a:endParaRPr lang="pt-PT" sz="2000" b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828800"/>
            <a:ext cx="8763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8490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Next Steps 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87499026"/>
              </p:ext>
            </p:extLst>
          </p:nvPr>
        </p:nvGraphicFramePr>
        <p:xfrm>
          <a:off x="533400" y="990600"/>
          <a:ext cx="8458200" cy="2209800"/>
        </p:xfrm>
        <a:graphic>
          <a:graphicData uri="http://schemas.openxmlformats.org/drawingml/2006/table">
            <a:tbl>
              <a:tblPr/>
              <a:tblGrid>
                <a:gridCol w="8458200"/>
              </a:tblGrid>
              <a:tr h="22098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85750" marR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Overlay projected future changes in coastline under sea level rise and future climate change</a:t>
                      </a:r>
                    </a:p>
                    <a:p>
                      <a:pPr marL="285750" marR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Continue participatory discussions with communities and local district governments to help plan better for the future</a:t>
                      </a:r>
                    </a:p>
                    <a:p>
                      <a:pPr marL="285750" marR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Implement pilot adaptation activities</a:t>
                      </a:r>
                    </a:p>
                    <a:p>
                      <a:pPr marL="285750" marR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Over the long term, government to place location of social and economic infrastructure in lower risk areas....</a:t>
                      </a:r>
                    </a:p>
                    <a:p>
                      <a:pPr marL="285750" marR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t-PT" sz="1600" b="0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...thus gradually attracting settlement expansion away from areas of high risk... 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6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pt-PT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This interactive, participatory planning is expected to lead to transformational adaptation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961" marR="599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 descr="Malan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453065"/>
            <a:ext cx="2971800" cy="2228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876800"/>
            <a:ext cx="2240280" cy="16802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680" y="3276600"/>
            <a:ext cx="2114550" cy="2819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061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endParaRPr lang="pt-PT" sz="4400" b="1" dirty="0" smtClean="0"/>
          </a:p>
          <a:p>
            <a:pPr>
              <a:buNone/>
            </a:pPr>
            <a:endParaRPr lang="pt-PT" sz="4400" b="1" dirty="0" smtClean="0"/>
          </a:p>
          <a:p>
            <a:pPr>
              <a:buNone/>
            </a:pPr>
            <a:endParaRPr lang="pt-PT" sz="4400" b="1" dirty="0" smtClean="0"/>
          </a:p>
          <a:p>
            <a:pPr>
              <a:buNone/>
            </a:pPr>
            <a:r>
              <a:rPr lang="pt-PT" sz="4400" b="1" dirty="0" err="1" smtClean="0">
                <a:latin typeface="Bernard MT Condensed" pitchFamily="18" charset="0"/>
              </a:rPr>
              <a:t>Thank</a:t>
            </a:r>
            <a:r>
              <a:rPr lang="pt-PT" sz="4400" b="1" dirty="0" smtClean="0">
                <a:latin typeface="Bernard MT Condensed" pitchFamily="18" charset="0"/>
              </a:rPr>
              <a:t> </a:t>
            </a:r>
            <a:r>
              <a:rPr lang="pt-PT" sz="4400" b="1" dirty="0" err="1" smtClean="0">
                <a:latin typeface="Bernard MT Condensed" pitchFamily="18" charset="0"/>
              </a:rPr>
              <a:t>you</a:t>
            </a:r>
            <a:r>
              <a:rPr lang="pt-PT" sz="4400" b="1" dirty="0" smtClean="0">
                <a:latin typeface="Bernard MT Condensed" pitchFamily="18" charset="0"/>
              </a:rPr>
              <a:t> </a:t>
            </a:r>
            <a:r>
              <a:rPr lang="pt-PT" sz="4400" b="1" dirty="0" err="1" smtClean="0">
                <a:latin typeface="Bernard MT Condensed" pitchFamily="18" charset="0"/>
              </a:rPr>
              <a:t>very</a:t>
            </a:r>
            <a:r>
              <a:rPr lang="pt-PT" sz="4400" b="1" dirty="0" smtClean="0">
                <a:latin typeface="Bernard MT Condensed" pitchFamily="18" charset="0"/>
              </a:rPr>
              <a:t> </a:t>
            </a:r>
            <a:r>
              <a:rPr lang="pt-PT" sz="4400" b="1" dirty="0" err="1" smtClean="0">
                <a:latin typeface="Bernard MT Condensed" pitchFamily="18" charset="0"/>
              </a:rPr>
              <a:t>much</a:t>
            </a:r>
            <a:r>
              <a:rPr lang="pt-PT" sz="4400" b="1" dirty="0" smtClean="0">
                <a:latin typeface="Bernard MT Condensed" pitchFamily="18" charset="0"/>
              </a:rPr>
              <a:t> for </a:t>
            </a:r>
            <a:r>
              <a:rPr lang="pt-PT" sz="4400" b="1" dirty="0" err="1" smtClean="0">
                <a:latin typeface="Bernard MT Condensed" pitchFamily="18" charset="0"/>
              </a:rPr>
              <a:t>listening</a:t>
            </a:r>
            <a:endParaRPr lang="pt-PT" sz="4400" b="1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Islands</a:t>
            </a:r>
            <a:endParaRPr lang="pt-PT" sz="32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8100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E:\Fotos para apresentaçoes\Mapa ST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715000" cy="477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fr-FR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600" y="2286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Justification</a:t>
            </a:r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 general, it is expected that climate change in São Tomé e Príncipe will have the following effects: </a:t>
            </a:r>
          </a:p>
          <a:p>
            <a:pPr algn="ctr"/>
            <a:r>
              <a:rPr lang="pt-PT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381000" y="838200"/>
            <a:ext cx="8763000" cy="76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p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5241144" cy="426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8600" y="59436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Median increase in precipitation projected for 2040-2060 (mm/month) in September –November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0" y="1752600"/>
            <a:ext cx="327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i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31775" indent="-231775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A rise in temperature of        1-2 C by2050</a:t>
            </a:r>
          </a:p>
          <a:p>
            <a:pPr marL="231775" indent="-231775">
              <a:buFont typeface="Arial" pitchFamily="34" charset="0"/>
              <a:buChar char="•"/>
            </a:pPr>
            <a:endParaRPr lang="en-US" b="1" i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31775" indent="-231775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Drier seasons in March-May </a:t>
            </a:r>
          </a:p>
          <a:p>
            <a:pPr marL="231775" indent="-231775">
              <a:buFont typeface="Arial" pitchFamily="34" charset="0"/>
              <a:buChar char="•"/>
            </a:pPr>
            <a:endParaRPr lang="en-US" b="1" i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31775" indent="-231775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Increased precipitation during September-November </a:t>
            </a:r>
          </a:p>
          <a:p>
            <a:pPr marL="231775" indent="-231775">
              <a:buFont typeface="Arial" pitchFamily="34" charset="0"/>
              <a:buChar char="•"/>
            </a:pPr>
            <a:endParaRPr lang="en-US" b="1" i="1" dirty="0" smtClean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31775" indent="-231775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Stronger winds in December-February, and potentially more fog, reducing the visibility to the fishermen (who navigate by sight) </a:t>
            </a:r>
            <a:endParaRPr lang="en-US" b="1" i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44501" y="5930900"/>
            <a:ext cx="7238999" cy="927100"/>
          </a:xfrm>
        </p:spPr>
        <p:txBody>
          <a:bodyPr/>
          <a:lstStyle/>
          <a:p>
            <a:pPr algn="ctr">
              <a:buNone/>
            </a:pPr>
            <a:r>
              <a:rPr lang="en-US" sz="4800" dirty="0" smtClean="0"/>
              <a:t>Canoes park </a:t>
            </a:r>
            <a:endParaRPr lang="pt-PT" sz="4800" dirty="0"/>
          </a:p>
        </p:txBody>
      </p:sp>
      <p:pic>
        <p:nvPicPr>
          <p:cNvPr id="4" name="Picture 2" descr="C:\Documents and Settings\Adérito Santana\Os meus documentos\Formação de Inglês\Conteudo Pen Formaç Ingles\Fotos para apresentaçoes\Piro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73100"/>
            <a:ext cx="6464299" cy="543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pt-PT" sz="3200" b="1" dirty="0" err="1" smtClean="0"/>
              <a:t>Artisanal</a:t>
            </a:r>
            <a:r>
              <a:rPr lang="pt-PT" sz="3200" b="1" dirty="0" smtClean="0"/>
              <a:t> </a:t>
            </a:r>
            <a:r>
              <a:rPr lang="pt-PT" sz="3200" b="1" dirty="0" err="1" smtClean="0"/>
              <a:t>fisherman</a:t>
            </a:r>
            <a:r>
              <a:rPr lang="pt-PT" sz="3200" b="1" dirty="0" smtClean="0"/>
              <a:t> </a:t>
            </a:r>
            <a:r>
              <a:rPr lang="pt-PT" sz="3200" b="1" dirty="0" err="1" smtClean="0"/>
              <a:t>during</a:t>
            </a:r>
            <a:r>
              <a:rPr lang="pt-PT" sz="3200" b="1" dirty="0" smtClean="0"/>
              <a:t> </a:t>
            </a:r>
            <a:r>
              <a:rPr lang="pt-PT" sz="3200" b="1" dirty="0" err="1" smtClean="0"/>
              <a:t>fisheries</a:t>
            </a:r>
            <a:endParaRPr lang="pt-PT" sz="3200" b="1" dirty="0"/>
          </a:p>
        </p:txBody>
      </p:sp>
      <p:pic>
        <p:nvPicPr>
          <p:cNvPr id="3074" name="Picture 2" descr="C:\Documents and Settings\Adérito Santana\Os meus documentos\Formação de Inglês\Conteudo Pen Formaç Ingles\Fotos para apresentaçoes\P And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14400"/>
            <a:ext cx="73152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107951"/>
            <a:ext cx="8042275" cy="8953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Heavy rain followed by floods </a:t>
            </a:r>
            <a:endParaRPr lang="pt-PT" sz="3600" dirty="0"/>
          </a:p>
        </p:txBody>
      </p:sp>
      <p:pic>
        <p:nvPicPr>
          <p:cNvPr id="7171" name="Picture 3" descr="E:\Fotos para apresentaçoes\chuva fort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6700" y="1257300"/>
            <a:ext cx="6121400" cy="4279899"/>
          </a:xfrm>
          <a:prstGeom prst="rect">
            <a:avLst/>
          </a:prstGeom>
          <a:noFill/>
        </p:spPr>
      </p:pic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2095500" y="3238500"/>
            <a:ext cx="3987800" cy="977900"/>
          </a:xfrm>
        </p:spPr>
        <p:txBody>
          <a:bodyPr/>
          <a:lstStyle/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7400" y="1968500"/>
            <a:ext cx="4914900" cy="14859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4099" name="Picture 3" descr="E:\Fotos para apresentaçoes\Subida do nivel do mar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1300" y="1270000"/>
            <a:ext cx="6238240" cy="4533900"/>
          </a:xfrm>
          <a:prstGeom prst="rect">
            <a:avLst/>
          </a:prstGeom>
          <a:noFill/>
        </p:spPr>
      </p:pic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1524000" y="380999"/>
            <a:ext cx="6248400" cy="53340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PT" b="1" dirty="0" err="1" smtClean="0"/>
              <a:t>Impacts</a:t>
            </a:r>
            <a:r>
              <a:rPr lang="pt-PT" b="1" dirty="0" smtClean="0"/>
              <a:t> </a:t>
            </a:r>
            <a:r>
              <a:rPr lang="pt-PT" b="1" dirty="0" err="1" smtClean="0"/>
              <a:t>of</a:t>
            </a:r>
            <a:r>
              <a:rPr lang="pt-PT" b="1" dirty="0" smtClean="0"/>
              <a:t> </a:t>
            </a:r>
            <a:r>
              <a:rPr lang="pt-PT" b="1" dirty="0" err="1" smtClean="0"/>
              <a:t>coastal</a:t>
            </a:r>
            <a:r>
              <a:rPr lang="pt-PT" b="1" dirty="0" smtClean="0"/>
              <a:t> </a:t>
            </a:r>
            <a:r>
              <a:rPr lang="pt-PT" b="1" dirty="0" err="1" smtClean="0"/>
              <a:t>erorion</a:t>
            </a:r>
            <a:endParaRPr lang="pt-P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275" y="330200"/>
            <a:ext cx="8042275" cy="7747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Impacts of coastal erosion</a:t>
            </a:r>
            <a:endParaRPr lang="pt-PT" sz="48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623060" y="4183380"/>
            <a:ext cx="6057900" cy="116586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6" name="Picture 2" descr="E:\Fotos para apresentaçoes\subida do nivel  do mar b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400" y="1270000"/>
            <a:ext cx="625856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835</Words>
  <Application>Microsoft Office PowerPoint</Application>
  <PresentationFormat>Apresentação no Ecrã (4:3)</PresentationFormat>
  <Paragraphs>177</Paragraphs>
  <Slides>22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3" baseType="lpstr">
      <vt:lpstr>Office Theme</vt:lpstr>
      <vt:lpstr>Diapositivo 1</vt:lpstr>
      <vt:lpstr>Diapositivo 2</vt:lpstr>
      <vt:lpstr>Diapositivo 3</vt:lpstr>
      <vt:lpstr>Diapositivo 4</vt:lpstr>
      <vt:lpstr>Diapositivo 5</vt:lpstr>
      <vt:lpstr>Artisanal fisherman during fisheries</vt:lpstr>
      <vt:lpstr>Heavy rain followed by floods </vt:lpstr>
      <vt:lpstr>Diapositivo 8</vt:lpstr>
      <vt:lpstr>Impacts of coastal erosion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wb23022</dc:creator>
  <cp:lastModifiedBy>Valued Acer Customer</cp:lastModifiedBy>
  <cp:revision>50</cp:revision>
  <dcterms:created xsi:type="dcterms:W3CDTF">2010-03-18T22:16:17Z</dcterms:created>
  <dcterms:modified xsi:type="dcterms:W3CDTF">2012-12-02T05:37:23Z</dcterms:modified>
</cp:coreProperties>
</file>