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0" r:id="rId6"/>
  </p:sldMasterIdLst>
  <p:notesMasterIdLst>
    <p:notesMasterId r:id="rId21"/>
  </p:notesMasterIdLst>
  <p:handoutMasterIdLst>
    <p:handoutMasterId r:id="rId22"/>
  </p:handoutMasterIdLst>
  <p:sldIdLst>
    <p:sldId id="258" r:id="rId7"/>
    <p:sldId id="352" r:id="rId8"/>
    <p:sldId id="430" r:id="rId9"/>
    <p:sldId id="424" r:id="rId10"/>
    <p:sldId id="413" r:id="rId11"/>
    <p:sldId id="431" r:id="rId12"/>
    <p:sldId id="425" r:id="rId13"/>
    <p:sldId id="426" r:id="rId14"/>
    <p:sldId id="427" r:id="rId15"/>
    <p:sldId id="428" r:id="rId16"/>
    <p:sldId id="429" r:id="rId17"/>
    <p:sldId id="381" r:id="rId18"/>
    <p:sldId id="420" r:id="rId19"/>
    <p:sldId id="340" r:id="rId20"/>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82643" initials="w"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4888"/>
    <a:srgbClr val="CA57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3120" autoAdjust="0"/>
  </p:normalViewPr>
  <p:slideViewPr>
    <p:cSldViewPr>
      <p:cViewPr>
        <p:scale>
          <a:sx n="100" d="100"/>
          <a:sy n="100" d="100"/>
        </p:scale>
        <p:origin x="-1888" y="-16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20" Type="http://schemas.openxmlformats.org/officeDocument/2006/relationships/slide" Target="slides/slide14.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commentAuthors" Target="commentAuthors.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 Target="slides/slide1.xml"/><Relationship Id="rId8" Type="http://schemas.openxmlformats.org/officeDocument/2006/relationships/slide" Target="slides/slide2.xml"/></Relationships>
</file>

<file path=ppt/diagrams/_rels/data5.xml.rels><?xml version="1.0" encoding="UTF-8" standalone="yes"?>
<Relationships xmlns="http://schemas.openxmlformats.org/package/2006/relationships"><Relationship Id="rId1" Type="http://schemas.openxmlformats.org/officeDocument/2006/relationships/image" Target="../media/image15.wmf"/><Relationship Id="rId2" Type="http://schemas.openxmlformats.org/officeDocument/2006/relationships/image" Target="../media/image16.jpeg"/></Relationships>
</file>

<file path=ppt/diagrams/_rels/data6.xml.rels><?xml version="1.0" encoding="UTF-8" standalone="yes"?>
<Relationships xmlns="http://schemas.openxmlformats.org/package/2006/relationships"><Relationship Id="rId1" Type="http://schemas.openxmlformats.org/officeDocument/2006/relationships/image" Target="../media/image17.jpeg"/><Relationship Id="rId2" Type="http://schemas.openxmlformats.org/officeDocument/2006/relationships/image" Target="../media/image18.jpeg"/><Relationship Id="rId3" Type="http://schemas.openxmlformats.org/officeDocument/2006/relationships/image" Target="../media/image19.wmf"/></Relationships>
</file>

<file path=ppt/diagrams/_rels/drawing5.xml.rels><?xml version="1.0" encoding="UTF-8" standalone="yes"?>
<Relationships xmlns="http://schemas.openxmlformats.org/package/2006/relationships"><Relationship Id="rId1" Type="http://schemas.openxmlformats.org/officeDocument/2006/relationships/image" Target="../media/image15.wmf"/><Relationship Id="rId2" Type="http://schemas.openxmlformats.org/officeDocument/2006/relationships/image" Target="../media/image16.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17.jpeg"/><Relationship Id="rId2" Type="http://schemas.openxmlformats.org/officeDocument/2006/relationships/image" Target="../media/image18.jpeg"/><Relationship Id="rId3" Type="http://schemas.openxmlformats.org/officeDocument/2006/relationships/image" Target="../media/image19.wm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CE7A5B-ADC4-E44E-9D6A-EBD1847A941F}" type="doc">
      <dgm:prSet loTypeId="urn:microsoft.com/office/officeart/2005/8/layout/StepDownProcess" loCatId="" qsTypeId="urn:microsoft.com/office/officeart/2005/8/quickstyle/simple4" qsCatId="simple" csTypeId="urn:microsoft.com/office/officeart/2005/8/colors/accent1_2" csCatId="accent1" phldr="1"/>
      <dgm:spPr/>
      <dgm:t>
        <a:bodyPr/>
        <a:lstStyle/>
        <a:p>
          <a:endParaRPr lang="en-US"/>
        </a:p>
      </dgm:t>
    </dgm:pt>
    <dgm:pt modelId="{00FAAAA0-AF52-3249-A94B-36592D6F8C3F}">
      <dgm:prSet/>
      <dgm:spPr/>
      <dgm:t>
        <a:bodyPr/>
        <a:lstStyle/>
        <a:p>
          <a:pPr rtl="0"/>
          <a:r>
            <a:rPr lang="en-US" dirty="0" smtClean="0"/>
            <a:t>Nat Cat Risk Regional Exposure</a:t>
          </a:r>
          <a:endParaRPr lang="en-US" dirty="0"/>
        </a:p>
      </dgm:t>
    </dgm:pt>
    <dgm:pt modelId="{0F1D50FD-D835-9F4D-A98C-F72C8D2412BE}" type="parTrans" cxnId="{337D15CF-7400-B742-8EC1-7A048BCC8E6E}">
      <dgm:prSet/>
      <dgm:spPr/>
      <dgm:t>
        <a:bodyPr/>
        <a:lstStyle/>
        <a:p>
          <a:endParaRPr lang="en-US"/>
        </a:p>
      </dgm:t>
    </dgm:pt>
    <dgm:pt modelId="{583625A4-CCF4-BA4E-9A4F-A48B3CB2A9AF}" type="sibTrans" cxnId="{337D15CF-7400-B742-8EC1-7A048BCC8E6E}">
      <dgm:prSet/>
      <dgm:spPr/>
      <dgm:t>
        <a:bodyPr/>
        <a:lstStyle/>
        <a:p>
          <a:endParaRPr lang="en-US"/>
        </a:p>
      </dgm:t>
    </dgm:pt>
    <dgm:pt modelId="{773A3611-28CF-5F43-B82F-1E5B50E789C1}">
      <dgm:prSet/>
      <dgm:spPr/>
      <dgm:t>
        <a:bodyPr/>
        <a:lstStyle/>
        <a:p>
          <a:pPr rtl="0"/>
          <a:r>
            <a:rPr lang="en-GB" b="0" dirty="0" smtClean="0"/>
            <a:t>Nat Cat Damage Impact</a:t>
          </a:r>
          <a:endParaRPr lang="en-GB" b="0" dirty="0"/>
        </a:p>
      </dgm:t>
    </dgm:pt>
    <dgm:pt modelId="{3CC97FDD-D597-EF4C-B1CE-B14A913AAABD}" type="parTrans" cxnId="{AE0305CF-C418-8A4E-83AB-95231DA96F7A}">
      <dgm:prSet/>
      <dgm:spPr/>
      <dgm:t>
        <a:bodyPr/>
        <a:lstStyle/>
        <a:p>
          <a:endParaRPr lang="en-US"/>
        </a:p>
      </dgm:t>
    </dgm:pt>
    <dgm:pt modelId="{F2A26BE9-5617-E344-95B1-CB396C473E84}" type="sibTrans" cxnId="{AE0305CF-C418-8A4E-83AB-95231DA96F7A}">
      <dgm:prSet/>
      <dgm:spPr/>
      <dgm:t>
        <a:bodyPr/>
        <a:lstStyle/>
        <a:p>
          <a:endParaRPr lang="en-US"/>
        </a:p>
      </dgm:t>
    </dgm:pt>
    <dgm:pt modelId="{1A4992A1-5CBA-734B-BA8A-E9BDCEE1DFCA}">
      <dgm:prSet/>
      <dgm:spPr/>
      <dgm:t>
        <a:bodyPr/>
        <a:lstStyle/>
        <a:p>
          <a:pPr rtl="0"/>
          <a:r>
            <a:rPr lang="en-GB" dirty="0" smtClean="0"/>
            <a:t>Private Insurance?</a:t>
          </a:r>
          <a:endParaRPr lang="en-GB" dirty="0"/>
        </a:p>
      </dgm:t>
    </dgm:pt>
    <dgm:pt modelId="{8211F655-E77E-DD45-B5FA-0FE98E54C3C8}" type="parTrans" cxnId="{6FD9BF5E-F7B9-0946-89B1-016BD7E2809B}">
      <dgm:prSet/>
      <dgm:spPr/>
      <dgm:t>
        <a:bodyPr/>
        <a:lstStyle/>
        <a:p>
          <a:endParaRPr lang="en-US"/>
        </a:p>
      </dgm:t>
    </dgm:pt>
    <dgm:pt modelId="{2218E16E-7991-D948-BE9D-081AD1CB1266}" type="sibTrans" cxnId="{6FD9BF5E-F7B9-0946-89B1-016BD7E2809B}">
      <dgm:prSet/>
      <dgm:spPr/>
      <dgm:t>
        <a:bodyPr/>
        <a:lstStyle/>
        <a:p>
          <a:endParaRPr lang="en-US"/>
        </a:p>
      </dgm:t>
    </dgm:pt>
    <dgm:pt modelId="{DDEC0185-E087-FA43-9A16-07B65ABFD817}">
      <dgm:prSet custT="1"/>
      <dgm:spPr/>
      <dgm:t>
        <a:bodyPr/>
        <a:lstStyle/>
        <a:p>
          <a:pPr rtl="0"/>
          <a:r>
            <a:rPr lang="en-GB" sz="2800" b="1" dirty="0" smtClean="0"/>
            <a:t>Europa Re Solution</a:t>
          </a:r>
          <a:endParaRPr lang="en-GB" sz="2800" dirty="0"/>
        </a:p>
      </dgm:t>
    </dgm:pt>
    <dgm:pt modelId="{9D7DBB37-7691-DF40-A9E0-02F12975C214}" type="parTrans" cxnId="{FA905B85-709C-2843-B0FC-07A076BF6F92}">
      <dgm:prSet/>
      <dgm:spPr/>
      <dgm:t>
        <a:bodyPr/>
        <a:lstStyle/>
        <a:p>
          <a:endParaRPr lang="en-US"/>
        </a:p>
      </dgm:t>
    </dgm:pt>
    <dgm:pt modelId="{3A56301F-4E4E-9B47-B45E-8A6A56052B55}" type="sibTrans" cxnId="{FA905B85-709C-2843-B0FC-07A076BF6F92}">
      <dgm:prSet/>
      <dgm:spPr/>
      <dgm:t>
        <a:bodyPr/>
        <a:lstStyle/>
        <a:p>
          <a:endParaRPr lang="en-US"/>
        </a:p>
      </dgm:t>
    </dgm:pt>
    <dgm:pt modelId="{AC73CBF6-31A2-C349-A5DB-34F575EA993D}" type="pres">
      <dgm:prSet presAssocID="{53CE7A5B-ADC4-E44E-9D6A-EBD1847A941F}" presName="rootnode" presStyleCnt="0">
        <dgm:presLayoutVars>
          <dgm:chMax/>
          <dgm:chPref/>
          <dgm:dir/>
          <dgm:animLvl val="lvl"/>
        </dgm:presLayoutVars>
      </dgm:prSet>
      <dgm:spPr/>
      <dgm:t>
        <a:bodyPr/>
        <a:lstStyle/>
        <a:p>
          <a:endParaRPr lang="en-US"/>
        </a:p>
      </dgm:t>
    </dgm:pt>
    <dgm:pt modelId="{AB0DFBEE-E5D3-B444-B740-649E78E07571}" type="pres">
      <dgm:prSet presAssocID="{00FAAAA0-AF52-3249-A94B-36592D6F8C3F}" presName="composite" presStyleCnt="0"/>
      <dgm:spPr/>
    </dgm:pt>
    <dgm:pt modelId="{4385DE7C-201B-E246-A1C3-4DC8D95C0BDB}" type="pres">
      <dgm:prSet presAssocID="{00FAAAA0-AF52-3249-A94B-36592D6F8C3F}" presName="bentUpArrow1" presStyleLbl="alignImgPlace1" presStyleIdx="0" presStyleCnt="3" custScaleX="128397" custLinFactNeighborX="-69140" custLinFactNeighborY="1789"/>
      <dgm:spPr/>
    </dgm:pt>
    <dgm:pt modelId="{F00B1716-5E43-E847-9F03-6AAD77AD2A5A}" type="pres">
      <dgm:prSet presAssocID="{00FAAAA0-AF52-3249-A94B-36592D6F8C3F}" presName="ParentText" presStyleLbl="node1" presStyleIdx="0" presStyleCnt="4" custLinFactNeighborX="-85694" custLinFactNeighborY="-2559">
        <dgm:presLayoutVars>
          <dgm:chMax val="1"/>
          <dgm:chPref val="1"/>
          <dgm:bulletEnabled val="1"/>
        </dgm:presLayoutVars>
      </dgm:prSet>
      <dgm:spPr/>
      <dgm:t>
        <a:bodyPr/>
        <a:lstStyle/>
        <a:p>
          <a:endParaRPr lang="en-US"/>
        </a:p>
      </dgm:t>
    </dgm:pt>
    <dgm:pt modelId="{30894B36-BBEF-AB42-A9E3-AB1B1AB00E91}" type="pres">
      <dgm:prSet presAssocID="{00FAAAA0-AF52-3249-A94B-36592D6F8C3F}" presName="ChildText" presStyleLbl="revTx" presStyleIdx="0" presStyleCnt="3">
        <dgm:presLayoutVars>
          <dgm:chMax val="0"/>
          <dgm:chPref val="0"/>
          <dgm:bulletEnabled val="1"/>
        </dgm:presLayoutVars>
      </dgm:prSet>
      <dgm:spPr/>
    </dgm:pt>
    <dgm:pt modelId="{6475DB1F-8CC8-064A-B0B2-278CC39C4823}" type="pres">
      <dgm:prSet presAssocID="{583625A4-CCF4-BA4E-9A4F-A48B3CB2A9AF}" presName="sibTrans" presStyleCnt="0"/>
      <dgm:spPr/>
    </dgm:pt>
    <dgm:pt modelId="{F8136FE2-4179-B249-9C4A-E6EB39AA6761}" type="pres">
      <dgm:prSet presAssocID="{773A3611-28CF-5F43-B82F-1E5B50E789C1}" presName="composite" presStyleCnt="0"/>
      <dgm:spPr/>
    </dgm:pt>
    <dgm:pt modelId="{48FFA992-FCD1-1E48-9726-1E29FCBB85A7}" type="pres">
      <dgm:prSet presAssocID="{773A3611-28CF-5F43-B82F-1E5B50E789C1}" presName="bentUpArrow1" presStyleLbl="alignImgPlace1" presStyleIdx="1" presStyleCnt="3" custScaleX="179107" custLinFactNeighborX="-29172" custLinFactNeighborY="4022"/>
      <dgm:spPr/>
    </dgm:pt>
    <dgm:pt modelId="{0E196F5E-3E30-9748-8EE6-6EBAFF892F71}" type="pres">
      <dgm:prSet presAssocID="{773A3611-28CF-5F43-B82F-1E5B50E789C1}" presName="ParentText" presStyleLbl="node1" presStyleIdx="1" presStyleCnt="4" custLinFactNeighborX="-57878" custLinFactNeighborY="4679">
        <dgm:presLayoutVars>
          <dgm:chMax val="1"/>
          <dgm:chPref val="1"/>
          <dgm:bulletEnabled val="1"/>
        </dgm:presLayoutVars>
      </dgm:prSet>
      <dgm:spPr/>
      <dgm:t>
        <a:bodyPr/>
        <a:lstStyle/>
        <a:p>
          <a:endParaRPr lang="en-US"/>
        </a:p>
      </dgm:t>
    </dgm:pt>
    <dgm:pt modelId="{3E13D6FA-0A7A-7A44-B67F-617C22B9F84F}" type="pres">
      <dgm:prSet presAssocID="{773A3611-28CF-5F43-B82F-1E5B50E789C1}" presName="ChildText" presStyleLbl="revTx" presStyleIdx="1" presStyleCnt="3" custScaleX="188362" custScaleY="137469" custLinFactX="-100000" custLinFactY="100000" custLinFactNeighborX="-130257" custLinFactNeighborY="158837">
        <dgm:presLayoutVars>
          <dgm:chMax val="0"/>
          <dgm:chPref val="0"/>
          <dgm:bulletEnabled val="1"/>
        </dgm:presLayoutVars>
      </dgm:prSet>
      <dgm:spPr/>
      <dgm:t>
        <a:bodyPr/>
        <a:lstStyle/>
        <a:p>
          <a:endParaRPr lang="en-US"/>
        </a:p>
      </dgm:t>
    </dgm:pt>
    <dgm:pt modelId="{80646FDE-0216-B64E-935B-D2E55F47FBAF}" type="pres">
      <dgm:prSet presAssocID="{F2A26BE9-5617-E344-95B1-CB396C473E84}" presName="sibTrans" presStyleCnt="0"/>
      <dgm:spPr/>
    </dgm:pt>
    <dgm:pt modelId="{A5E2D543-2CB4-6840-9BCE-53DFE4D18477}" type="pres">
      <dgm:prSet presAssocID="{1A4992A1-5CBA-734B-BA8A-E9BDCEE1DFCA}" presName="composite" presStyleCnt="0"/>
      <dgm:spPr/>
    </dgm:pt>
    <dgm:pt modelId="{977D1409-E852-6C47-80D9-DAD4E2B0E7C7}" type="pres">
      <dgm:prSet presAssocID="{1A4992A1-5CBA-734B-BA8A-E9BDCEE1DFCA}" presName="bentUpArrow1" presStyleLbl="alignImgPlace1" presStyleIdx="2" presStyleCnt="3" custScaleX="124707" custLinFactNeighborX="82989" custLinFactNeighborY="3445"/>
      <dgm:spPr/>
    </dgm:pt>
    <dgm:pt modelId="{75E20308-45A6-9C46-80B4-4523D6ECBE05}" type="pres">
      <dgm:prSet presAssocID="{1A4992A1-5CBA-734B-BA8A-E9BDCEE1DFCA}" presName="ParentText" presStyleLbl="node1" presStyleIdx="2" presStyleCnt="4" custLinFactNeighborX="17093" custLinFactNeighborY="-2390">
        <dgm:presLayoutVars>
          <dgm:chMax val="1"/>
          <dgm:chPref val="1"/>
          <dgm:bulletEnabled val="1"/>
        </dgm:presLayoutVars>
      </dgm:prSet>
      <dgm:spPr/>
      <dgm:t>
        <a:bodyPr/>
        <a:lstStyle/>
        <a:p>
          <a:endParaRPr lang="en-US"/>
        </a:p>
      </dgm:t>
    </dgm:pt>
    <dgm:pt modelId="{DD2A1A76-FE0D-BF49-BACC-03DE65472F21}" type="pres">
      <dgm:prSet presAssocID="{1A4992A1-5CBA-734B-BA8A-E9BDCEE1DFCA}" presName="ChildText" presStyleLbl="revTx" presStyleIdx="2" presStyleCnt="3" custScaleX="277289" custScaleY="176756" custLinFactX="-178377" custLinFactNeighborX="-200000" custLinFactNeighborY="2192">
        <dgm:presLayoutVars>
          <dgm:chMax val="0"/>
          <dgm:chPref val="0"/>
          <dgm:bulletEnabled val="1"/>
        </dgm:presLayoutVars>
      </dgm:prSet>
      <dgm:spPr/>
      <dgm:t>
        <a:bodyPr/>
        <a:lstStyle/>
        <a:p>
          <a:endParaRPr lang="en-US"/>
        </a:p>
      </dgm:t>
    </dgm:pt>
    <dgm:pt modelId="{613A0CAB-D546-0949-B279-AF643E8E5242}" type="pres">
      <dgm:prSet presAssocID="{2218E16E-7991-D948-BE9D-081AD1CB1266}" presName="sibTrans" presStyleCnt="0"/>
      <dgm:spPr/>
    </dgm:pt>
    <dgm:pt modelId="{C9D755CC-58A2-1040-9243-AF50D0C062FD}" type="pres">
      <dgm:prSet presAssocID="{DDEC0185-E087-FA43-9A16-07B65ABFD817}" presName="composite" presStyleCnt="0"/>
      <dgm:spPr/>
    </dgm:pt>
    <dgm:pt modelId="{AAE26224-69CB-4D45-86DD-CA3CB27555A6}" type="pres">
      <dgm:prSet presAssocID="{DDEC0185-E087-FA43-9A16-07B65ABFD817}" presName="ParentText" presStyleLbl="node1" presStyleIdx="3" presStyleCnt="4" custScaleX="208407" custLinFactNeighborX="61063" custLinFactNeighborY="-1243">
        <dgm:presLayoutVars>
          <dgm:chMax val="1"/>
          <dgm:chPref val="1"/>
          <dgm:bulletEnabled val="1"/>
        </dgm:presLayoutVars>
      </dgm:prSet>
      <dgm:spPr/>
      <dgm:t>
        <a:bodyPr/>
        <a:lstStyle/>
        <a:p>
          <a:endParaRPr lang="en-US"/>
        </a:p>
      </dgm:t>
    </dgm:pt>
  </dgm:ptLst>
  <dgm:cxnLst>
    <dgm:cxn modelId="{6FD9BF5E-F7B9-0946-89B1-016BD7E2809B}" srcId="{53CE7A5B-ADC4-E44E-9D6A-EBD1847A941F}" destId="{1A4992A1-5CBA-734B-BA8A-E9BDCEE1DFCA}" srcOrd="2" destOrd="0" parTransId="{8211F655-E77E-DD45-B5FA-0FE98E54C3C8}" sibTransId="{2218E16E-7991-D948-BE9D-081AD1CB1266}"/>
    <dgm:cxn modelId="{5FE0D774-D8CB-1E4A-9CBA-6FCF4ECCE754}" type="presOf" srcId="{00FAAAA0-AF52-3249-A94B-36592D6F8C3F}" destId="{F00B1716-5E43-E847-9F03-6AAD77AD2A5A}" srcOrd="0" destOrd="0" presId="urn:microsoft.com/office/officeart/2005/8/layout/StepDownProcess"/>
    <dgm:cxn modelId="{AE0305CF-C418-8A4E-83AB-95231DA96F7A}" srcId="{53CE7A5B-ADC4-E44E-9D6A-EBD1847A941F}" destId="{773A3611-28CF-5F43-B82F-1E5B50E789C1}" srcOrd="1" destOrd="0" parTransId="{3CC97FDD-D597-EF4C-B1CE-B14A913AAABD}" sibTransId="{F2A26BE9-5617-E344-95B1-CB396C473E84}"/>
    <dgm:cxn modelId="{FA905B85-709C-2843-B0FC-07A076BF6F92}" srcId="{53CE7A5B-ADC4-E44E-9D6A-EBD1847A941F}" destId="{DDEC0185-E087-FA43-9A16-07B65ABFD817}" srcOrd="3" destOrd="0" parTransId="{9D7DBB37-7691-DF40-A9E0-02F12975C214}" sibTransId="{3A56301F-4E4E-9B47-B45E-8A6A56052B55}"/>
    <dgm:cxn modelId="{C64B5AFA-CFF7-4243-A5D1-3AB62AEE5A5D}" type="presOf" srcId="{DDEC0185-E087-FA43-9A16-07B65ABFD817}" destId="{AAE26224-69CB-4D45-86DD-CA3CB27555A6}" srcOrd="0" destOrd="0" presId="urn:microsoft.com/office/officeart/2005/8/layout/StepDownProcess"/>
    <dgm:cxn modelId="{B9982FDD-BFCB-9D4D-9CD9-76DD2341727C}" type="presOf" srcId="{53CE7A5B-ADC4-E44E-9D6A-EBD1847A941F}" destId="{AC73CBF6-31A2-C349-A5DB-34F575EA993D}" srcOrd="0" destOrd="0" presId="urn:microsoft.com/office/officeart/2005/8/layout/StepDownProcess"/>
    <dgm:cxn modelId="{48BA1C90-0E8F-A243-944C-010683975FE6}" type="presOf" srcId="{1A4992A1-5CBA-734B-BA8A-E9BDCEE1DFCA}" destId="{75E20308-45A6-9C46-80B4-4523D6ECBE05}" srcOrd="0" destOrd="0" presId="urn:microsoft.com/office/officeart/2005/8/layout/StepDownProcess"/>
    <dgm:cxn modelId="{337D15CF-7400-B742-8EC1-7A048BCC8E6E}" srcId="{53CE7A5B-ADC4-E44E-9D6A-EBD1847A941F}" destId="{00FAAAA0-AF52-3249-A94B-36592D6F8C3F}" srcOrd="0" destOrd="0" parTransId="{0F1D50FD-D835-9F4D-A98C-F72C8D2412BE}" sibTransId="{583625A4-CCF4-BA4E-9A4F-A48B3CB2A9AF}"/>
    <dgm:cxn modelId="{14EAD977-43D1-EC45-A1E3-0EDC1AA94668}" type="presOf" srcId="{773A3611-28CF-5F43-B82F-1E5B50E789C1}" destId="{0E196F5E-3E30-9748-8EE6-6EBAFF892F71}" srcOrd="0" destOrd="0" presId="urn:microsoft.com/office/officeart/2005/8/layout/StepDownProcess"/>
    <dgm:cxn modelId="{6F248EC4-DC78-A546-A89B-C4CE73D5443C}" type="presParOf" srcId="{AC73CBF6-31A2-C349-A5DB-34F575EA993D}" destId="{AB0DFBEE-E5D3-B444-B740-649E78E07571}" srcOrd="0" destOrd="0" presId="urn:microsoft.com/office/officeart/2005/8/layout/StepDownProcess"/>
    <dgm:cxn modelId="{56A5C8F2-F9DD-C34D-AF43-00F5D91480D2}" type="presParOf" srcId="{AB0DFBEE-E5D3-B444-B740-649E78E07571}" destId="{4385DE7C-201B-E246-A1C3-4DC8D95C0BDB}" srcOrd="0" destOrd="0" presId="urn:microsoft.com/office/officeart/2005/8/layout/StepDownProcess"/>
    <dgm:cxn modelId="{0C9E505D-B9B9-2B48-9DCC-44266B707875}" type="presParOf" srcId="{AB0DFBEE-E5D3-B444-B740-649E78E07571}" destId="{F00B1716-5E43-E847-9F03-6AAD77AD2A5A}" srcOrd="1" destOrd="0" presId="urn:microsoft.com/office/officeart/2005/8/layout/StepDownProcess"/>
    <dgm:cxn modelId="{B3DBDAA4-33F7-1840-9A19-673AEF936A2C}" type="presParOf" srcId="{AB0DFBEE-E5D3-B444-B740-649E78E07571}" destId="{30894B36-BBEF-AB42-A9E3-AB1B1AB00E91}" srcOrd="2" destOrd="0" presId="urn:microsoft.com/office/officeart/2005/8/layout/StepDownProcess"/>
    <dgm:cxn modelId="{370B3955-BFE8-D64D-8468-05F1713C657E}" type="presParOf" srcId="{AC73CBF6-31A2-C349-A5DB-34F575EA993D}" destId="{6475DB1F-8CC8-064A-B0B2-278CC39C4823}" srcOrd="1" destOrd="0" presId="urn:microsoft.com/office/officeart/2005/8/layout/StepDownProcess"/>
    <dgm:cxn modelId="{D04E9A7D-8342-7449-B944-868FC10A5FDB}" type="presParOf" srcId="{AC73CBF6-31A2-C349-A5DB-34F575EA993D}" destId="{F8136FE2-4179-B249-9C4A-E6EB39AA6761}" srcOrd="2" destOrd="0" presId="urn:microsoft.com/office/officeart/2005/8/layout/StepDownProcess"/>
    <dgm:cxn modelId="{CF4BC911-11F2-FF4F-BD0E-647BA605753D}" type="presParOf" srcId="{F8136FE2-4179-B249-9C4A-E6EB39AA6761}" destId="{48FFA992-FCD1-1E48-9726-1E29FCBB85A7}" srcOrd="0" destOrd="0" presId="urn:microsoft.com/office/officeart/2005/8/layout/StepDownProcess"/>
    <dgm:cxn modelId="{346D0832-3448-0F46-B416-650F53BA5A01}" type="presParOf" srcId="{F8136FE2-4179-B249-9C4A-E6EB39AA6761}" destId="{0E196F5E-3E30-9748-8EE6-6EBAFF892F71}" srcOrd="1" destOrd="0" presId="urn:microsoft.com/office/officeart/2005/8/layout/StepDownProcess"/>
    <dgm:cxn modelId="{0280B154-1306-BA4B-BC3A-BD7F0D2785B8}" type="presParOf" srcId="{F8136FE2-4179-B249-9C4A-E6EB39AA6761}" destId="{3E13D6FA-0A7A-7A44-B67F-617C22B9F84F}" srcOrd="2" destOrd="0" presId="urn:microsoft.com/office/officeart/2005/8/layout/StepDownProcess"/>
    <dgm:cxn modelId="{2EF73D71-AD23-9746-9784-F5575B4E193D}" type="presParOf" srcId="{AC73CBF6-31A2-C349-A5DB-34F575EA993D}" destId="{80646FDE-0216-B64E-935B-D2E55F47FBAF}" srcOrd="3" destOrd="0" presId="urn:microsoft.com/office/officeart/2005/8/layout/StepDownProcess"/>
    <dgm:cxn modelId="{3210CBC7-CC22-A048-AE12-9F61BEEACA50}" type="presParOf" srcId="{AC73CBF6-31A2-C349-A5DB-34F575EA993D}" destId="{A5E2D543-2CB4-6840-9BCE-53DFE4D18477}" srcOrd="4" destOrd="0" presId="urn:microsoft.com/office/officeart/2005/8/layout/StepDownProcess"/>
    <dgm:cxn modelId="{C6BA8DD5-0FD2-8844-B626-6D397BF30B0C}" type="presParOf" srcId="{A5E2D543-2CB4-6840-9BCE-53DFE4D18477}" destId="{977D1409-E852-6C47-80D9-DAD4E2B0E7C7}" srcOrd="0" destOrd="0" presId="urn:microsoft.com/office/officeart/2005/8/layout/StepDownProcess"/>
    <dgm:cxn modelId="{0A76B3FA-E97D-A44F-BA5C-B4656C733984}" type="presParOf" srcId="{A5E2D543-2CB4-6840-9BCE-53DFE4D18477}" destId="{75E20308-45A6-9C46-80B4-4523D6ECBE05}" srcOrd="1" destOrd="0" presId="urn:microsoft.com/office/officeart/2005/8/layout/StepDownProcess"/>
    <dgm:cxn modelId="{CA5016AB-12F5-5845-AC7B-4C0E27F1A224}" type="presParOf" srcId="{A5E2D543-2CB4-6840-9BCE-53DFE4D18477}" destId="{DD2A1A76-FE0D-BF49-BACC-03DE65472F21}" srcOrd="2" destOrd="0" presId="urn:microsoft.com/office/officeart/2005/8/layout/StepDownProcess"/>
    <dgm:cxn modelId="{2D3C37F3-77BF-3F4C-8571-611DCC3170AC}" type="presParOf" srcId="{AC73CBF6-31A2-C349-A5DB-34F575EA993D}" destId="{613A0CAB-D546-0949-B279-AF643E8E5242}" srcOrd="5" destOrd="0" presId="urn:microsoft.com/office/officeart/2005/8/layout/StepDownProcess"/>
    <dgm:cxn modelId="{EC4EFF98-006E-204B-AD7D-9CA8A14E2960}" type="presParOf" srcId="{AC73CBF6-31A2-C349-A5DB-34F575EA993D}" destId="{C9D755CC-58A2-1040-9243-AF50D0C062FD}" srcOrd="6" destOrd="0" presId="urn:microsoft.com/office/officeart/2005/8/layout/StepDownProcess"/>
    <dgm:cxn modelId="{9347836D-602D-2047-89A2-EA61A553104B}" type="presParOf" srcId="{C9D755CC-58A2-1040-9243-AF50D0C062FD}" destId="{AAE26224-69CB-4D45-86DD-CA3CB27555A6}" srcOrd="0"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E2E91B-24A6-4A32-A4D9-6ECE0202C60B}" type="doc">
      <dgm:prSet loTypeId="urn:microsoft.com/office/officeart/2005/8/layout/gear1" loCatId="relationship" qsTypeId="urn:microsoft.com/office/officeart/2005/8/quickstyle/simple1" qsCatId="simple" csTypeId="urn:microsoft.com/office/officeart/2005/8/colors/accent1_2" csCatId="accent1" phldr="1"/>
      <dgm:spPr/>
    </dgm:pt>
    <dgm:pt modelId="{91DAC081-30B9-41CD-A724-BA2931DD26C4}">
      <dgm:prSet phldrT="[Text]"/>
      <dgm:spPr/>
      <dgm:t>
        <a:bodyPr/>
        <a:lstStyle/>
        <a:p>
          <a:r>
            <a:rPr lang="en-US" dirty="0" smtClean="0"/>
            <a:t> </a:t>
          </a:r>
          <a:endParaRPr lang="en-US" dirty="0"/>
        </a:p>
      </dgm:t>
    </dgm:pt>
    <dgm:pt modelId="{890ABFF5-02B0-48D0-903A-2948F736BFE2}" type="parTrans" cxnId="{148768FA-FCE8-49DD-9321-E01C0A32FF67}">
      <dgm:prSet/>
      <dgm:spPr/>
      <dgm:t>
        <a:bodyPr/>
        <a:lstStyle/>
        <a:p>
          <a:endParaRPr lang="en-US"/>
        </a:p>
      </dgm:t>
    </dgm:pt>
    <dgm:pt modelId="{B49196DE-6855-45CF-A7FB-D992903AF3CC}" type="sibTrans" cxnId="{148768FA-FCE8-49DD-9321-E01C0A32FF67}">
      <dgm:prSet/>
      <dgm:spPr/>
      <dgm:t>
        <a:bodyPr/>
        <a:lstStyle/>
        <a:p>
          <a:endParaRPr lang="en-US"/>
        </a:p>
      </dgm:t>
    </dgm:pt>
    <dgm:pt modelId="{53966B5F-BA23-4DBD-9F0D-FBDDBFEE9925}">
      <dgm:prSet phldrT="[Text]"/>
      <dgm:spPr/>
      <dgm:t>
        <a:bodyPr/>
        <a:lstStyle/>
        <a:p>
          <a:endParaRPr lang="en-US" dirty="0"/>
        </a:p>
      </dgm:t>
    </dgm:pt>
    <dgm:pt modelId="{C4B2A033-E0B1-4D95-9822-72FF7A4A3308}" type="parTrans" cxnId="{EE6B2531-BABC-40F3-A196-3B6CDEEF163F}">
      <dgm:prSet/>
      <dgm:spPr/>
      <dgm:t>
        <a:bodyPr/>
        <a:lstStyle/>
        <a:p>
          <a:endParaRPr lang="en-US"/>
        </a:p>
      </dgm:t>
    </dgm:pt>
    <dgm:pt modelId="{5CD79501-18B1-4DF9-8F95-F5D7CC2D9097}" type="sibTrans" cxnId="{EE6B2531-BABC-40F3-A196-3B6CDEEF163F}">
      <dgm:prSet/>
      <dgm:spPr/>
      <dgm:t>
        <a:bodyPr/>
        <a:lstStyle/>
        <a:p>
          <a:endParaRPr lang="en-US"/>
        </a:p>
      </dgm:t>
    </dgm:pt>
    <dgm:pt modelId="{DC5E6B3A-912B-44F2-9A7C-515A78083F60}">
      <dgm:prSet phldrT="[Text]"/>
      <dgm:spPr/>
      <dgm:t>
        <a:bodyPr/>
        <a:lstStyle/>
        <a:p>
          <a:r>
            <a:rPr lang="en-US" dirty="0" smtClean="0"/>
            <a:t> </a:t>
          </a:r>
          <a:endParaRPr lang="en-US" dirty="0"/>
        </a:p>
      </dgm:t>
    </dgm:pt>
    <dgm:pt modelId="{FB5A8AFF-E5EC-4339-899D-B32051BE7D1C}" type="sibTrans" cxnId="{AA26C610-254E-4C62-ADD8-284367DE5C56}">
      <dgm:prSet/>
      <dgm:spPr/>
      <dgm:t>
        <a:bodyPr/>
        <a:lstStyle/>
        <a:p>
          <a:endParaRPr lang="en-US"/>
        </a:p>
      </dgm:t>
    </dgm:pt>
    <dgm:pt modelId="{5B167DA4-0A5D-4CA6-9517-15F3E9AFDE23}" type="parTrans" cxnId="{AA26C610-254E-4C62-ADD8-284367DE5C56}">
      <dgm:prSet/>
      <dgm:spPr/>
      <dgm:t>
        <a:bodyPr/>
        <a:lstStyle/>
        <a:p>
          <a:endParaRPr lang="en-US"/>
        </a:p>
      </dgm:t>
    </dgm:pt>
    <dgm:pt modelId="{B5E4D79D-7E53-4027-9283-DDEC41368A7D}" type="pres">
      <dgm:prSet presAssocID="{77E2E91B-24A6-4A32-A4D9-6ECE0202C60B}" presName="composite" presStyleCnt="0">
        <dgm:presLayoutVars>
          <dgm:chMax val="3"/>
          <dgm:animLvl val="lvl"/>
          <dgm:resizeHandles val="exact"/>
        </dgm:presLayoutVars>
      </dgm:prSet>
      <dgm:spPr/>
    </dgm:pt>
    <dgm:pt modelId="{5639AD7C-5D19-4484-ACFD-EA6E2337AA76}" type="pres">
      <dgm:prSet presAssocID="{DC5E6B3A-912B-44F2-9A7C-515A78083F60}" presName="gear1" presStyleLbl="node1" presStyleIdx="0" presStyleCnt="3">
        <dgm:presLayoutVars>
          <dgm:chMax val="1"/>
          <dgm:bulletEnabled val="1"/>
        </dgm:presLayoutVars>
      </dgm:prSet>
      <dgm:spPr/>
      <dgm:t>
        <a:bodyPr/>
        <a:lstStyle/>
        <a:p>
          <a:endParaRPr lang="en-US"/>
        </a:p>
      </dgm:t>
    </dgm:pt>
    <dgm:pt modelId="{62C0CB96-1F9E-4E49-8DE6-1768CA5E1B84}" type="pres">
      <dgm:prSet presAssocID="{DC5E6B3A-912B-44F2-9A7C-515A78083F60}" presName="gear1srcNode" presStyleLbl="node1" presStyleIdx="0" presStyleCnt="3"/>
      <dgm:spPr/>
      <dgm:t>
        <a:bodyPr/>
        <a:lstStyle/>
        <a:p>
          <a:endParaRPr lang="en-US"/>
        </a:p>
      </dgm:t>
    </dgm:pt>
    <dgm:pt modelId="{B38CB954-F20E-4F3E-99A1-04D3E9F59058}" type="pres">
      <dgm:prSet presAssocID="{DC5E6B3A-912B-44F2-9A7C-515A78083F60}" presName="gear1dstNode" presStyleLbl="node1" presStyleIdx="0" presStyleCnt="3"/>
      <dgm:spPr/>
      <dgm:t>
        <a:bodyPr/>
        <a:lstStyle/>
        <a:p>
          <a:endParaRPr lang="en-US"/>
        </a:p>
      </dgm:t>
    </dgm:pt>
    <dgm:pt modelId="{07AC3F1C-5113-471E-9FA2-3FD4DB458FF5}" type="pres">
      <dgm:prSet presAssocID="{91DAC081-30B9-41CD-A724-BA2931DD26C4}" presName="gear2" presStyleLbl="node1" presStyleIdx="1" presStyleCnt="3">
        <dgm:presLayoutVars>
          <dgm:chMax val="1"/>
          <dgm:bulletEnabled val="1"/>
        </dgm:presLayoutVars>
      </dgm:prSet>
      <dgm:spPr/>
      <dgm:t>
        <a:bodyPr/>
        <a:lstStyle/>
        <a:p>
          <a:endParaRPr lang="en-US"/>
        </a:p>
      </dgm:t>
    </dgm:pt>
    <dgm:pt modelId="{E22C2191-07EE-47E4-891F-23BEA124CD90}" type="pres">
      <dgm:prSet presAssocID="{91DAC081-30B9-41CD-A724-BA2931DD26C4}" presName="gear2srcNode" presStyleLbl="node1" presStyleIdx="1" presStyleCnt="3"/>
      <dgm:spPr/>
      <dgm:t>
        <a:bodyPr/>
        <a:lstStyle/>
        <a:p>
          <a:endParaRPr lang="en-US"/>
        </a:p>
      </dgm:t>
    </dgm:pt>
    <dgm:pt modelId="{CAE723FF-F14A-40D2-AECB-6BE0C6387C04}" type="pres">
      <dgm:prSet presAssocID="{91DAC081-30B9-41CD-A724-BA2931DD26C4}" presName="gear2dstNode" presStyleLbl="node1" presStyleIdx="1" presStyleCnt="3"/>
      <dgm:spPr/>
      <dgm:t>
        <a:bodyPr/>
        <a:lstStyle/>
        <a:p>
          <a:endParaRPr lang="en-US"/>
        </a:p>
      </dgm:t>
    </dgm:pt>
    <dgm:pt modelId="{DC0EE6D2-D34E-4678-884E-594DDD192DF6}" type="pres">
      <dgm:prSet presAssocID="{53966B5F-BA23-4DBD-9F0D-FBDDBFEE9925}" presName="gear3" presStyleLbl="node1" presStyleIdx="2" presStyleCnt="3"/>
      <dgm:spPr/>
      <dgm:t>
        <a:bodyPr/>
        <a:lstStyle/>
        <a:p>
          <a:endParaRPr lang="en-US"/>
        </a:p>
      </dgm:t>
    </dgm:pt>
    <dgm:pt modelId="{54BCC249-C69D-4D1A-840E-66D6BD5FFBC4}" type="pres">
      <dgm:prSet presAssocID="{53966B5F-BA23-4DBD-9F0D-FBDDBFEE9925}" presName="gear3tx" presStyleLbl="node1" presStyleIdx="2" presStyleCnt="3">
        <dgm:presLayoutVars>
          <dgm:chMax val="1"/>
          <dgm:bulletEnabled val="1"/>
        </dgm:presLayoutVars>
      </dgm:prSet>
      <dgm:spPr/>
      <dgm:t>
        <a:bodyPr/>
        <a:lstStyle/>
        <a:p>
          <a:endParaRPr lang="en-US"/>
        </a:p>
      </dgm:t>
    </dgm:pt>
    <dgm:pt modelId="{DA95248D-CE37-4ECB-9502-19823990A88E}" type="pres">
      <dgm:prSet presAssocID="{53966B5F-BA23-4DBD-9F0D-FBDDBFEE9925}" presName="gear3srcNode" presStyleLbl="node1" presStyleIdx="2" presStyleCnt="3"/>
      <dgm:spPr/>
      <dgm:t>
        <a:bodyPr/>
        <a:lstStyle/>
        <a:p>
          <a:endParaRPr lang="en-US"/>
        </a:p>
      </dgm:t>
    </dgm:pt>
    <dgm:pt modelId="{EB97080B-997F-43EB-8B65-89203C835888}" type="pres">
      <dgm:prSet presAssocID="{53966B5F-BA23-4DBD-9F0D-FBDDBFEE9925}" presName="gear3dstNode" presStyleLbl="node1" presStyleIdx="2" presStyleCnt="3"/>
      <dgm:spPr/>
      <dgm:t>
        <a:bodyPr/>
        <a:lstStyle/>
        <a:p>
          <a:endParaRPr lang="en-US"/>
        </a:p>
      </dgm:t>
    </dgm:pt>
    <dgm:pt modelId="{C442712D-417C-41B1-8454-5DB1C15047B4}" type="pres">
      <dgm:prSet presAssocID="{FB5A8AFF-E5EC-4339-899D-B32051BE7D1C}" presName="connector1" presStyleLbl="sibTrans2D1" presStyleIdx="0" presStyleCnt="3"/>
      <dgm:spPr/>
      <dgm:t>
        <a:bodyPr/>
        <a:lstStyle/>
        <a:p>
          <a:endParaRPr lang="en-US"/>
        </a:p>
      </dgm:t>
    </dgm:pt>
    <dgm:pt modelId="{365291C1-C463-4B31-B42A-A3AB8A4CBBAB}" type="pres">
      <dgm:prSet presAssocID="{B49196DE-6855-45CF-A7FB-D992903AF3CC}" presName="connector2" presStyleLbl="sibTrans2D1" presStyleIdx="1" presStyleCnt="3"/>
      <dgm:spPr/>
      <dgm:t>
        <a:bodyPr/>
        <a:lstStyle/>
        <a:p>
          <a:endParaRPr lang="en-US"/>
        </a:p>
      </dgm:t>
    </dgm:pt>
    <dgm:pt modelId="{E445B63A-D9A5-4673-9C18-E6F539E2513A}" type="pres">
      <dgm:prSet presAssocID="{5CD79501-18B1-4DF9-8F95-F5D7CC2D9097}" presName="connector3" presStyleLbl="sibTrans2D1" presStyleIdx="2" presStyleCnt="3"/>
      <dgm:spPr/>
      <dgm:t>
        <a:bodyPr/>
        <a:lstStyle/>
        <a:p>
          <a:endParaRPr lang="en-US"/>
        </a:p>
      </dgm:t>
    </dgm:pt>
  </dgm:ptLst>
  <dgm:cxnLst>
    <dgm:cxn modelId="{AA26C610-254E-4C62-ADD8-284367DE5C56}" srcId="{77E2E91B-24A6-4A32-A4D9-6ECE0202C60B}" destId="{DC5E6B3A-912B-44F2-9A7C-515A78083F60}" srcOrd="0" destOrd="0" parTransId="{5B167DA4-0A5D-4CA6-9517-15F3E9AFDE23}" sibTransId="{FB5A8AFF-E5EC-4339-899D-B32051BE7D1C}"/>
    <dgm:cxn modelId="{EE6B2531-BABC-40F3-A196-3B6CDEEF163F}" srcId="{77E2E91B-24A6-4A32-A4D9-6ECE0202C60B}" destId="{53966B5F-BA23-4DBD-9F0D-FBDDBFEE9925}" srcOrd="2" destOrd="0" parTransId="{C4B2A033-E0B1-4D95-9822-72FF7A4A3308}" sibTransId="{5CD79501-18B1-4DF9-8F95-F5D7CC2D9097}"/>
    <dgm:cxn modelId="{5416C44D-DD6D-F449-91E3-1BB65A72F108}" type="presOf" srcId="{53966B5F-BA23-4DBD-9F0D-FBDDBFEE9925}" destId="{DA95248D-CE37-4ECB-9502-19823990A88E}" srcOrd="2" destOrd="0" presId="urn:microsoft.com/office/officeart/2005/8/layout/gear1"/>
    <dgm:cxn modelId="{4E9146E8-0BAF-BD45-BB78-D3639AF05D49}" type="presOf" srcId="{77E2E91B-24A6-4A32-A4D9-6ECE0202C60B}" destId="{B5E4D79D-7E53-4027-9283-DDEC41368A7D}" srcOrd="0" destOrd="0" presId="urn:microsoft.com/office/officeart/2005/8/layout/gear1"/>
    <dgm:cxn modelId="{0A7E64FF-DC98-CC4E-824F-C53DE2B21636}" type="presOf" srcId="{53966B5F-BA23-4DBD-9F0D-FBDDBFEE9925}" destId="{DC0EE6D2-D34E-4678-884E-594DDD192DF6}" srcOrd="0" destOrd="0" presId="urn:microsoft.com/office/officeart/2005/8/layout/gear1"/>
    <dgm:cxn modelId="{B7074016-5690-BA44-8BA8-0A05B192C620}" type="presOf" srcId="{91DAC081-30B9-41CD-A724-BA2931DD26C4}" destId="{E22C2191-07EE-47E4-891F-23BEA124CD90}" srcOrd="1" destOrd="0" presId="urn:microsoft.com/office/officeart/2005/8/layout/gear1"/>
    <dgm:cxn modelId="{B426A929-78EF-5543-8327-DD29B09ED15B}" type="presOf" srcId="{91DAC081-30B9-41CD-A724-BA2931DD26C4}" destId="{CAE723FF-F14A-40D2-AECB-6BE0C6387C04}" srcOrd="2" destOrd="0" presId="urn:microsoft.com/office/officeart/2005/8/layout/gear1"/>
    <dgm:cxn modelId="{3CA0FC06-D114-3549-99E6-B98B72AA9815}" type="presOf" srcId="{5CD79501-18B1-4DF9-8F95-F5D7CC2D9097}" destId="{E445B63A-D9A5-4673-9C18-E6F539E2513A}" srcOrd="0" destOrd="0" presId="urn:microsoft.com/office/officeart/2005/8/layout/gear1"/>
    <dgm:cxn modelId="{9BC25E99-B6DD-2B4A-ADBE-7CA5387A6172}" type="presOf" srcId="{53966B5F-BA23-4DBD-9F0D-FBDDBFEE9925}" destId="{54BCC249-C69D-4D1A-840E-66D6BD5FFBC4}" srcOrd="1" destOrd="0" presId="urn:microsoft.com/office/officeart/2005/8/layout/gear1"/>
    <dgm:cxn modelId="{94799BA8-F800-DA45-846B-BF3BE9CB6E14}" type="presOf" srcId="{53966B5F-BA23-4DBD-9F0D-FBDDBFEE9925}" destId="{EB97080B-997F-43EB-8B65-89203C835888}" srcOrd="3" destOrd="0" presId="urn:microsoft.com/office/officeart/2005/8/layout/gear1"/>
    <dgm:cxn modelId="{C22ABEC7-2BF7-3645-9808-3D1E5C4B752F}" type="presOf" srcId="{DC5E6B3A-912B-44F2-9A7C-515A78083F60}" destId="{62C0CB96-1F9E-4E49-8DE6-1768CA5E1B84}" srcOrd="1" destOrd="0" presId="urn:microsoft.com/office/officeart/2005/8/layout/gear1"/>
    <dgm:cxn modelId="{9469ABEC-2A81-CE4F-8D0A-D45B18A719DD}" type="presOf" srcId="{91DAC081-30B9-41CD-A724-BA2931DD26C4}" destId="{07AC3F1C-5113-471E-9FA2-3FD4DB458FF5}" srcOrd="0" destOrd="0" presId="urn:microsoft.com/office/officeart/2005/8/layout/gear1"/>
    <dgm:cxn modelId="{E79809AE-9D24-3C43-90EA-652300B9C4AF}" type="presOf" srcId="{DC5E6B3A-912B-44F2-9A7C-515A78083F60}" destId="{5639AD7C-5D19-4484-ACFD-EA6E2337AA76}" srcOrd="0" destOrd="0" presId="urn:microsoft.com/office/officeart/2005/8/layout/gear1"/>
    <dgm:cxn modelId="{66F33DAD-895D-D84A-94FA-3285A387CAEF}" type="presOf" srcId="{FB5A8AFF-E5EC-4339-899D-B32051BE7D1C}" destId="{C442712D-417C-41B1-8454-5DB1C15047B4}" srcOrd="0" destOrd="0" presId="urn:microsoft.com/office/officeart/2005/8/layout/gear1"/>
    <dgm:cxn modelId="{148768FA-FCE8-49DD-9321-E01C0A32FF67}" srcId="{77E2E91B-24A6-4A32-A4D9-6ECE0202C60B}" destId="{91DAC081-30B9-41CD-A724-BA2931DD26C4}" srcOrd="1" destOrd="0" parTransId="{890ABFF5-02B0-48D0-903A-2948F736BFE2}" sibTransId="{B49196DE-6855-45CF-A7FB-D992903AF3CC}"/>
    <dgm:cxn modelId="{0DC62BD3-6E1D-9548-8029-DCBF046891E4}" type="presOf" srcId="{DC5E6B3A-912B-44F2-9A7C-515A78083F60}" destId="{B38CB954-F20E-4F3E-99A1-04D3E9F59058}" srcOrd="2" destOrd="0" presId="urn:microsoft.com/office/officeart/2005/8/layout/gear1"/>
    <dgm:cxn modelId="{6B38BAB8-51DF-7C42-BEA9-83DDA21E83B0}" type="presOf" srcId="{B49196DE-6855-45CF-A7FB-D992903AF3CC}" destId="{365291C1-C463-4B31-B42A-A3AB8A4CBBAB}" srcOrd="0" destOrd="0" presId="urn:microsoft.com/office/officeart/2005/8/layout/gear1"/>
    <dgm:cxn modelId="{CE54EA50-E9A5-EE45-9E58-51EDA8E523BF}" type="presParOf" srcId="{B5E4D79D-7E53-4027-9283-DDEC41368A7D}" destId="{5639AD7C-5D19-4484-ACFD-EA6E2337AA76}" srcOrd="0" destOrd="0" presId="urn:microsoft.com/office/officeart/2005/8/layout/gear1"/>
    <dgm:cxn modelId="{48509425-64EE-214E-9F40-AB49D2C8BC18}" type="presParOf" srcId="{B5E4D79D-7E53-4027-9283-DDEC41368A7D}" destId="{62C0CB96-1F9E-4E49-8DE6-1768CA5E1B84}" srcOrd="1" destOrd="0" presId="urn:microsoft.com/office/officeart/2005/8/layout/gear1"/>
    <dgm:cxn modelId="{C77D38C5-1C04-0D48-B642-499452B61DB4}" type="presParOf" srcId="{B5E4D79D-7E53-4027-9283-DDEC41368A7D}" destId="{B38CB954-F20E-4F3E-99A1-04D3E9F59058}" srcOrd="2" destOrd="0" presId="urn:microsoft.com/office/officeart/2005/8/layout/gear1"/>
    <dgm:cxn modelId="{52715B19-4A2E-DA4A-9D49-D4A36E9E0963}" type="presParOf" srcId="{B5E4D79D-7E53-4027-9283-DDEC41368A7D}" destId="{07AC3F1C-5113-471E-9FA2-3FD4DB458FF5}" srcOrd="3" destOrd="0" presId="urn:microsoft.com/office/officeart/2005/8/layout/gear1"/>
    <dgm:cxn modelId="{CCD41CF5-A5A2-C642-BA73-1F9D7C838221}" type="presParOf" srcId="{B5E4D79D-7E53-4027-9283-DDEC41368A7D}" destId="{E22C2191-07EE-47E4-891F-23BEA124CD90}" srcOrd="4" destOrd="0" presId="urn:microsoft.com/office/officeart/2005/8/layout/gear1"/>
    <dgm:cxn modelId="{1678C24F-20C3-7B4F-BB32-3F51DE3D464D}" type="presParOf" srcId="{B5E4D79D-7E53-4027-9283-DDEC41368A7D}" destId="{CAE723FF-F14A-40D2-AECB-6BE0C6387C04}" srcOrd="5" destOrd="0" presId="urn:microsoft.com/office/officeart/2005/8/layout/gear1"/>
    <dgm:cxn modelId="{04AFF54C-1AF2-014C-8DF9-3E000C0AA936}" type="presParOf" srcId="{B5E4D79D-7E53-4027-9283-DDEC41368A7D}" destId="{DC0EE6D2-D34E-4678-884E-594DDD192DF6}" srcOrd="6" destOrd="0" presId="urn:microsoft.com/office/officeart/2005/8/layout/gear1"/>
    <dgm:cxn modelId="{19149D5C-329F-5C40-B734-A2A80562050C}" type="presParOf" srcId="{B5E4D79D-7E53-4027-9283-DDEC41368A7D}" destId="{54BCC249-C69D-4D1A-840E-66D6BD5FFBC4}" srcOrd="7" destOrd="0" presId="urn:microsoft.com/office/officeart/2005/8/layout/gear1"/>
    <dgm:cxn modelId="{4F98F545-E5C7-3045-A458-B3983CEC8D80}" type="presParOf" srcId="{B5E4D79D-7E53-4027-9283-DDEC41368A7D}" destId="{DA95248D-CE37-4ECB-9502-19823990A88E}" srcOrd="8" destOrd="0" presId="urn:microsoft.com/office/officeart/2005/8/layout/gear1"/>
    <dgm:cxn modelId="{FF6DE3ED-3A04-2140-AAC5-F1187F732E63}" type="presParOf" srcId="{B5E4D79D-7E53-4027-9283-DDEC41368A7D}" destId="{EB97080B-997F-43EB-8B65-89203C835888}" srcOrd="9" destOrd="0" presId="urn:microsoft.com/office/officeart/2005/8/layout/gear1"/>
    <dgm:cxn modelId="{24B8A8FF-B92E-E14A-9755-61A369887E95}" type="presParOf" srcId="{B5E4D79D-7E53-4027-9283-DDEC41368A7D}" destId="{C442712D-417C-41B1-8454-5DB1C15047B4}" srcOrd="10" destOrd="0" presId="urn:microsoft.com/office/officeart/2005/8/layout/gear1"/>
    <dgm:cxn modelId="{6669E37D-4F77-8748-BF44-D66353F48A41}" type="presParOf" srcId="{B5E4D79D-7E53-4027-9283-DDEC41368A7D}" destId="{365291C1-C463-4B31-B42A-A3AB8A4CBBAB}" srcOrd="11" destOrd="0" presId="urn:microsoft.com/office/officeart/2005/8/layout/gear1"/>
    <dgm:cxn modelId="{B9CD59EE-FB3E-0146-B525-8717A56C57E4}" type="presParOf" srcId="{B5E4D79D-7E53-4027-9283-DDEC41368A7D}" destId="{E445B63A-D9A5-4673-9C18-E6F539E2513A}"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FB25FD-2EEB-4CE6-AA05-691B7FB5AF09}"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D7F13F3F-EDFF-4396-AD46-16387484C36D}">
      <dgm:prSet phldrT="[Text]" custT="1"/>
      <dgm:spPr/>
      <dgm:t>
        <a:bodyPr/>
        <a:lstStyle/>
        <a:p>
          <a:r>
            <a:rPr lang="en-US" sz="2800" dirty="0" smtClean="0"/>
            <a:t>Products</a:t>
          </a:r>
        </a:p>
      </dgm:t>
    </dgm:pt>
    <dgm:pt modelId="{9D2E6AE8-DBD0-43AF-AEFB-DFE808011774}" type="parTrans" cxnId="{A713EBCB-55A8-4E50-9F4E-4C781C5644C2}">
      <dgm:prSet/>
      <dgm:spPr/>
      <dgm:t>
        <a:bodyPr/>
        <a:lstStyle/>
        <a:p>
          <a:endParaRPr lang="en-US"/>
        </a:p>
      </dgm:t>
    </dgm:pt>
    <dgm:pt modelId="{8DFE6D40-A084-4100-BA81-31B946B94417}" type="sibTrans" cxnId="{A713EBCB-55A8-4E50-9F4E-4C781C5644C2}">
      <dgm:prSet/>
      <dgm:spPr/>
      <dgm:t>
        <a:bodyPr/>
        <a:lstStyle/>
        <a:p>
          <a:endParaRPr lang="en-US"/>
        </a:p>
      </dgm:t>
    </dgm:pt>
    <dgm:pt modelId="{D85C5A11-5641-4A6D-AE0B-4F7951F68A14}">
      <dgm:prSet phldrT="[Text]" custT="1"/>
      <dgm:spPr/>
      <dgm:t>
        <a:bodyPr/>
        <a:lstStyle/>
        <a:p>
          <a:r>
            <a:rPr lang="en-US" sz="2000" dirty="0" smtClean="0"/>
            <a:t>Simple</a:t>
          </a:r>
          <a:endParaRPr lang="en-US" sz="2000" dirty="0"/>
        </a:p>
      </dgm:t>
    </dgm:pt>
    <dgm:pt modelId="{468DB94E-3F69-4EEB-B937-D631A3D44D60}" type="parTrans" cxnId="{071E64BF-24CF-4A99-9926-2D4746596228}">
      <dgm:prSet/>
      <dgm:spPr/>
      <dgm:t>
        <a:bodyPr/>
        <a:lstStyle/>
        <a:p>
          <a:endParaRPr lang="en-US"/>
        </a:p>
      </dgm:t>
    </dgm:pt>
    <dgm:pt modelId="{7DFB8B27-C0FB-4F38-8C7B-7FAF4A744047}" type="sibTrans" cxnId="{071E64BF-24CF-4A99-9926-2D4746596228}">
      <dgm:prSet/>
      <dgm:spPr/>
      <dgm:t>
        <a:bodyPr/>
        <a:lstStyle/>
        <a:p>
          <a:endParaRPr lang="en-US"/>
        </a:p>
      </dgm:t>
    </dgm:pt>
    <dgm:pt modelId="{2C95BE7A-4334-4515-9330-C445B1DBCE75}">
      <dgm:prSet phldrT="[Text]" custT="1"/>
      <dgm:spPr/>
      <dgm:t>
        <a:bodyPr/>
        <a:lstStyle/>
        <a:p>
          <a:pPr algn="l"/>
          <a:r>
            <a:rPr lang="en-US" sz="1800" dirty="0" smtClean="0"/>
            <a:t>Affordable</a:t>
          </a:r>
          <a:endParaRPr lang="en-US" sz="1800" dirty="0"/>
        </a:p>
      </dgm:t>
    </dgm:pt>
    <dgm:pt modelId="{2EF75351-1D6E-4F6C-A678-4D875276A8F5}" type="parTrans" cxnId="{3EE6B84D-61A9-4E50-A1AB-FB8076E97F6C}">
      <dgm:prSet/>
      <dgm:spPr/>
      <dgm:t>
        <a:bodyPr/>
        <a:lstStyle/>
        <a:p>
          <a:endParaRPr lang="en-US"/>
        </a:p>
      </dgm:t>
    </dgm:pt>
    <dgm:pt modelId="{2A171EF1-45F2-4DD8-80EB-6A7CD7905EC1}" type="sibTrans" cxnId="{3EE6B84D-61A9-4E50-A1AB-FB8076E97F6C}">
      <dgm:prSet/>
      <dgm:spPr/>
      <dgm:t>
        <a:bodyPr/>
        <a:lstStyle/>
        <a:p>
          <a:endParaRPr lang="en-US"/>
        </a:p>
      </dgm:t>
    </dgm:pt>
    <dgm:pt modelId="{0E835D28-1743-491F-95CE-2C1FAF55DA70}">
      <dgm:prSet phldrT="[Text]" custT="1"/>
      <dgm:spPr/>
      <dgm:t>
        <a:bodyPr/>
        <a:lstStyle/>
        <a:p>
          <a:r>
            <a:rPr lang="en-US" sz="1800" dirty="0" smtClean="0"/>
            <a:t>Easily accessible</a:t>
          </a:r>
          <a:endParaRPr lang="en-US" sz="1800" dirty="0"/>
        </a:p>
      </dgm:t>
    </dgm:pt>
    <dgm:pt modelId="{60A78583-FBC8-4988-B573-A435EB159CC2}" type="parTrans" cxnId="{47033E2E-5EF2-4933-83CE-01BD83E53809}">
      <dgm:prSet/>
      <dgm:spPr/>
      <dgm:t>
        <a:bodyPr/>
        <a:lstStyle/>
        <a:p>
          <a:endParaRPr lang="en-US"/>
        </a:p>
      </dgm:t>
    </dgm:pt>
    <dgm:pt modelId="{B61EE76C-9264-46BD-AF90-B9DAF8A5A29E}" type="sibTrans" cxnId="{47033E2E-5EF2-4933-83CE-01BD83E53809}">
      <dgm:prSet/>
      <dgm:spPr/>
      <dgm:t>
        <a:bodyPr/>
        <a:lstStyle/>
        <a:p>
          <a:endParaRPr lang="en-US"/>
        </a:p>
      </dgm:t>
    </dgm:pt>
    <dgm:pt modelId="{E02849C2-5FA1-4BBE-963D-31AD43AF4842}">
      <dgm:prSet phldrT="[Text]" custT="1"/>
      <dgm:spPr/>
      <dgm:t>
        <a:bodyPr/>
        <a:lstStyle/>
        <a:p>
          <a:r>
            <a:rPr lang="en-US" sz="2000" dirty="0" smtClean="0"/>
            <a:t>Reliable</a:t>
          </a:r>
          <a:endParaRPr lang="en-US" sz="2000" dirty="0"/>
        </a:p>
      </dgm:t>
    </dgm:pt>
    <dgm:pt modelId="{56EC011D-F502-4F1A-9F78-B8A789A47AB4}" type="parTrans" cxnId="{9F42607B-18AD-4C4B-8991-908AE9D37730}">
      <dgm:prSet/>
      <dgm:spPr/>
      <dgm:t>
        <a:bodyPr/>
        <a:lstStyle/>
        <a:p>
          <a:endParaRPr lang="en-US"/>
        </a:p>
      </dgm:t>
    </dgm:pt>
    <dgm:pt modelId="{9578C7F4-EDFD-4B7E-BF86-FE773763A81C}" type="sibTrans" cxnId="{9F42607B-18AD-4C4B-8991-908AE9D37730}">
      <dgm:prSet/>
      <dgm:spPr/>
      <dgm:t>
        <a:bodyPr/>
        <a:lstStyle/>
        <a:p>
          <a:endParaRPr lang="en-US"/>
        </a:p>
      </dgm:t>
    </dgm:pt>
    <dgm:pt modelId="{E80264CD-B402-494A-BADA-9F19D635188A}">
      <dgm:prSet phldrT="[Text]" custT="1"/>
      <dgm:spPr/>
      <dgm:t>
        <a:bodyPr/>
        <a:lstStyle/>
        <a:p>
          <a:r>
            <a:rPr lang="en-US" sz="1600" dirty="0" smtClean="0"/>
            <a:t>Covering </a:t>
          </a:r>
          <a:r>
            <a:rPr lang="en-US" sz="1600" dirty="0" smtClean="0"/>
            <a:t>consumers’ </a:t>
          </a:r>
          <a:r>
            <a:rPr lang="en-US" sz="1600" dirty="0" smtClean="0"/>
            <a:t>production needs</a:t>
          </a:r>
          <a:endParaRPr lang="en-US" sz="1600" dirty="0"/>
        </a:p>
      </dgm:t>
    </dgm:pt>
    <dgm:pt modelId="{CB812BC8-FF1E-41FC-B98C-D5551090965B}" type="parTrans" cxnId="{1CB2DCC8-2493-4D0E-AE2B-1DAAD92D19E7}">
      <dgm:prSet/>
      <dgm:spPr/>
      <dgm:t>
        <a:bodyPr/>
        <a:lstStyle/>
        <a:p>
          <a:endParaRPr lang="en-US"/>
        </a:p>
      </dgm:t>
    </dgm:pt>
    <dgm:pt modelId="{876054FA-46C6-48FE-8E0E-D6499049AFE8}" type="sibTrans" cxnId="{1CB2DCC8-2493-4D0E-AE2B-1DAAD92D19E7}">
      <dgm:prSet/>
      <dgm:spPr/>
      <dgm:t>
        <a:bodyPr/>
        <a:lstStyle/>
        <a:p>
          <a:endParaRPr lang="en-US"/>
        </a:p>
      </dgm:t>
    </dgm:pt>
    <dgm:pt modelId="{658A89BE-1204-4476-BE30-4AD8DB3B6772}">
      <dgm:prSet phldrT="[Text]" custT="1"/>
      <dgm:spPr/>
      <dgm:t>
        <a:bodyPr/>
        <a:lstStyle/>
        <a:p>
          <a:r>
            <a:rPr lang="x-none" sz="1800" dirty="0" smtClean="0"/>
            <a:t>Innovative</a:t>
          </a:r>
          <a:endParaRPr lang="en-US" sz="1800" dirty="0"/>
        </a:p>
      </dgm:t>
    </dgm:pt>
    <dgm:pt modelId="{6B45674C-0EC0-495A-95D9-CBA511BBB23A}" type="parTrans" cxnId="{E9040725-3721-4AB2-A266-8EE4F04A6643}">
      <dgm:prSet/>
      <dgm:spPr/>
      <dgm:t>
        <a:bodyPr/>
        <a:lstStyle/>
        <a:p>
          <a:endParaRPr lang="en-US"/>
        </a:p>
      </dgm:t>
    </dgm:pt>
    <dgm:pt modelId="{CA7E06C6-C439-4711-B7F8-2EF5126D985A}" type="sibTrans" cxnId="{E9040725-3721-4AB2-A266-8EE4F04A6643}">
      <dgm:prSet/>
      <dgm:spPr/>
      <dgm:t>
        <a:bodyPr/>
        <a:lstStyle/>
        <a:p>
          <a:endParaRPr lang="en-US"/>
        </a:p>
      </dgm:t>
    </dgm:pt>
    <dgm:pt modelId="{F8E70EFB-BDD8-4410-8BE3-58C744FFA3C9}" type="pres">
      <dgm:prSet presAssocID="{19FB25FD-2EEB-4CE6-AA05-691B7FB5AF09}" presName="composite" presStyleCnt="0">
        <dgm:presLayoutVars>
          <dgm:chMax val="1"/>
          <dgm:dir/>
          <dgm:resizeHandles val="exact"/>
        </dgm:presLayoutVars>
      </dgm:prSet>
      <dgm:spPr/>
      <dgm:t>
        <a:bodyPr/>
        <a:lstStyle/>
        <a:p>
          <a:endParaRPr lang="en-US"/>
        </a:p>
      </dgm:t>
    </dgm:pt>
    <dgm:pt modelId="{FFB8CFD7-5107-4F01-B98A-BDDE6F8BC7FF}" type="pres">
      <dgm:prSet presAssocID="{19FB25FD-2EEB-4CE6-AA05-691B7FB5AF09}" presName="radial" presStyleCnt="0">
        <dgm:presLayoutVars>
          <dgm:animLvl val="ctr"/>
        </dgm:presLayoutVars>
      </dgm:prSet>
      <dgm:spPr/>
    </dgm:pt>
    <dgm:pt modelId="{BDEF75D2-4561-4EC4-92E6-B96C8E094BC6}" type="pres">
      <dgm:prSet presAssocID="{D7F13F3F-EDFF-4396-AD46-16387484C36D}" presName="centerShape" presStyleLbl="vennNode1" presStyleIdx="0" presStyleCnt="7"/>
      <dgm:spPr/>
      <dgm:t>
        <a:bodyPr/>
        <a:lstStyle/>
        <a:p>
          <a:endParaRPr lang="en-US"/>
        </a:p>
      </dgm:t>
    </dgm:pt>
    <dgm:pt modelId="{15DAC5DB-1C4D-412F-BFE2-6C43243CF97C}" type="pres">
      <dgm:prSet presAssocID="{D85C5A11-5641-4A6D-AE0B-4F7951F68A14}" presName="node" presStyleLbl="vennNode1" presStyleIdx="1" presStyleCnt="7" custScaleX="123618" custScaleY="116832">
        <dgm:presLayoutVars>
          <dgm:bulletEnabled val="1"/>
        </dgm:presLayoutVars>
      </dgm:prSet>
      <dgm:spPr/>
      <dgm:t>
        <a:bodyPr/>
        <a:lstStyle/>
        <a:p>
          <a:endParaRPr lang="en-US"/>
        </a:p>
      </dgm:t>
    </dgm:pt>
    <dgm:pt modelId="{91BC3178-9378-481B-9F4E-92E56CE56387}" type="pres">
      <dgm:prSet presAssocID="{2C95BE7A-4334-4515-9330-C445B1DBCE75}" presName="node" presStyleLbl="vennNode1" presStyleIdx="2" presStyleCnt="7" custScaleX="120215" custScaleY="116364" custRadScaleRad="98628" custRadScaleInc="-250">
        <dgm:presLayoutVars>
          <dgm:bulletEnabled val="1"/>
        </dgm:presLayoutVars>
      </dgm:prSet>
      <dgm:spPr/>
      <dgm:t>
        <a:bodyPr/>
        <a:lstStyle/>
        <a:p>
          <a:endParaRPr lang="en-US"/>
        </a:p>
      </dgm:t>
    </dgm:pt>
    <dgm:pt modelId="{5E2B11EE-DD33-48E5-A413-EAD2F7DB0375}" type="pres">
      <dgm:prSet presAssocID="{0E835D28-1743-491F-95CE-2C1FAF55DA70}" presName="node" presStyleLbl="vennNode1" presStyleIdx="3" presStyleCnt="7" custScaleX="112587" custScaleY="113990">
        <dgm:presLayoutVars>
          <dgm:bulletEnabled val="1"/>
        </dgm:presLayoutVars>
      </dgm:prSet>
      <dgm:spPr/>
      <dgm:t>
        <a:bodyPr/>
        <a:lstStyle/>
        <a:p>
          <a:endParaRPr lang="en-US"/>
        </a:p>
      </dgm:t>
    </dgm:pt>
    <dgm:pt modelId="{0667A212-C7E0-4FF7-8895-802C38CCFE19}" type="pres">
      <dgm:prSet presAssocID="{E02849C2-5FA1-4BBE-963D-31AD43AF4842}" presName="node" presStyleLbl="vennNode1" presStyleIdx="4" presStyleCnt="7" custScaleX="138000" custScaleY="129123">
        <dgm:presLayoutVars>
          <dgm:bulletEnabled val="1"/>
        </dgm:presLayoutVars>
      </dgm:prSet>
      <dgm:spPr/>
      <dgm:t>
        <a:bodyPr/>
        <a:lstStyle/>
        <a:p>
          <a:endParaRPr lang="en-US"/>
        </a:p>
      </dgm:t>
    </dgm:pt>
    <dgm:pt modelId="{2B074344-8EEB-4A3B-AE64-7E325C1B4719}" type="pres">
      <dgm:prSet presAssocID="{E80264CD-B402-494A-BADA-9F19D635188A}" presName="node" presStyleLbl="vennNode1" presStyleIdx="5" presStyleCnt="7" custScaleX="128698" custScaleY="128614">
        <dgm:presLayoutVars>
          <dgm:bulletEnabled val="1"/>
        </dgm:presLayoutVars>
      </dgm:prSet>
      <dgm:spPr/>
      <dgm:t>
        <a:bodyPr/>
        <a:lstStyle/>
        <a:p>
          <a:endParaRPr lang="en-US"/>
        </a:p>
      </dgm:t>
    </dgm:pt>
    <dgm:pt modelId="{4678F3B1-678B-40F8-840F-6BBC445BD642}" type="pres">
      <dgm:prSet presAssocID="{658A89BE-1204-4476-BE30-4AD8DB3B6772}" presName="node" presStyleLbl="vennNode1" presStyleIdx="6" presStyleCnt="7" custScaleX="134204" custScaleY="126376">
        <dgm:presLayoutVars>
          <dgm:bulletEnabled val="1"/>
        </dgm:presLayoutVars>
      </dgm:prSet>
      <dgm:spPr/>
      <dgm:t>
        <a:bodyPr/>
        <a:lstStyle/>
        <a:p>
          <a:endParaRPr lang="en-US"/>
        </a:p>
      </dgm:t>
    </dgm:pt>
  </dgm:ptLst>
  <dgm:cxnLst>
    <dgm:cxn modelId="{3EE6B84D-61A9-4E50-A1AB-FB8076E97F6C}" srcId="{D7F13F3F-EDFF-4396-AD46-16387484C36D}" destId="{2C95BE7A-4334-4515-9330-C445B1DBCE75}" srcOrd="1" destOrd="0" parTransId="{2EF75351-1D6E-4F6C-A678-4D875276A8F5}" sibTransId="{2A171EF1-45F2-4DD8-80EB-6A7CD7905EC1}"/>
    <dgm:cxn modelId="{96A6AE9D-93A5-0748-97B1-4815C4AC3EC7}" type="presOf" srcId="{D7F13F3F-EDFF-4396-AD46-16387484C36D}" destId="{BDEF75D2-4561-4EC4-92E6-B96C8E094BC6}" srcOrd="0" destOrd="0" presId="urn:microsoft.com/office/officeart/2005/8/layout/radial3"/>
    <dgm:cxn modelId="{FA672043-014C-9B43-B54C-295896C657DD}" type="presOf" srcId="{0E835D28-1743-491F-95CE-2C1FAF55DA70}" destId="{5E2B11EE-DD33-48E5-A413-EAD2F7DB0375}" srcOrd="0" destOrd="0" presId="urn:microsoft.com/office/officeart/2005/8/layout/radial3"/>
    <dgm:cxn modelId="{1E51BAA7-BA2D-194D-BFDE-C437A20A0C9B}" type="presOf" srcId="{E02849C2-5FA1-4BBE-963D-31AD43AF4842}" destId="{0667A212-C7E0-4FF7-8895-802C38CCFE19}" srcOrd="0" destOrd="0" presId="urn:microsoft.com/office/officeart/2005/8/layout/radial3"/>
    <dgm:cxn modelId="{47033E2E-5EF2-4933-83CE-01BD83E53809}" srcId="{D7F13F3F-EDFF-4396-AD46-16387484C36D}" destId="{0E835D28-1743-491F-95CE-2C1FAF55DA70}" srcOrd="2" destOrd="0" parTransId="{60A78583-FBC8-4988-B573-A435EB159CC2}" sibTransId="{B61EE76C-9264-46BD-AF90-B9DAF8A5A29E}"/>
    <dgm:cxn modelId="{071E64BF-24CF-4A99-9926-2D4746596228}" srcId="{D7F13F3F-EDFF-4396-AD46-16387484C36D}" destId="{D85C5A11-5641-4A6D-AE0B-4F7951F68A14}" srcOrd="0" destOrd="0" parTransId="{468DB94E-3F69-4EEB-B937-D631A3D44D60}" sibTransId="{7DFB8B27-C0FB-4F38-8C7B-7FAF4A744047}"/>
    <dgm:cxn modelId="{341DBC5B-B88E-4640-BE43-4DF2ED7B9019}" type="presOf" srcId="{658A89BE-1204-4476-BE30-4AD8DB3B6772}" destId="{4678F3B1-678B-40F8-840F-6BBC445BD642}" srcOrd="0" destOrd="0" presId="urn:microsoft.com/office/officeart/2005/8/layout/radial3"/>
    <dgm:cxn modelId="{A713EBCB-55A8-4E50-9F4E-4C781C5644C2}" srcId="{19FB25FD-2EEB-4CE6-AA05-691B7FB5AF09}" destId="{D7F13F3F-EDFF-4396-AD46-16387484C36D}" srcOrd="0" destOrd="0" parTransId="{9D2E6AE8-DBD0-43AF-AEFB-DFE808011774}" sibTransId="{8DFE6D40-A084-4100-BA81-31B946B94417}"/>
    <dgm:cxn modelId="{BE53C73C-EAA1-D741-90B4-073C9A82EBF1}" type="presOf" srcId="{D85C5A11-5641-4A6D-AE0B-4F7951F68A14}" destId="{15DAC5DB-1C4D-412F-BFE2-6C43243CF97C}" srcOrd="0" destOrd="0" presId="urn:microsoft.com/office/officeart/2005/8/layout/radial3"/>
    <dgm:cxn modelId="{E9040725-3721-4AB2-A266-8EE4F04A6643}" srcId="{D7F13F3F-EDFF-4396-AD46-16387484C36D}" destId="{658A89BE-1204-4476-BE30-4AD8DB3B6772}" srcOrd="5" destOrd="0" parTransId="{6B45674C-0EC0-495A-95D9-CBA511BBB23A}" sibTransId="{CA7E06C6-C439-4711-B7F8-2EF5126D985A}"/>
    <dgm:cxn modelId="{61B525C2-FAD0-8A4A-B1BE-82621AD0CCBF}" type="presOf" srcId="{E80264CD-B402-494A-BADA-9F19D635188A}" destId="{2B074344-8EEB-4A3B-AE64-7E325C1B4719}" srcOrd="0" destOrd="0" presId="urn:microsoft.com/office/officeart/2005/8/layout/radial3"/>
    <dgm:cxn modelId="{1CB2DCC8-2493-4D0E-AE2B-1DAAD92D19E7}" srcId="{D7F13F3F-EDFF-4396-AD46-16387484C36D}" destId="{E80264CD-B402-494A-BADA-9F19D635188A}" srcOrd="4" destOrd="0" parTransId="{CB812BC8-FF1E-41FC-B98C-D5551090965B}" sibTransId="{876054FA-46C6-48FE-8E0E-D6499049AFE8}"/>
    <dgm:cxn modelId="{5288FBDC-C260-B542-B400-C7EBAA3BA311}" type="presOf" srcId="{19FB25FD-2EEB-4CE6-AA05-691B7FB5AF09}" destId="{F8E70EFB-BDD8-4410-8BE3-58C744FFA3C9}" srcOrd="0" destOrd="0" presId="urn:microsoft.com/office/officeart/2005/8/layout/radial3"/>
    <dgm:cxn modelId="{E753FE52-4208-9948-894E-09D9D3BCB297}" type="presOf" srcId="{2C95BE7A-4334-4515-9330-C445B1DBCE75}" destId="{91BC3178-9378-481B-9F4E-92E56CE56387}" srcOrd="0" destOrd="0" presId="urn:microsoft.com/office/officeart/2005/8/layout/radial3"/>
    <dgm:cxn modelId="{9F42607B-18AD-4C4B-8991-908AE9D37730}" srcId="{D7F13F3F-EDFF-4396-AD46-16387484C36D}" destId="{E02849C2-5FA1-4BBE-963D-31AD43AF4842}" srcOrd="3" destOrd="0" parTransId="{56EC011D-F502-4F1A-9F78-B8A789A47AB4}" sibTransId="{9578C7F4-EDFD-4B7E-BF86-FE773763A81C}"/>
    <dgm:cxn modelId="{136D2EB9-8170-A843-BF4E-A431E5128E1E}" type="presParOf" srcId="{F8E70EFB-BDD8-4410-8BE3-58C744FFA3C9}" destId="{FFB8CFD7-5107-4F01-B98A-BDDE6F8BC7FF}" srcOrd="0" destOrd="0" presId="urn:microsoft.com/office/officeart/2005/8/layout/radial3"/>
    <dgm:cxn modelId="{5C39659F-85F6-9841-B434-9FF5B95C47FD}" type="presParOf" srcId="{FFB8CFD7-5107-4F01-B98A-BDDE6F8BC7FF}" destId="{BDEF75D2-4561-4EC4-92E6-B96C8E094BC6}" srcOrd="0" destOrd="0" presId="urn:microsoft.com/office/officeart/2005/8/layout/radial3"/>
    <dgm:cxn modelId="{89BDBE85-1A92-0545-93F3-EB4223B65BA5}" type="presParOf" srcId="{FFB8CFD7-5107-4F01-B98A-BDDE6F8BC7FF}" destId="{15DAC5DB-1C4D-412F-BFE2-6C43243CF97C}" srcOrd="1" destOrd="0" presId="urn:microsoft.com/office/officeart/2005/8/layout/radial3"/>
    <dgm:cxn modelId="{70CDAA23-F2F0-8B4E-B346-854744E97DE2}" type="presParOf" srcId="{FFB8CFD7-5107-4F01-B98A-BDDE6F8BC7FF}" destId="{91BC3178-9378-481B-9F4E-92E56CE56387}" srcOrd="2" destOrd="0" presId="urn:microsoft.com/office/officeart/2005/8/layout/radial3"/>
    <dgm:cxn modelId="{DF584F88-F634-7044-B23D-B9C7C5822B24}" type="presParOf" srcId="{FFB8CFD7-5107-4F01-B98A-BDDE6F8BC7FF}" destId="{5E2B11EE-DD33-48E5-A413-EAD2F7DB0375}" srcOrd="3" destOrd="0" presId="urn:microsoft.com/office/officeart/2005/8/layout/radial3"/>
    <dgm:cxn modelId="{C564C6BE-43A3-3746-BB5D-50AE948B0F65}" type="presParOf" srcId="{FFB8CFD7-5107-4F01-B98A-BDDE6F8BC7FF}" destId="{0667A212-C7E0-4FF7-8895-802C38CCFE19}" srcOrd="4" destOrd="0" presId="urn:microsoft.com/office/officeart/2005/8/layout/radial3"/>
    <dgm:cxn modelId="{8A81D9AC-8D8E-644C-8E84-58C948D75B4D}" type="presParOf" srcId="{FFB8CFD7-5107-4F01-B98A-BDDE6F8BC7FF}" destId="{2B074344-8EEB-4A3B-AE64-7E325C1B4719}" srcOrd="5" destOrd="0" presId="urn:microsoft.com/office/officeart/2005/8/layout/radial3"/>
    <dgm:cxn modelId="{0489DB9F-67BF-D446-8CEC-B474011D13D1}" type="presParOf" srcId="{FFB8CFD7-5107-4F01-B98A-BDDE6F8BC7FF}" destId="{4678F3B1-678B-40F8-840F-6BBC445BD642}" srcOrd="6"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70BBD8-E97B-B14E-8672-19C6A8F5E3F7}" type="doc">
      <dgm:prSet loTypeId="urn:microsoft.com/office/officeart/2005/8/layout/chevron1" loCatId="" qsTypeId="urn:microsoft.com/office/officeart/2005/8/quickstyle/simple1" qsCatId="simple" csTypeId="urn:microsoft.com/office/officeart/2005/8/colors/accent0_2" csCatId="mainScheme" phldr="1"/>
      <dgm:spPr/>
    </dgm:pt>
    <dgm:pt modelId="{334D9355-A2D7-BF41-820D-2E43205B93F5}">
      <dgm:prSet phldrT="[Text]"/>
      <dgm:spPr/>
      <dgm:t>
        <a:bodyPr/>
        <a:lstStyle/>
        <a:p>
          <a:r>
            <a:rPr lang="en-US" b="1" dirty="0" smtClean="0"/>
            <a:t>Earthquake and Flood insurance for homeowners and  SME’s</a:t>
          </a:r>
          <a:endParaRPr lang="en-US" b="1" dirty="0"/>
        </a:p>
      </dgm:t>
    </dgm:pt>
    <dgm:pt modelId="{136BA4F2-9D69-0146-814A-F77594CCA227}" type="parTrans" cxnId="{2E27BA6A-8F43-AE43-84C4-783E0429D3DB}">
      <dgm:prSet/>
      <dgm:spPr/>
      <dgm:t>
        <a:bodyPr/>
        <a:lstStyle/>
        <a:p>
          <a:endParaRPr lang="en-US" b="1"/>
        </a:p>
      </dgm:t>
    </dgm:pt>
    <dgm:pt modelId="{9F0CA817-D131-434A-B32A-687887369912}" type="sibTrans" cxnId="{2E27BA6A-8F43-AE43-84C4-783E0429D3DB}">
      <dgm:prSet/>
      <dgm:spPr/>
      <dgm:t>
        <a:bodyPr/>
        <a:lstStyle/>
        <a:p>
          <a:endParaRPr lang="en-US" b="1"/>
        </a:p>
      </dgm:t>
    </dgm:pt>
    <dgm:pt modelId="{20D57E24-0F23-4047-9518-98BEA418BCB3}">
      <dgm:prSet phldrT="[Text]"/>
      <dgm:spPr/>
      <dgm:t>
        <a:bodyPr/>
        <a:lstStyle/>
        <a:p>
          <a:r>
            <a:rPr lang="en-US" b="1" dirty="0" smtClean="0"/>
            <a:t>Weather insurance products for agriculture</a:t>
          </a:r>
          <a:endParaRPr lang="en-US" b="1" dirty="0"/>
        </a:p>
      </dgm:t>
    </dgm:pt>
    <dgm:pt modelId="{14FB7400-7CD1-3A4B-9B00-CFA38ABADBB3}" type="parTrans" cxnId="{2401A285-BEB4-0D4D-A3AC-C423B67C8A04}">
      <dgm:prSet/>
      <dgm:spPr/>
      <dgm:t>
        <a:bodyPr/>
        <a:lstStyle/>
        <a:p>
          <a:endParaRPr lang="en-US" b="1"/>
        </a:p>
      </dgm:t>
    </dgm:pt>
    <dgm:pt modelId="{5EA87B29-CC97-5744-9E76-1382833C4BB5}" type="sibTrans" cxnId="{2401A285-BEB4-0D4D-A3AC-C423B67C8A04}">
      <dgm:prSet/>
      <dgm:spPr/>
      <dgm:t>
        <a:bodyPr/>
        <a:lstStyle/>
        <a:p>
          <a:endParaRPr lang="en-US" b="1"/>
        </a:p>
      </dgm:t>
    </dgm:pt>
    <dgm:pt modelId="{D62550B0-40F2-AC45-B59E-B301C3D8C94D}">
      <dgm:prSet phldrT="[Text]"/>
      <dgm:spPr/>
      <dgm:t>
        <a:bodyPr/>
        <a:lstStyle/>
        <a:p>
          <a:r>
            <a:rPr lang="en-US" b="1" dirty="0" smtClean="0"/>
            <a:t>Other as explored to fit market needs</a:t>
          </a:r>
          <a:endParaRPr lang="en-US" b="1" dirty="0"/>
        </a:p>
      </dgm:t>
    </dgm:pt>
    <dgm:pt modelId="{DDCD7891-C088-DF4D-AE0F-6A611131AE2C}" type="parTrans" cxnId="{D7AAF0D7-8A4E-BB48-A369-EA9AE6A18500}">
      <dgm:prSet/>
      <dgm:spPr/>
      <dgm:t>
        <a:bodyPr/>
        <a:lstStyle/>
        <a:p>
          <a:endParaRPr lang="en-US" b="1"/>
        </a:p>
      </dgm:t>
    </dgm:pt>
    <dgm:pt modelId="{E7757E88-103C-2F46-B171-28B4F8D23F6C}" type="sibTrans" cxnId="{D7AAF0D7-8A4E-BB48-A369-EA9AE6A18500}">
      <dgm:prSet/>
      <dgm:spPr/>
      <dgm:t>
        <a:bodyPr/>
        <a:lstStyle/>
        <a:p>
          <a:endParaRPr lang="en-US" b="1"/>
        </a:p>
      </dgm:t>
    </dgm:pt>
    <dgm:pt modelId="{2EFBE3A7-19DF-094D-BCE6-25E45BB6BF91}" type="pres">
      <dgm:prSet presAssocID="{5A70BBD8-E97B-B14E-8672-19C6A8F5E3F7}" presName="Name0" presStyleCnt="0">
        <dgm:presLayoutVars>
          <dgm:dir/>
          <dgm:animLvl val="lvl"/>
          <dgm:resizeHandles val="exact"/>
        </dgm:presLayoutVars>
      </dgm:prSet>
      <dgm:spPr/>
    </dgm:pt>
    <dgm:pt modelId="{CD358ACD-BB58-8948-AF1C-42E09187CE16}" type="pres">
      <dgm:prSet presAssocID="{334D9355-A2D7-BF41-820D-2E43205B93F5}" presName="parTxOnly" presStyleLbl="node1" presStyleIdx="0" presStyleCnt="3">
        <dgm:presLayoutVars>
          <dgm:chMax val="0"/>
          <dgm:chPref val="0"/>
          <dgm:bulletEnabled val="1"/>
        </dgm:presLayoutVars>
      </dgm:prSet>
      <dgm:spPr/>
      <dgm:t>
        <a:bodyPr/>
        <a:lstStyle/>
        <a:p>
          <a:endParaRPr lang="en-US"/>
        </a:p>
      </dgm:t>
    </dgm:pt>
    <dgm:pt modelId="{0D241798-B848-4D40-99E7-672E278CAC16}" type="pres">
      <dgm:prSet presAssocID="{9F0CA817-D131-434A-B32A-687887369912}" presName="parTxOnlySpace" presStyleCnt="0"/>
      <dgm:spPr/>
    </dgm:pt>
    <dgm:pt modelId="{4496914F-A324-1848-B210-E7877670449D}" type="pres">
      <dgm:prSet presAssocID="{20D57E24-0F23-4047-9518-98BEA418BCB3}" presName="parTxOnly" presStyleLbl="node1" presStyleIdx="1" presStyleCnt="3">
        <dgm:presLayoutVars>
          <dgm:chMax val="0"/>
          <dgm:chPref val="0"/>
          <dgm:bulletEnabled val="1"/>
        </dgm:presLayoutVars>
      </dgm:prSet>
      <dgm:spPr/>
      <dgm:t>
        <a:bodyPr/>
        <a:lstStyle/>
        <a:p>
          <a:endParaRPr lang="en-US"/>
        </a:p>
      </dgm:t>
    </dgm:pt>
    <dgm:pt modelId="{4E1893E7-D2F0-224C-BA20-93CE620486F2}" type="pres">
      <dgm:prSet presAssocID="{5EA87B29-CC97-5744-9E76-1382833C4BB5}" presName="parTxOnlySpace" presStyleCnt="0"/>
      <dgm:spPr/>
    </dgm:pt>
    <dgm:pt modelId="{1F6B36DA-3AF7-EA49-BE2B-741BFF7C3FAA}" type="pres">
      <dgm:prSet presAssocID="{D62550B0-40F2-AC45-B59E-B301C3D8C94D}" presName="parTxOnly" presStyleLbl="node1" presStyleIdx="2" presStyleCnt="3">
        <dgm:presLayoutVars>
          <dgm:chMax val="0"/>
          <dgm:chPref val="0"/>
          <dgm:bulletEnabled val="1"/>
        </dgm:presLayoutVars>
      </dgm:prSet>
      <dgm:spPr/>
      <dgm:t>
        <a:bodyPr/>
        <a:lstStyle/>
        <a:p>
          <a:endParaRPr lang="en-US"/>
        </a:p>
      </dgm:t>
    </dgm:pt>
  </dgm:ptLst>
  <dgm:cxnLst>
    <dgm:cxn modelId="{46EAEBE0-A96F-6045-BC9D-74E86FE674B8}" type="presOf" srcId="{D62550B0-40F2-AC45-B59E-B301C3D8C94D}" destId="{1F6B36DA-3AF7-EA49-BE2B-741BFF7C3FAA}" srcOrd="0" destOrd="0" presId="urn:microsoft.com/office/officeart/2005/8/layout/chevron1"/>
    <dgm:cxn modelId="{0EC9F118-8C8D-6B47-AED2-C17523FA837F}" type="presOf" srcId="{5A70BBD8-E97B-B14E-8672-19C6A8F5E3F7}" destId="{2EFBE3A7-19DF-094D-BCE6-25E45BB6BF91}" srcOrd="0" destOrd="0" presId="urn:microsoft.com/office/officeart/2005/8/layout/chevron1"/>
    <dgm:cxn modelId="{D29555DD-F7E3-B942-8A2C-F737E4E20877}" type="presOf" srcId="{334D9355-A2D7-BF41-820D-2E43205B93F5}" destId="{CD358ACD-BB58-8948-AF1C-42E09187CE16}" srcOrd="0" destOrd="0" presId="urn:microsoft.com/office/officeart/2005/8/layout/chevron1"/>
    <dgm:cxn modelId="{2401A285-BEB4-0D4D-A3AC-C423B67C8A04}" srcId="{5A70BBD8-E97B-B14E-8672-19C6A8F5E3F7}" destId="{20D57E24-0F23-4047-9518-98BEA418BCB3}" srcOrd="1" destOrd="0" parTransId="{14FB7400-7CD1-3A4B-9B00-CFA38ABADBB3}" sibTransId="{5EA87B29-CC97-5744-9E76-1382833C4BB5}"/>
    <dgm:cxn modelId="{BBDA17A1-95D0-9B4B-97C8-7C8DD3D186EB}" type="presOf" srcId="{20D57E24-0F23-4047-9518-98BEA418BCB3}" destId="{4496914F-A324-1848-B210-E7877670449D}" srcOrd="0" destOrd="0" presId="urn:microsoft.com/office/officeart/2005/8/layout/chevron1"/>
    <dgm:cxn modelId="{D7AAF0D7-8A4E-BB48-A369-EA9AE6A18500}" srcId="{5A70BBD8-E97B-B14E-8672-19C6A8F5E3F7}" destId="{D62550B0-40F2-AC45-B59E-B301C3D8C94D}" srcOrd="2" destOrd="0" parTransId="{DDCD7891-C088-DF4D-AE0F-6A611131AE2C}" sibTransId="{E7757E88-103C-2F46-B171-28B4F8D23F6C}"/>
    <dgm:cxn modelId="{2E27BA6A-8F43-AE43-84C4-783E0429D3DB}" srcId="{5A70BBD8-E97B-B14E-8672-19C6A8F5E3F7}" destId="{334D9355-A2D7-BF41-820D-2E43205B93F5}" srcOrd="0" destOrd="0" parTransId="{136BA4F2-9D69-0146-814A-F77594CCA227}" sibTransId="{9F0CA817-D131-434A-B32A-687887369912}"/>
    <dgm:cxn modelId="{FF32738D-C385-6D47-8C25-31AC15CD04F3}" type="presParOf" srcId="{2EFBE3A7-19DF-094D-BCE6-25E45BB6BF91}" destId="{CD358ACD-BB58-8948-AF1C-42E09187CE16}" srcOrd="0" destOrd="0" presId="urn:microsoft.com/office/officeart/2005/8/layout/chevron1"/>
    <dgm:cxn modelId="{E3DC052D-69B3-7E4C-9DFB-4CD4D78AD8C6}" type="presParOf" srcId="{2EFBE3A7-19DF-094D-BCE6-25E45BB6BF91}" destId="{0D241798-B848-4D40-99E7-672E278CAC16}" srcOrd="1" destOrd="0" presId="urn:microsoft.com/office/officeart/2005/8/layout/chevron1"/>
    <dgm:cxn modelId="{D0B76B18-42C7-0E46-9266-508171A1802F}" type="presParOf" srcId="{2EFBE3A7-19DF-094D-BCE6-25E45BB6BF91}" destId="{4496914F-A324-1848-B210-E7877670449D}" srcOrd="2" destOrd="0" presId="urn:microsoft.com/office/officeart/2005/8/layout/chevron1"/>
    <dgm:cxn modelId="{3BA7E279-85F9-C043-B9FE-474E3CA68197}" type="presParOf" srcId="{2EFBE3A7-19DF-094D-BCE6-25E45BB6BF91}" destId="{4E1893E7-D2F0-224C-BA20-93CE620486F2}" srcOrd="3" destOrd="0" presId="urn:microsoft.com/office/officeart/2005/8/layout/chevron1"/>
    <dgm:cxn modelId="{3BF8D2E8-4CFB-C745-B6C5-46A2B65CB14C}" type="presParOf" srcId="{2EFBE3A7-19DF-094D-BCE6-25E45BB6BF91}" destId="{1F6B36DA-3AF7-EA49-BE2B-741BFF7C3FAA}" srcOrd="4" destOrd="0" presId="urn:microsoft.com/office/officeart/2005/8/layout/chevron1"/>
  </dgm:cxnLst>
  <dgm:bg>
    <a:solidFill>
      <a:schemeClr val="bg1"/>
    </a:solid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643BA84-7EBE-4E06-BA89-E4FBAA4CCBA2}" type="doc">
      <dgm:prSet loTypeId="urn:microsoft.com/office/officeart/2005/8/layout/chevron1" loCatId="process" qsTypeId="urn:microsoft.com/office/officeart/2005/8/quickstyle/simple3" qsCatId="simple" csTypeId="urn:microsoft.com/office/officeart/2005/8/colors/accent5_1" csCatId="accent5" phldr="1"/>
      <dgm:spPr/>
    </dgm:pt>
    <dgm:pt modelId="{4883DACF-DFD0-4F1E-BD72-3A44FE143F31}">
      <dgm:prSet phldrT="[Text]" custT="1"/>
      <dgm:spPr>
        <a:blipFill dpi="0" rotWithShape="0">
          <a:blip xmlns:r="http://schemas.openxmlformats.org/officeDocument/2006/relationships" r:embed="rId1">
            <a:alphaModFix amt="5000"/>
          </a:blip>
          <a:srcRect/>
          <a:stretch>
            <a:fillRect/>
          </a:stretch>
        </a:blipFill>
        <a:ln>
          <a:solidFill>
            <a:schemeClr val="accent3">
              <a:shade val="80000"/>
              <a:hueOff val="0"/>
              <a:satOff val="0"/>
              <a:lumOff val="0"/>
            </a:schemeClr>
          </a:solidFill>
        </a:ln>
      </dgm:spPr>
      <dgm:t>
        <a:bodyPr/>
        <a:lstStyle/>
        <a:p>
          <a:pPr algn="ctr"/>
          <a:r>
            <a:rPr lang="en-GB" sz="1700" b="1" dirty="0" smtClean="0">
              <a:solidFill>
                <a:srgbClr val="194888"/>
              </a:solidFill>
            </a:rPr>
            <a:t>excessive</a:t>
          </a:r>
        </a:p>
        <a:p>
          <a:pPr algn="ctr"/>
          <a:r>
            <a:rPr lang="en-GB" sz="1700" dirty="0" smtClean="0">
              <a:solidFill>
                <a:srgbClr val="194888"/>
              </a:solidFill>
            </a:rPr>
            <a:t>precipitation</a:t>
          </a:r>
          <a:endParaRPr lang="en-GB" sz="1700" dirty="0">
            <a:solidFill>
              <a:srgbClr val="194888"/>
            </a:solidFill>
          </a:endParaRPr>
        </a:p>
      </dgm:t>
    </dgm:pt>
    <dgm:pt modelId="{5B565C6E-BE34-48C8-B731-43D71A1AC192}" type="parTrans" cxnId="{DCC9190A-7A41-4546-8C8D-F42AEE3EF759}">
      <dgm:prSet/>
      <dgm:spPr/>
      <dgm:t>
        <a:bodyPr/>
        <a:lstStyle/>
        <a:p>
          <a:endParaRPr lang="en-GB" sz="1700">
            <a:solidFill>
              <a:srgbClr val="194888"/>
            </a:solidFill>
          </a:endParaRPr>
        </a:p>
      </dgm:t>
    </dgm:pt>
    <dgm:pt modelId="{971C03C9-763A-4C1D-8A27-B05FD0D720BB}" type="sibTrans" cxnId="{DCC9190A-7A41-4546-8C8D-F42AEE3EF759}">
      <dgm:prSet/>
      <dgm:spPr/>
      <dgm:t>
        <a:bodyPr/>
        <a:lstStyle/>
        <a:p>
          <a:endParaRPr lang="en-GB" sz="1700">
            <a:solidFill>
              <a:srgbClr val="194888"/>
            </a:solidFill>
          </a:endParaRPr>
        </a:p>
      </dgm:t>
    </dgm:pt>
    <dgm:pt modelId="{1EDC9404-C7C7-4AA8-8600-195A9E5CB6EE}">
      <dgm:prSet phldrT="[Text]" custT="1"/>
      <dgm:spPr>
        <a:blipFill dpi="0" rotWithShape="0">
          <a:blip xmlns:r="http://schemas.openxmlformats.org/officeDocument/2006/relationships" r:embed="rId2">
            <a:alphaModFix amt="5000"/>
          </a:blip>
          <a:srcRect/>
          <a:stretch>
            <a:fillRect/>
          </a:stretch>
        </a:blipFill>
        <a:ln>
          <a:solidFill>
            <a:schemeClr val="accent3">
              <a:shade val="80000"/>
              <a:hueOff val="0"/>
              <a:satOff val="0"/>
              <a:lumOff val="0"/>
            </a:schemeClr>
          </a:solidFill>
        </a:ln>
      </dgm:spPr>
      <dgm:t>
        <a:bodyPr/>
        <a:lstStyle/>
        <a:p>
          <a:pPr algn="ctr"/>
          <a:r>
            <a:rPr lang="en-GB" sz="1700" b="1" dirty="0" smtClean="0">
              <a:solidFill>
                <a:srgbClr val="194888"/>
              </a:solidFill>
            </a:rPr>
            <a:t>drought</a:t>
          </a:r>
        </a:p>
        <a:p>
          <a:pPr algn="ctr"/>
          <a:r>
            <a:rPr lang="en-GB" sz="1700" dirty="0" smtClean="0">
              <a:solidFill>
                <a:srgbClr val="194888"/>
              </a:solidFill>
            </a:rPr>
            <a:t>(minimal rainfall)</a:t>
          </a:r>
          <a:endParaRPr lang="en-GB" sz="1700" dirty="0">
            <a:solidFill>
              <a:srgbClr val="194888"/>
            </a:solidFill>
          </a:endParaRPr>
        </a:p>
      </dgm:t>
    </dgm:pt>
    <dgm:pt modelId="{8D9AD03F-DA62-44DB-8A3C-A13B8C536F89}" type="parTrans" cxnId="{07993225-D54E-4A5E-8A28-4BD396F695D7}">
      <dgm:prSet/>
      <dgm:spPr/>
      <dgm:t>
        <a:bodyPr/>
        <a:lstStyle/>
        <a:p>
          <a:endParaRPr lang="en-GB" sz="1700">
            <a:solidFill>
              <a:srgbClr val="194888"/>
            </a:solidFill>
          </a:endParaRPr>
        </a:p>
      </dgm:t>
    </dgm:pt>
    <dgm:pt modelId="{1D450F0A-AB52-49D6-94FF-BDDA88D643C3}" type="sibTrans" cxnId="{07993225-D54E-4A5E-8A28-4BD396F695D7}">
      <dgm:prSet/>
      <dgm:spPr/>
      <dgm:t>
        <a:bodyPr/>
        <a:lstStyle/>
        <a:p>
          <a:endParaRPr lang="en-GB" sz="1700">
            <a:solidFill>
              <a:srgbClr val="194888"/>
            </a:solidFill>
          </a:endParaRPr>
        </a:p>
      </dgm:t>
    </dgm:pt>
    <dgm:pt modelId="{E7161740-7779-4597-81EB-B3AFFB798EED}" type="pres">
      <dgm:prSet presAssocID="{B643BA84-7EBE-4E06-BA89-E4FBAA4CCBA2}" presName="Name0" presStyleCnt="0">
        <dgm:presLayoutVars>
          <dgm:dir/>
          <dgm:animLvl val="lvl"/>
          <dgm:resizeHandles val="exact"/>
        </dgm:presLayoutVars>
      </dgm:prSet>
      <dgm:spPr/>
    </dgm:pt>
    <dgm:pt modelId="{2E20BD63-7DD8-4FCD-BED9-C3308B85145E}" type="pres">
      <dgm:prSet presAssocID="{4883DACF-DFD0-4F1E-BD72-3A44FE143F31}" presName="parTxOnly" presStyleLbl="node1" presStyleIdx="0" presStyleCnt="2">
        <dgm:presLayoutVars>
          <dgm:chMax val="0"/>
          <dgm:chPref val="0"/>
          <dgm:bulletEnabled val="1"/>
        </dgm:presLayoutVars>
      </dgm:prSet>
      <dgm:spPr/>
      <dgm:t>
        <a:bodyPr/>
        <a:lstStyle/>
        <a:p>
          <a:endParaRPr lang="en-GB"/>
        </a:p>
      </dgm:t>
    </dgm:pt>
    <dgm:pt modelId="{A113A65F-5381-467E-8220-451D62B76D7E}" type="pres">
      <dgm:prSet presAssocID="{971C03C9-763A-4C1D-8A27-B05FD0D720BB}" presName="parTxOnlySpace" presStyleCnt="0"/>
      <dgm:spPr/>
    </dgm:pt>
    <dgm:pt modelId="{C3F5A12F-7870-4812-A4EB-607B05B56653}" type="pres">
      <dgm:prSet presAssocID="{1EDC9404-C7C7-4AA8-8600-195A9E5CB6EE}" presName="parTxOnly" presStyleLbl="node1" presStyleIdx="1" presStyleCnt="2">
        <dgm:presLayoutVars>
          <dgm:chMax val="0"/>
          <dgm:chPref val="0"/>
          <dgm:bulletEnabled val="1"/>
        </dgm:presLayoutVars>
      </dgm:prSet>
      <dgm:spPr/>
      <dgm:t>
        <a:bodyPr/>
        <a:lstStyle/>
        <a:p>
          <a:endParaRPr lang="en-GB"/>
        </a:p>
      </dgm:t>
    </dgm:pt>
  </dgm:ptLst>
  <dgm:cxnLst>
    <dgm:cxn modelId="{F509B79B-237A-724A-AC0E-6BCF1D80A091}" type="presOf" srcId="{1EDC9404-C7C7-4AA8-8600-195A9E5CB6EE}" destId="{C3F5A12F-7870-4812-A4EB-607B05B56653}" srcOrd="0" destOrd="0" presId="urn:microsoft.com/office/officeart/2005/8/layout/chevron1"/>
    <dgm:cxn modelId="{07993225-D54E-4A5E-8A28-4BD396F695D7}" srcId="{B643BA84-7EBE-4E06-BA89-E4FBAA4CCBA2}" destId="{1EDC9404-C7C7-4AA8-8600-195A9E5CB6EE}" srcOrd="1" destOrd="0" parTransId="{8D9AD03F-DA62-44DB-8A3C-A13B8C536F89}" sibTransId="{1D450F0A-AB52-49D6-94FF-BDDA88D643C3}"/>
    <dgm:cxn modelId="{DCC9190A-7A41-4546-8C8D-F42AEE3EF759}" srcId="{B643BA84-7EBE-4E06-BA89-E4FBAA4CCBA2}" destId="{4883DACF-DFD0-4F1E-BD72-3A44FE143F31}" srcOrd="0" destOrd="0" parTransId="{5B565C6E-BE34-48C8-B731-43D71A1AC192}" sibTransId="{971C03C9-763A-4C1D-8A27-B05FD0D720BB}"/>
    <dgm:cxn modelId="{E06C9CF2-C1BF-4D4C-8D6B-CE4D29782C9F}" type="presOf" srcId="{B643BA84-7EBE-4E06-BA89-E4FBAA4CCBA2}" destId="{E7161740-7779-4597-81EB-B3AFFB798EED}" srcOrd="0" destOrd="0" presId="urn:microsoft.com/office/officeart/2005/8/layout/chevron1"/>
    <dgm:cxn modelId="{1E7AE027-4106-1841-9986-D348326023F2}" type="presOf" srcId="{4883DACF-DFD0-4F1E-BD72-3A44FE143F31}" destId="{2E20BD63-7DD8-4FCD-BED9-C3308B85145E}" srcOrd="0" destOrd="0" presId="urn:microsoft.com/office/officeart/2005/8/layout/chevron1"/>
    <dgm:cxn modelId="{204CE15B-6244-CE4E-9179-2B151F99A0CD}" type="presParOf" srcId="{E7161740-7779-4597-81EB-B3AFFB798EED}" destId="{2E20BD63-7DD8-4FCD-BED9-C3308B85145E}" srcOrd="0" destOrd="0" presId="urn:microsoft.com/office/officeart/2005/8/layout/chevron1"/>
    <dgm:cxn modelId="{9561274E-D177-3249-8F37-466B3FD01252}" type="presParOf" srcId="{E7161740-7779-4597-81EB-B3AFFB798EED}" destId="{A113A65F-5381-467E-8220-451D62B76D7E}" srcOrd="1" destOrd="0" presId="urn:microsoft.com/office/officeart/2005/8/layout/chevron1"/>
    <dgm:cxn modelId="{A5A01694-D5E0-3D4D-895F-C6125E2FF56F}" type="presParOf" srcId="{E7161740-7779-4597-81EB-B3AFFB798EED}" destId="{C3F5A12F-7870-4812-A4EB-607B05B56653}" srcOrd="2"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643BA84-7EBE-4E06-BA89-E4FBAA4CCBA2}" type="doc">
      <dgm:prSet loTypeId="urn:microsoft.com/office/officeart/2005/8/layout/chevron1" loCatId="process" qsTypeId="urn:microsoft.com/office/officeart/2005/8/quickstyle/simple3" qsCatId="simple" csTypeId="urn:microsoft.com/office/officeart/2005/8/colors/accent5_1" csCatId="accent5" phldr="1"/>
      <dgm:spPr/>
    </dgm:pt>
    <dgm:pt modelId="{4883DACF-DFD0-4F1E-BD72-3A44FE143F31}">
      <dgm:prSet phldrT="[Text]" custT="1"/>
      <dgm:spPr>
        <a:blipFill dpi="0" rotWithShape="0">
          <a:blip xmlns:r="http://schemas.openxmlformats.org/officeDocument/2006/relationships" r:embed="rId1">
            <a:alphaModFix amt="20000"/>
          </a:blip>
          <a:srcRect/>
          <a:stretch>
            <a:fillRect/>
          </a:stretch>
        </a:blipFill>
        <a:ln>
          <a:solidFill>
            <a:schemeClr val="accent3">
              <a:shade val="80000"/>
              <a:hueOff val="0"/>
              <a:satOff val="0"/>
              <a:lumOff val="0"/>
            </a:schemeClr>
          </a:solidFill>
        </a:ln>
      </dgm:spPr>
      <dgm:t>
        <a:bodyPr/>
        <a:lstStyle/>
        <a:p>
          <a:pPr algn="ctr"/>
          <a:r>
            <a:rPr lang="en-GB" sz="1700" b="1" dirty="0" smtClean="0">
              <a:solidFill>
                <a:srgbClr val="194888"/>
              </a:solidFill>
            </a:rPr>
            <a:t>high heat</a:t>
          </a:r>
        </a:p>
      </dgm:t>
    </dgm:pt>
    <dgm:pt modelId="{5B565C6E-BE34-48C8-B731-43D71A1AC192}" type="parTrans" cxnId="{DCC9190A-7A41-4546-8C8D-F42AEE3EF759}">
      <dgm:prSet/>
      <dgm:spPr/>
      <dgm:t>
        <a:bodyPr/>
        <a:lstStyle/>
        <a:p>
          <a:endParaRPr lang="en-GB" sz="1700">
            <a:solidFill>
              <a:srgbClr val="194888"/>
            </a:solidFill>
          </a:endParaRPr>
        </a:p>
      </dgm:t>
    </dgm:pt>
    <dgm:pt modelId="{971C03C9-763A-4C1D-8A27-B05FD0D720BB}" type="sibTrans" cxnId="{DCC9190A-7A41-4546-8C8D-F42AEE3EF759}">
      <dgm:prSet/>
      <dgm:spPr/>
      <dgm:t>
        <a:bodyPr/>
        <a:lstStyle/>
        <a:p>
          <a:endParaRPr lang="en-GB" sz="1700">
            <a:solidFill>
              <a:srgbClr val="194888"/>
            </a:solidFill>
          </a:endParaRPr>
        </a:p>
      </dgm:t>
    </dgm:pt>
    <dgm:pt modelId="{D19FF9A2-8A6D-4D55-BE8C-5317CA771A93}">
      <dgm:prSet phldrT="[Text]" custT="1"/>
      <dgm:spPr>
        <a:blipFill dpi="0" rotWithShape="0">
          <a:blip xmlns:r="http://schemas.openxmlformats.org/officeDocument/2006/relationships" r:embed="rId2">
            <a:alphaModFix amt="20000"/>
          </a:blip>
          <a:srcRect/>
          <a:stretch>
            <a:fillRect/>
          </a:stretch>
        </a:blipFill>
        <a:ln>
          <a:solidFill>
            <a:schemeClr val="accent3">
              <a:shade val="80000"/>
              <a:hueOff val="0"/>
              <a:satOff val="0"/>
              <a:lumOff val="0"/>
            </a:schemeClr>
          </a:solidFill>
        </a:ln>
      </dgm:spPr>
      <dgm:t>
        <a:bodyPr/>
        <a:lstStyle/>
        <a:p>
          <a:pPr algn="ctr"/>
          <a:r>
            <a:rPr lang="en-GB" sz="1700" b="1" dirty="0" smtClean="0">
              <a:solidFill>
                <a:srgbClr val="194888"/>
              </a:solidFill>
            </a:rPr>
            <a:t>  low heat</a:t>
          </a:r>
        </a:p>
      </dgm:t>
    </dgm:pt>
    <dgm:pt modelId="{C63C317A-DD20-49B5-A3A9-BAF3119CA651}" type="parTrans" cxnId="{64542011-2773-460A-920F-5E21C64B96C8}">
      <dgm:prSet/>
      <dgm:spPr/>
      <dgm:t>
        <a:bodyPr/>
        <a:lstStyle/>
        <a:p>
          <a:endParaRPr lang="en-GB">
            <a:solidFill>
              <a:srgbClr val="194888"/>
            </a:solidFill>
          </a:endParaRPr>
        </a:p>
      </dgm:t>
    </dgm:pt>
    <dgm:pt modelId="{E0A0B03E-E582-47EF-8FDE-3948061BE60E}" type="sibTrans" cxnId="{64542011-2773-460A-920F-5E21C64B96C8}">
      <dgm:prSet/>
      <dgm:spPr/>
      <dgm:t>
        <a:bodyPr/>
        <a:lstStyle/>
        <a:p>
          <a:endParaRPr lang="en-GB">
            <a:solidFill>
              <a:srgbClr val="194888"/>
            </a:solidFill>
          </a:endParaRPr>
        </a:p>
      </dgm:t>
    </dgm:pt>
    <dgm:pt modelId="{E063F742-2109-4679-9493-655FCF6AB223}">
      <dgm:prSet phldrT="[Text]" custT="1"/>
      <dgm:spPr>
        <a:blipFill dpi="0" rotWithShape="0">
          <a:blip xmlns:r="http://schemas.openxmlformats.org/officeDocument/2006/relationships" r:embed="rId3">
            <a:alphaModFix amt="20000"/>
          </a:blip>
          <a:srcRect/>
          <a:stretch>
            <a:fillRect/>
          </a:stretch>
        </a:blipFill>
        <a:ln>
          <a:solidFill>
            <a:schemeClr val="accent3">
              <a:shade val="80000"/>
              <a:hueOff val="0"/>
              <a:satOff val="0"/>
              <a:lumOff val="0"/>
            </a:schemeClr>
          </a:solidFill>
        </a:ln>
      </dgm:spPr>
      <dgm:t>
        <a:bodyPr/>
        <a:lstStyle/>
        <a:p>
          <a:pPr algn="ctr"/>
          <a:r>
            <a:rPr lang="en-GB" sz="1700" b="1" dirty="0" smtClean="0">
              <a:solidFill>
                <a:srgbClr val="194888"/>
              </a:solidFill>
            </a:rPr>
            <a:t>  freeze</a:t>
          </a:r>
        </a:p>
      </dgm:t>
    </dgm:pt>
    <dgm:pt modelId="{1D3123C8-907C-4F0C-9168-B8278D30C205}" type="parTrans" cxnId="{EF2CA528-B0AC-4C05-BF58-386B47F80D80}">
      <dgm:prSet/>
      <dgm:spPr/>
      <dgm:t>
        <a:bodyPr/>
        <a:lstStyle/>
        <a:p>
          <a:endParaRPr lang="en-GB">
            <a:solidFill>
              <a:srgbClr val="194888"/>
            </a:solidFill>
          </a:endParaRPr>
        </a:p>
      </dgm:t>
    </dgm:pt>
    <dgm:pt modelId="{9662C50A-545E-48CD-A2D9-928C1335FDBA}" type="sibTrans" cxnId="{EF2CA528-B0AC-4C05-BF58-386B47F80D80}">
      <dgm:prSet/>
      <dgm:spPr/>
      <dgm:t>
        <a:bodyPr/>
        <a:lstStyle/>
        <a:p>
          <a:endParaRPr lang="en-GB">
            <a:solidFill>
              <a:srgbClr val="194888"/>
            </a:solidFill>
          </a:endParaRPr>
        </a:p>
      </dgm:t>
    </dgm:pt>
    <dgm:pt modelId="{E7161740-7779-4597-81EB-B3AFFB798EED}" type="pres">
      <dgm:prSet presAssocID="{B643BA84-7EBE-4E06-BA89-E4FBAA4CCBA2}" presName="Name0" presStyleCnt="0">
        <dgm:presLayoutVars>
          <dgm:dir/>
          <dgm:animLvl val="lvl"/>
          <dgm:resizeHandles val="exact"/>
        </dgm:presLayoutVars>
      </dgm:prSet>
      <dgm:spPr/>
    </dgm:pt>
    <dgm:pt modelId="{2E20BD63-7DD8-4FCD-BED9-C3308B85145E}" type="pres">
      <dgm:prSet presAssocID="{4883DACF-DFD0-4F1E-BD72-3A44FE143F31}" presName="parTxOnly" presStyleLbl="node1" presStyleIdx="0" presStyleCnt="3">
        <dgm:presLayoutVars>
          <dgm:chMax val="0"/>
          <dgm:chPref val="0"/>
          <dgm:bulletEnabled val="1"/>
        </dgm:presLayoutVars>
      </dgm:prSet>
      <dgm:spPr/>
      <dgm:t>
        <a:bodyPr/>
        <a:lstStyle/>
        <a:p>
          <a:endParaRPr lang="en-GB"/>
        </a:p>
      </dgm:t>
    </dgm:pt>
    <dgm:pt modelId="{A113A65F-5381-467E-8220-451D62B76D7E}" type="pres">
      <dgm:prSet presAssocID="{971C03C9-763A-4C1D-8A27-B05FD0D720BB}" presName="parTxOnlySpace" presStyleCnt="0"/>
      <dgm:spPr/>
    </dgm:pt>
    <dgm:pt modelId="{486721BE-7894-46A0-92B8-9463B7C968F8}" type="pres">
      <dgm:prSet presAssocID="{D19FF9A2-8A6D-4D55-BE8C-5317CA771A93}" presName="parTxOnly" presStyleLbl="node1" presStyleIdx="1" presStyleCnt="3">
        <dgm:presLayoutVars>
          <dgm:chMax val="0"/>
          <dgm:chPref val="0"/>
          <dgm:bulletEnabled val="1"/>
        </dgm:presLayoutVars>
      </dgm:prSet>
      <dgm:spPr/>
      <dgm:t>
        <a:bodyPr/>
        <a:lstStyle/>
        <a:p>
          <a:endParaRPr lang="en-GB"/>
        </a:p>
      </dgm:t>
    </dgm:pt>
    <dgm:pt modelId="{89C1F090-AFFA-4C14-961E-16CBDA2FCEF0}" type="pres">
      <dgm:prSet presAssocID="{E0A0B03E-E582-47EF-8FDE-3948061BE60E}" presName="parTxOnlySpace" presStyleCnt="0"/>
      <dgm:spPr/>
    </dgm:pt>
    <dgm:pt modelId="{27957D7B-7C86-4AA4-A384-943238E0D873}" type="pres">
      <dgm:prSet presAssocID="{E063F742-2109-4679-9493-655FCF6AB223}" presName="parTxOnly" presStyleLbl="node1" presStyleIdx="2" presStyleCnt="3">
        <dgm:presLayoutVars>
          <dgm:chMax val="0"/>
          <dgm:chPref val="0"/>
          <dgm:bulletEnabled val="1"/>
        </dgm:presLayoutVars>
      </dgm:prSet>
      <dgm:spPr/>
      <dgm:t>
        <a:bodyPr/>
        <a:lstStyle/>
        <a:p>
          <a:endParaRPr lang="en-GB"/>
        </a:p>
      </dgm:t>
    </dgm:pt>
  </dgm:ptLst>
  <dgm:cxnLst>
    <dgm:cxn modelId="{DCC9190A-7A41-4546-8C8D-F42AEE3EF759}" srcId="{B643BA84-7EBE-4E06-BA89-E4FBAA4CCBA2}" destId="{4883DACF-DFD0-4F1E-BD72-3A44FE143F31}" srcOrd="0" destOrd="0" parTransId="{5B565C6E-BE34-48C8-B731-43D71A1AC192}" sibTransId="{971C03C9-763A-4C1D-8A27-B05FD0D720BB}"/>
    <dgm:cxn modelId="{DAAEF6D0-BA3C-1F40-895E-53054D9EE81C}" type="presOf" srcId="{B643BA84-7EBE-4E06-BA89-E4FBAA4CCBA2}" destId="{E7161740-7779-4597-81EB-B3AFFB798EED}" srcOrd="0" destOrd="0" presId="urn:microsoft.com/office/officeart/2005/8/layout/chevron1"/>
    <dgm:cxn modelId="{17365203-5539-C04F-A32D-5581562ACDAC}" type="presOf" srcId="{E063F742-2109-4679-9493-655FCF6AB223}" destId="{27957D7B-7C86-4AA4-A384-943238E0D873}" srcOrd="0" destOrd="0" presId="urn:microsoft.com/office/officeart/2005/8/layout/chevron1"/>
    <dgm:cxn modelId="{64542011-2773-460A-920F-5E21C64B96C8}" srcId="{B643BA84-7EBE-4E06-BA89-E4FBAA4CCBA2}" destId="{D19FF9A2-8A6D-4D55-BE8C-5317CA771A93}" srcOrd="1" destOrd="0" parTransId="{C63C317A-DD20-49B5-A3A9-BAF3119CA651}" sibTransId="{E0A0B03E-E582-47EF-8FDE-3948061BE60E}"/>
    <dgm:cxn modelId="{A7138760-5FDB-2249-BFA8-24769346D749}" type="presOf" srcId="{4883DACF-DFD0-4F1E-BD72-3A44FE143F31}" destId="{2E20BD63-7DD8-4FCD-BED9-C3308B85145E}" srcOrd="0" destOrd="0" presId="urn:microsoft.com/office/officeart/2005/8/layout/chevron1"/>
    <dgm:cxn modelId="{EF2CA528-B0AC-4C05-BF58-386B47F80D80}" srcId="{B643BA84-7EBE-4E06-BA89-E4FBAA4CCBA2}" destId="{E063F742-2109-4679-9493-655FCF6AB223}" srcOrd="2" destOrd="0" parTransId="{1D3123C8-907C-4F0C-9168-B8278D30C205}" sibTransId="{9662C50A-545E-48CD-A2D9-928C1335FDBA}"/>
    <dgm:cxn modelId="{02CE3911-5E21-DA41-B3F1-73C128ED3533}" type="presOf" srcId="{D19FF9A2-8A6D-4D55-BE8C-5317CA771A93}" destId="{486721BE-7894-46A0-92B8-9463B7C968F8}" srcOrd="0" destOrd="0" presId="urn:microsoft.com/office/officeart/2005/8/layout/chevron1"/>
    <dgm:cxn modelId="{CDF48948-3046-224F-A10A-0516E085C58C}" type="presParOf" srcId="{E7161740-7779-4597-81EB-B3AFFB798EED}" destId="{2E20BD63-7DD8-4FCD-BED9-C3308B85145E}" srcOrd="0" destOrd="0" presId="urn:microsoft.com/office/officeart/2005/8/layout/chevron1"/>
    <dgm:cxn modelId="{3A8C806F-220C-C04D-8FBC-9DA1D664B97A}" type="presParOf" srcId="{E7161740-7779-4597-81EB-B3AFFB798EED}" destId="{A113A65F-5381-467E-8220-451D62B76D7E}" srcOrd="1" destOrd="0" presId="urn:microsoft.com/office/officeart/2005/8/layout/chevron1"/>
    <dgm:cxn modelId="{85445988-F177-9945-AD47-D76551D5DC3E}" type="presParOf" srcId="{E7161740-7779-4597-81EB-B3AFFB798EED}" destId="{486721BE-7894-46A0-92B8-9463B7C968F8}" srcOrd="2" destOrd="0" presId="urn:microsoft.com/office/officeart/2005/8/layout/chevron1"/>
    <dgm:cxn modelId="{88AADB70-59F8-1247-8D6F-503F73529041}" type="presParOf" srcId="{E7161740-7779-4597-81EB-B3AFFB798EED}" destId="{89C1F090-AFFA-4C14-961E-16CBDA2FCEF0}" srcOrd="3" destOrd="0" presId="urn:microsoft.com/office/officeart/2005/8/layout/chevron1"/>
    <dgm:cxn modelId="{D26A540E-7FC4-B64C-9838-F40FD972D0F2}" type="presParOf" srcId="{E7161740-7779-4597-81EB-B3AFFB798EED}" destId="{27957D7B-7C86-4AA4-A384-943238E0D873}" srcOrd="4"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B45BCCF-29AA-421C-B0BE-462422B75B55}" type="doc">
      <dgm:prSet loTypeId="urn:microsoft.com/office/officeart/2005/8/layout/lProcess2" loCatId="list" qsTypeId="urn:microsoft.com/office/officeart/2005/8/quickstyle/simple1" qsCatId="simple" csTypeId="urn:microsoft.com/office/officeart/2005/8/colors/accent3_1" csCatId="accent3" phldr="1"/>
      <dgm:spPr/>
      <dgm:t>
        <a:bodyPr/>
        <a:lstStyle/>
        <a:p>
          <a:endParaRPr lang="en-GB"/>
        </a:p>
      </dgm:t>
    </dgm:pt>
    <dgm:pt modelId="{DF1D8B64-AB26-4574-9FA1-39CD7A9BDC1C}">
      <dgm:prSet phldrT="[Text]" custT="1"/>
      <dgm:spPr>
        <a:noFill/>
      </dgm:spPr>
      <dgm:t>
        <a:bodyPr/>
        <a:lstStyle/>
        <a:p>
          <a:r>
            <a:rPr lang="en-GB" sz="1600" b="1" i="0" u="none" strike="noStrike" dirty="0" smtClean="0">
              <a:solidFill>
                <a:srgbClr val="194888"/>
              </a:solidFill>
              <a:latin typeface="Century Gothic" pitchFamily="34" charset="0"/>
            </a:rPr>
            <a:t>What triggers an insurance event?</a:t>
          </a:r>
          <a:endParaRPr lang="en-GB" sz="1600" b="1" dirty="0">
            <a:solidFill>
              <a:srgbClr val="194888"/>
            </a:solidFill>
          </a:endParaRPr>
        </a:p>
      </dgm:t>
    </dgm:pt>
    <dgm:pt modelId="{6A8DF64F-9F16-4A64-B5A3-8C9DD7EE5F64}" type="parTrans" cxnId="{56D608E3-080D-4753-ABD7-DC4DD8E96D86}">
      <dgm:prSet/>
      <dgm:spPr/>
      <dgm:t>
        <a:bodyPr/>
        <a:lstStyle/>
        <a:p>
          <a:endParaRPr lang="en-GB">
            <a:solidFill>
              <a:srgbClr val="194888"/>
            </a:solidFill>
          </a:endParaRPr>
        </a:p>
      </dgm:t>
    </dgm:pt>
    <dgm:pt modelId="{1062EE5D-7CA7-4F78-93C2-9636A1558305}" type="sibTrans" cxnId="{56D608E3-080D-4753-ABD7-DC4DD8E96D86}">
      <dgm:prSet/>
      <dgm:spPr/>
      <dgm:t>
        <a:bodyPr/>
        <a:lstStyle/>
        <a:p>
          <a:endParaRPr lang="en-GB">
            <a:solidFill>
              <a:srgbClr val="194888"/>
            </a:solidFill>
          </a:endParaRPr>
        </a:p>
      </dgm:t>
    </dgm:pt>
    <dgm:pt modelId="{87689AB2-A0EA-4954-9223-918D3AFD0E4E}">
      <dgm:prSet phldrT="[Text]" custT="1"/>
      <dgm:spPr/>
      <dgm:t>
        <a:bodyPr/>
        <a:lstStyle/>
        <a:p>
          <a:r>
            <a:rPr lang="en-GB" sz="1600" b="0" i="0" u="none" strike="noStrike" dirty="0" smtClean="0">
              <a:solidFill>
                <a:srgbClr val="194888"/>
              </a:solidFill>
              <a:latin typeface="Century Gothic" pitchFamily="34" charset="0"/>
            </a:rPr>
            <a:t>when total amount</a:t>
          </a:r>
          <a:r>
            <a:rPr lang="en-GB" sz="1600" b="0" i="0" u="none" strike="noStrike" baseline="0" dirty="0" smtClean="0">
              <a:solidFill>
                <a:srgbClr val="194888"/>
              </a:solidFill>
              <a:latin typeface="Century Gothic" pitchFamily="34" charset="0"/>
            </a:rPr>
            <a:t> of </a:t>
          </a:r>
          <a:r>
            <a:rPr lang="en-GB" sz="1600" b="1" i="0" u="none" strike="noStrike" baseline="0" dirty="0" smtClean="0">
              <a:solidFill>
                <a:srgbClr val="194888"/>
              </a:solidFill>
              <a:latin typeface="Century Gothic" pitchFamily="34" charset="0"/>
            </a:rPr>
            <a:t>precipitation </a:t>
          </a:r>
          <a:r>
            <a:rPr lang="en-GB" sz="1600" b="0" i="0" u="none" strike="noStrike" baseline="0" dirty="0" smtClean="0">
              <a:solidFill>
                <a:srgbClr val="194888"/>
              </a:solidFill>
              <a:latin typeface="Century Gothic" pitchFamily="34" charset="0"/>
            </a:rPr>
            <a:t>for the period is</a:t>
          </a:r>
          <a:r>
            <a:rPr lang="en-GB" sz="1600" b="1" i="0" u="none" strike="noStrike" baseline="0" dirty="0" smtClean="0">
              <a:solidFill>
                <a:srgbClr val="194888"/>
              </a:solidFill>
              <a:latin typeface="Century Gothic" pitchFamily="34" charset="0"/>
            </a:rPr>
            <a:t> below the minimum threshold</a:t>
          </a:r>
          <a:endParaRPr lang="en-GB" sz="1600" b="0" dirty="0">
            <a:solidFill>
              <a:srgbClr val="194888"/>
            </a:solidFill>
          </a:endParaRPr>
        </a:p>
      </dgm:t>
    </dgm:pt>
    <dgm:pt modelId="{99E78D5C-ED30-42C7-8C23-0E55E5145403}" type="parTrans" cxnId="{ABA170DE-C756-4B11-A0AD-E1C33C09E6E3}">
      <dgm:prSet/>
      <dgm:spPr/>
      <dgm:t>
        <a:bodyPr/>
        <a:lstStyle/>
        <a:p>
          <a:endParaRPr lang="en-GB">
            <a:solidFill>
              <a:srgbClr val="194888"/>
            </a:solidFill>
          </a:endParaRPr>
        </a:p>
      </dgm:t>
    </dgm:pt>
    <dgm:pt modelId="{1BF6E25D-7122-45E1-9F9B-892DB697E4DF}" type="sibTrans" cxnId="{ABA170DE-C756-4B11-A0AD-E1C33C09E6E3}">
      <dgm:prSet/>
      <dgm:spPr/>
      <dgm:t>
        <a:bodyPr/>
        <a:lstStyle/>
        <a:p>
          <a:endParaRPr lang="en-GB">
            <a:solidFill>
              <a:srgbClr val="194888"/>
            </a:solidFill>
          </a:endParaRPr>
        </a:p>
      </dgm:t>
    </dgm:pt>
    <dgm:pt modelId="{0330C019-B1BF-4D71-A669-2C7E1B7DADD1}">
      <dgm:prSet phldrT="[Text]" custT="1"/>
      <dgm:spPr>
        <a:noFill/>
      </dgm:spPr>
      <dgm:t>
        <a:bodyPr/>
        <a:lstStyle/>
        <a:p>
          <a:r>
            <a:rPr lang="en-GB" sz="1600" b="1" i="0" u="none" strike="noStrike" dirty="0" smtClean="0">
              <a:solidFill>
                <a:srgbClr val="194888"/>
              </a:solidFill>
              <a:latin typeface="Century Gothic" pitchFamily="34" charset="0"/>
            </a:rPr>
            <a:t>What  types of thresholds?</a:t>
          </a:r>
          <a:endParaRPr lang="en-GB" sz="1600" dirty="0">
            <a:solidFill>
              <a:srgbClr val="194888"/>
            </a:solidFill>
          </a:endParaRPr>
        </a:p>
      </dgm:t>
    </dgm:pt>
    <dgm:pt modelId="{C0A8BC8A-9BBE-420E-BE60-98BF0A4476A6}" type="parTrans" cxnId="{7EDB2167-5A17-41D0-9996-C6B4243CAC13}">
      <dgm:prSet/>
      <dgm:spPr/>
      <dgm:t>
        <a:bodyPr/>
        <a:lstStyle/>
        <a:p>
          <a:endParaRPr lang="en-GB">
            <a:solidFill>
              <a:srgbClr val="194888"/>
            </a:solidFill>
          </a:endParaRPr>
        </a:p>
      </dgm:t>
    </dgm:pt>
    <dgm:pt modelId="{29D36F00-3212-40AB-877E-6427923220FF}" type="sibTrans" cxnId="{7EDB2167-5A17-41D0-9996-C6B4243CAC13}">
      <dgm:prSet/>
      <dgm:spPr/>
      <dgm:t>
        <a:bodyPr/>
        <a:lstStyle/>
        <a:p>
          <a:endParaRPr lang="en-GB">
            <a:solidFill>
              <a:srgbClr val="194888"/>
            </a:solidFill>
          </a:endParaRPr>
        </a:p>
      </dgm:t>
    </dgm:pt>
    <dgm:pt modelId="{420FCE06-EDB1-463B-BF88-E2278E00499F}">
      <dgm:prSet phldrT="[Text]" custT="1"/>
      <dgm:spPr/>
      <dgm:t>
        <a:bodyPr/>
        <a:lstStyle/>
        <a:p>
          <a:r>
            <a:rPr lang="en-GB" sz="1600" b="0" i="0" u="none" strike="noStrike" dirty="0" smtClean="0">
              <a:solidFill>
                <a:srgbClr val="194888"/>
              </a:solidFill>
              <a:latin typeface="Century Gothic" pitchFamily="34" charset="0"/>
            </a:rPr>
            <a:t>1. </a:t>
          </a:r>
          <a:r>
            <a:rPr lang="en-GB" sz="1600" b="1" i="0" u="none" strike="noStrike" dirty="0" smtClean="0">
              <a:solidFill>
                <a:srgbClr val="194888"/>
              </a:solidFill>
              <a:latin typeface="Century Gothic" pitchFamily="34" charset="0"/>
            </a:rPr>
            <a:t>minimum </a:t>
          </a:r>
          <a:r>
            <a:rPr lang="en-GB" sz="1600" b="0" i="0" u="none" strike="noStrike" dirty="0" smtClean="0">
              <a:solidFill>
                <a:srgbClr val="194888"/>
              </a:solidFill>
              <a:latin typeface="Century Gothic" pitchFamily="34" charset="0"/>
            </a:rPr>
            <a:t>threshold for period</a:t>
          </a:r>
        </a:p>
        <a:p>
          <a:r>
            <a:rPr lang="en-GB" sz="1600" b="0" i="0" u="none" strike="noStrike" dirty="0" smtClean="0">
              <a:solidFill>
                <a:srgbClr val="194888"/>
              </a:solidFill>
              <a:latin typeface="Century Gothic" pitchFamily="34" charset="0"/>
            </a:rPr>
            <a:t>2. </a:t>
          </a:r>
          <a:r>
            <a:rPr lang="en-GB" sz="1600" b="1" i="0" u="none" strike="noStrike" dirty="0" smtClean="0">
              <a:solidFill>
                <a:srgbClr val="194888"/>
              </a:solidFill>
              <a:latin typeface="Century Gothic" pitchFamily="34" charset="0"/>
            </a:rPr>
            <a:t>maximum </a:t>
          </a:r>
          <a:r>
            <a:rPr lang="en-GB" sz="1600" b="0" i="0" u="none" strike="noStrike" dirty="0" smtClean="0">
              <a:solidFill>
                <a:srgbClr val="194888"/>
              </a:solidFill>
              <a:latin typeface="Century Gothic" pitchFamily="34" charset="0"/>
            </a:rPr>
            <a:t>threshold for period</a:t>
          </a:r>
        </a:p>
        <a:p>
          <a:r>
            <a:rPr lang="en-GB" sz="1600" b="0" i="1" u="none" strike="noStrike" dirty="0" smtClean="0">
              <a:solidFill>
                <a:srgbClr val="194888"/>
              </a:solidFill>
              <a:latin typeface="Century Gothic" pitchFamily="34" charset="0"/>
            </a:rPr>
            <a:t>(based on long term average for period)</a:t>
          </a:r>
          <a:endParaRPr lang="en-GB" sz="1600" b="1" i="0" u="none" strike="noStrike" dirty="0" smtClean="0">
            <a:solidFill>
              <a:srgbClr val="194888"/>
            </a:solidFill>
            <a:latin typeface="Century Gothic" pitchFamily="34" charset="0"/>
          </a:endParaRPr>
        </a:p>
      </dgm:t>
    </dgm:pt>
    <dgm:pt modelId="{1D229B88-F9B6-4E8B-9ED2-1DE6D55CAFDC}" type="parTrans" cxnId="{16768902-8452-4D19-B9BB-BDF9F1FE2842}">
      <dgm:prSet/>
      <dgm:spPr/>
      <dgm:t>
        <a:bodyPr/>
        <a:lstStyle/>
        <a:p>
          <a:endParaRPr lang="en-GB">
            <a:solidFill>
              <a:srgbClr val="194888"/>
            </a:solidFill>
          </a:endParaRPr>
        </a:p>
      </dgm:t>
    </dgm:pt>
    <dgm:pt modelId="{5A3272D5-EB9A-406F-BE13-72BDF02293C0}" type="sibTrans" cxnId="{16768902-8452-4D19-B9BB-BDF9F1FE2842}">
      <dgm:prSet/>
      <dgm:spPr/>
      <dgm:t>
        <a:bodyPr/>
        <a:lstStyle/>
        <a:p>
          <a:endParaRPr lang="en-GB">
            <a:solidFill>
              <a:srgbClr val="194888"/>
            </a:solidFill>
          </a:endParaRPr>
        </a:p>
      </dgm:t>
    </dgm:pt>
    <dgm:pt modelId="{EEB9BDC1-A4DC-4987-885F-861476244D62}">
      <dgm:prSet phldrT="[Text]" custT="1"/>
      <dgm:spPr>
        <a:noFill/>
      </dgm:spPr>
      <dgm:t>
        <a:bodyPr/>
        <a:lstStyle/>
        <a:p>
          <a:r>
            <a:rPr lang="en-GB" sz="1600" b="1" i="0" u="none" strike="noStrike" dirty="0" smtClean="0">
              <a:solidFill>
                <a:srgbClr val="194888"/>
              </a:solidFill>
              <a:latin typeface="Century Gothic" pitchFamily="34" charset="0"/>
            </a:rPr>
            <a:t>What precipitation values are accepted?</a:t>
          </a:r>
          <a:endParaRPr lang="en-GB" sz="1600" dirty="0">
            <a:solidFill>
              <a:srgbClr val="194888"/>
            </a:solidFill>
          </a:endParaRPr>
        </a:p>
      </dgm:t>
    </dgm:pt>
    <dgm:pt modelId="{4B7FF92B-541C-40EE-BABC-E80E28115A2F}" type="parTrans" cxnId="{9F5150CB-401A-4C16-90E7-688DB18EF282}">
      <dgm:prSet/>
      <dgm:spPr/>
      <dgm:t>
        <a:bodyPr/>
        <a:lstStyle/>
        <a:p>
          <a:endParaRPr lang="en-GB">
            <a:solidFill>
              <a:srgbClr val="194888"/>
            </a:solidFill>
          </a:endParaRPr>
        </a:p>
      </dgm:t>
    </dgm:pt>
    <dgm:pt modelId="{F8A7BB61-DDC2-49A4-93C8-B720FE52E1D7}" type="sibTrans" cxnId="{9F5150CB-401A-4C16-90E7-688DB18EF282}">
      <dgm:prSet/>
      <dgm:spPr/>
      <dgm:t>
        <a:bodyPr/>
        <a:lstStyle/>
        <a:p>
          <a:endParaRPr lang="en-GB">
            <a:solidFill>
              <a:srgbClr val="194888"/>
            </a:solidFill>
          </a:endParaRPr>
        </a:p>
      </dgm:t>
    </dgm:pt>
    <dgm:pt modelId="{CA06DEC6-3BE4-4B21-A283-C689094E1477}">
      <dgm:prSet phldrT="[Text]" custT="1"/>
      <dgm:spPr/>
      <dgm:t>
        <a:bodyPr/>
        <a:lstStyle/>
        <a:p>
          <a:r>
            <a:rPr lang="en-GB" sz="1600" b="0" i="0" u="none" strike="noStrike" dirty="0" smtClean="0">
              <a:solidFill>
                <a:srgbClr val="194888"/>
              </a:solidFill>
              <a:latin typeface="Century Gothic" pitchFamily="34" charset="0"/>
            </a:rPr>
            <a:t>daily </a:t>
          </a:r>
          <a:r>
            <a:rPr lang="en-GB" sz="1600" b="1" i="0" u="none" strike="noStrike" dirty="0" smtClean="0">
              <a:solidFill>
                <a:srgbClr val="194888"/>
              </a:solidFill>
              <a:latin typeface="Century Gothic" pitchFamily="34" charset="0"/>
            </a:rPr>
            <a:t>values of precipitation measured </a:t>
          </a:r>
          <a:r>
            <a:rPr lang="en-GB" sz="1600" b="0" i="0" u="none" strike="noStrike" dirty="0" smtClean="0">
              <a:solidFill>
                <a:srgbClr val="194888"/>
              </a:solidFill>
              <a:latin typeface="Century Gothic" pitchFamily="34" charset="0"/>
            </a:rPr>
            <a:t>officially</a:t>
          </a:r>
          <a:r>
            <a:rPr lang="en-GB" sz="1600" b="1" i="0" u="none" strike="noStrike" dirty="0" smtClean="0">
              <a:solidFill>
                <a:srgbClr val="194888"/>
              </a:solidFill>
              <a:latin typeface="Century Gothic" pitchFamily="34" charset="0"/>
            </a:rPr>
            <a:t> </a:t>
          </a:r>
          <a:r>
            <a:rPr lang="en-GB" sz="1600" b="0" i="0" u="none" strike="noStrike" dirty="0" smtClean="0">
              <a:solidFill>
                <a:srgbClr val="194888"/>
              </a:solidFill>
              <a:latin typeface="Century Gothic" pitchFamily="34" charset="0"/>
            </a:rPr>
            <a:t>by  Authorized National Weather Service</a:t>
          </a:r>
          <a:endParaRPr lang="en-GB" sz="1600" b="0" dirty="0">
            <a:solidFill>
              <a:srgbClr val="194888"/>
            </a:solidFill>
          </a:endParaRPr>
        </a:p>
      </dgm:t>
    </dgm:pt>
    <dgm:pt modelId="{139C0867-2BA8-428C-A695-8A3EC41F6BF7}" type="parTrans" cxnId="{360CF555-DDDA-479D-B419-A618A3E7A63E}">
      <dgm:prSet/>
      <dgm:spPr/>
      <dgm:t>
        <a:bodyPr/>
        <a:lstStyle/>
        <a:p>
          <a:endParaRPr lang="en-GB">
            <a:solidFill>
              <a:srgbClr val="194888"/>
            </a:solidFill>
          </a:endParaRPr>
        </a:p>
      </dgm:t>
    </dgm:pt>
    <dgm:pt modelId="{EDC74A32-B3B0-48B3-A62B-8DB036E35CAA}" type="sibTrans" cxnId="{360CF555-DDDA-479D-B419-A618A3E7A63E}">
      <dgm:prSet/>
      <dgm:spPr/>
      <dgm:t>
        <a:bodyPr/>
        <a:lstStyle/>
        <a:p>
          <a:endParaRPr lang="en-GB">
            <a:solidFill>
              <a:srgbClr val="194888"/>
            </a:solidFill>
          </a:endParaRPr>
        </a:p>
      </dgm:t>
    </dgm:pt>
    <dgm:pt modelId="{05E04D36-9019-433E-920E-C65AC103BFDB}" type="pres">
      <dgm:prSet presAssocID="{0B45BCCF-29AA-421C-B0BE-462422B75B55}" presName="theList" presStyleCnt="0">
        <dgm:presLayoutVars>
          <dgm:dir/>
          <dgm:animLvl val="lvl"/>
          <dgm:resizeHandles val="exact"/>
        </dgm:presLayoutVars>
      </dgm:prSet>
      <dgm:spPr/>
      <dgm:t>
        <a:bodyPr/>
        <a:lstStyle/>
        <a:p>
          <a:endParaRPr lang="en-GB"/>
        </a:p>
      </dgm:t>
    </dgm:pt>
    <dgm:pt modelId="{3E928422-B6BD-4384-A02F-85A004E8F1DF}" type="pres">
      <dgm:prSet presAssocID="{DF1D8B64-AB26-4574-9FA1-39CD7A9BDC1C}" presName="compNode" presStyleCnt="0"/>
      <dgm:spPr/>
    </dgm:pt>
    <dgm:pt modelId="{E2069049-D2C4-4E10-9290-6D40FB319A51}" type="pres">
      <dgm:prSet presAssocID="{DF1D8B64-AB26-4574-9FA1-39CD7A9BDC1C}" presName="aNode" presStyleLbl="bgShp" presStyleIdx="0" presStyleCnt="3" custLinFactNeighborY="1613"/>
      <dgm:spPr/>
      <dgm:t>
        <a:bodyPr/>
        <a:lstStyle/>
        <a:p>
          <a:endParaRPr lang="en-GB"/>
        </a:p>
      </dgm:t>
    </dgm:pt>
    <dgm:pt modelId="{50305127-9D62-4482-94A2-62E0467046F0}" type="pres">
      <dgm:prSet presAssocID="{DF1D8B64-AB26-4574-9FA1-39CD7A9BDC1C}" presName="textNode" presStyleLbl="bgShp" presStyleIdx="0" presStyleCnt="3"/>
      <dgm:spPr/>
      <dgm:t>
        <a:bodyPr/>
        <a:lstStyle/>
        <a:p>
          <a:endParaRPr lang="en-GB"/>
        </a:p>
      </dgm:t>
    </dgm:pt>
    <dgm:pt modelId="{3FD6477B-F76A-4C3D-A181-64510311A297}" type="pres">
      <dgm:prSet presAssocID="{DF1D8B64-AB26-4574-9FA1-39CD7A9BDC1C}" presName="compChildNode" presStyleCnt="0"/>
      <dgm:spPr/>
    </dgm:pt>
    <dgm:pt modelId="{13D975C1-ACA3-4B7E-BC71-15A5E5C77D8F}" type="pres">
      <dgm:prSet presAssocID="{DF1D8B64-AB26-4574-9FA1-39CD7A9BDC1C}" presName="theInnerList" presStyleCnt="0"/>
      <dgm:spPr/>
    </dgm:pt>
    <dgm:pt modelId="{9DFE4775-693B-4680-9BDA-DC828784B067}" type="pres">
      <dgm:prSet presAssocID="{87689AB2-A0EA-4954-9223-918D3AFD0E4E}" presName="childNode" presStyleLbl="node1" presStyleIdx="0" presStyleCnt="3">
        <dgm:presLayoutVars>
          <dgm:bulletEnabled val="1"/>
        </dgm:presLayoutVars>
      </dgm:prSet>
      <dgm:spPr/>
      <dgm:t>
        <a:bodyPr/>
        <a:lstStyle/>
        <a:p>
          <a:endParaRPr lang="en-GB"/>
        </a:p>
      </dgm:t>
    </dgm:pt>
    <dgm:pt modelId="{FB1E4495-C774-42EF-ABC6-9178C57D233F}" type="pres">
      <dgm:prSet presAssocID="{DF1D8B64-AB26-4574-9FA1-39CD7A9BDC1C}" presName="aSpace" presStyleCnt="0"/>
      <dgm:spPr/>
    </dgm:pt>
    <dgm:pt modelId="{4A2B8FAD-2F1D-482D-B13E-831231A3B82C}" type="pres">
      <dgm:prSet presAssocID="{0330C019-B1BF-4D71-A669-2C7E1B7DADD1}" presName="compNode" presStyleCnt="0"/>
      <dgm:spPr/>
    </dgm:pt>
    <dgm:pt modelId="{DF08A024-FA09-4E84-9583-9AFA79038C04}" type="pres">
      <dgm:prSet presAssocID="{0330C019-B1BF-4D71-A669-2C7E1B7DADD1}" presName="aNode" presStyleLbl="bgShp" presStyleIdx="1" presStyleCnt="3"/>
      <dgm:spPr/>
      <dgm:t>
        <a:bodyPr/>
        <a:lstStyle/>
        <a:p>
          <a:endParaRPr lang="en-GB"/>
        </a:p>
      </dgm:t>
    </dgm:pt>
    <dgm:pt modelId="{85D65AE8-94E8-4D6A-BB51-E7ED91A779A9}" type="pres">
      <dgm:prSet presAssocID="{0330C019-B1BF-4D71-A669-2C7E1B7DADD1}" presName="textNode" presStyleLbl="bgShp" presStyleIdx="1" presStyleCnt="3"/>
      <dgm:spPr/>
      <dgm:t>
        <a:bodyPr/>
        <a:lstStyle/>
        <a:p>
          <a:endParaRPr lang="en-GB"/>
        </a:p>
      </dgm:t>
    </dgm:pt>
    <dgm:pt modelId="{671F74D5-6850-4235-9B65-AB284543A797}" type="pres">
      <dgm:prSet presAssocID="{0330C019-B1BF-4D71-A669-2C7E1B7DADD1}" presName="compChildNode" presStyleCnt="0"/>
      <dgm:spPr/>
    </dgm:pt>
    <dgm:pt modelId="{D3FDC496-77BF-431A-9EB6-55A8E9A1BA0D}" type="pres">
      <dgm:prSet presAssocID="{0330C019-B1BF-4D71-A669-2C7E1B7DADD1}" presName="theInnerList" presStyleCnt="0"/>
      <dgm:spPr/>
    </dgm:pt>
    <dgm:pt modelId="{54565E0E-802A-4F93-9A3B-0A793A17C779}" type="pres">
      <dgm:prSet presAssocID="{420FCE06-EDB1-463B-BF88-E2278E00499F}" presName="childNode" presStyleLbl="node1" presStyleIdx="1" presStyleCnt="3">
        <dgm:presLayoutVars>
          <dgm:bulletEnabled val="1"/>
        </dgm:presLayoutVars>
      </dgm:prSet>
      <dgm:spPr/>
      <dgm:t>
        <a:bodyPr/>
        <a:lstStyle/>
        <a:p>
          <a:endParaRPr lang="en-GB"/>
        </a:p>
      </dgm:t>
    </dgm:pt>
    <dgm:pt modelId="{C91E09DD-99AB-4346-9A9E-8A50F62404D2}" type="pres">
      <dgm:prSet presAssocID="{0330C019-B1BF-4D71-A669-2C7E1B7DADD1}" presName="aSpace" presStyleCnt="0"/>
      <dgm:spPr/>
    </dgm:pt>
    <dgm:pt modelId="{50225A7B-4AB3-4C93-92CA-5D254AD4CC65}" type="pres">
      <dgm:prSet presAssocID="{EEB9BDC1-A4DC-4987-885F-861476244D62}" presName="compNode" presStyleCnt="0"/>
      <dgm:spPr/>
    </dgm:pt>
    <dgm:pt modelId="{E99E73BE-E430-4F50-8238-C0511B985727}" type="pres">
      <dgm:prSet presAssocID="{EEB9BDC1-A4DC-4987-885F-861476244D62}" presName="aNode" presStyleLbl="bgShp" presStyleIdx="2" presStyleCnt="3"/>
      <dgm:spPr/>
      <dgm:t>
        <a:bodyPr/>
        <a:lstStyle/>
        <a:p>
          <a:endParaRPr lang="en-GB"/>
        </a:p>
      </dgm:t>
    </dgm:pt>
    <dgm:pt modelId="{533FB2BD-B905-4FE7-9227-C4A88DEEB13A}" type="pres">
      <dgm:prSet presAssocID="{EEB9BDC1-A4DC-4987-885F-861476244D62}" presName="textNode" presStyleLbl="bgShp" presStyleIdx="2" presStyleCnt="3"/>
      <dgm:spPr/>
      <dgm:t>
        <a:bodyPr/>
        <a:lstStyle/>
        <a:p>
          <a:endParaRPr lang="en-GB"/>
        </a:p>
      </dgm:t>
    </dgm:pt>
    <dgm:pt modelId="{C1836EAD-6B7B-4B1D-A0F4-1EC5A7A7B12D}" type="pres">
      <dgm:prSet presAssocID="{EEB9BDC1-A4DC-4987-885F-861476244D62}" presName="compChildNode" presStyleCnt="0"/>
      <dgm:spPr/>
    </dgm:pt>
    <dgm:pt modelId="{5C916F3F-443A-412B-B38E-AAD9062FE6C4}" type="pres">
      <dgm:prSet presAssocID="{EEB9BDC1-A4DC-4987-885F-861476244D62}" presName="theInnerList" presStyleCnt="0"/>
      <dgm:spPr/>
    </dgm:pt>
    <dgm:pt modelId="{49D00C3B-D386-4AD7-B7D8-026132928D88}" type="pres">
      <dgm:prSet presAssocID="{CA06DEC6-3BE4-4B21-A283-C689094E1477}" presName="childNode" presStyleLbl="node1" presStyleIdx="2" presStyleCnt="3">
        <dgm:presLayoutVars>
          <dgm:bulletEnabled val="1"/>
        </dgm:presLayoutVars>
      </dgm:prSet>
      <dgm:spPr/>
      <dgm:t>
        <a:bodyPr/>
        <a:lstStyle/>
        <a:p>
          <a:endParaRPr lang="en-GB"/>
        </a:p>
      </dgm:t>
    </dgm:pt>
  </dgm:ptLst>
  <dgm:cxnLst>
    <dgm:cxn modelId="{CE476FAB-2E6C-794B-970E-9EF463B64954}" type="presOf" srcId="{DF1D8B64-AB26-4574-9FA1-39CD7A9BDC1C}" destId="{50305127-9D62-4482-94A2-62E0467046F0}" srcOrd="1" destOrd="0" presId="urn:microsoft.com/office/officeart/2005/8/layout/lProcess2"/>
    <dgm:cxn modelId="{ABA170DE-C756-4B11-A0AD-E1C33C09E6E3}" srcId="{DF1D8B64-AB26-4574-9FA1-39CD7A9BDC1C}" destId="{87689AB2-A0EA-4954-9223-918D3AFD0E4E}" srcOrd="0" destOrd="0" parTransId="{99E78D5C-ED30-42C7-8C23-0E55E5145403}" sibTransId="{1BF6E25D-7122-45E1-9F9B-892DB697E4DF}"/>
    <dgm:cxn modelId="{6AC71E76-617E-324F-B9B3-7D377C2A693D}" type="presOf" srcId="{0330C019-B1BF-4D71-A669-2C7E1B7DADD1}" destId="{85D65AE8-94E8-4D6A-BB51-E7ED91A779A9}" srcOrd="1" destOrd="0" presId="urn:microsoft.com/office/officeart/2005/8/layout/lProcess2"/>
    <dgm:cxn modelId="{D0F680AA-9F6F-CD42-97E9-05D2D309363D}" type="presOf" srcId="{87689AB2-A0EA-4954-9223-918D3AFD0E4E}" destId="{9DFE4775-693B-4680-9BDA-DC828784B067}" srcOrd="0" destOrd="0" presId="urn:microsoft.com/office/officeart/2005/8/layout/lProcess2"/>
    <dgm:cxn modelId="{363B54F7-FEE9-EE4C-9567-E811163995A7}" type="presOf" srcId="{DF1D8B64-AB26-4574-9FA1-39CD7A9BDC1C}" destId="{E2069049-D2C4-4E10-9290-6D40FB319A51}" srcOrd="0" destOrd="0" presId="urn:microsoft.com/office/officeart/2005/8/layout/lProcess2"/>
    <dgm:cxn modelId="{E428CEC5-43EC-344E-8F58-93F2C5C76EB0}" type="presOf" srcId="{0330C019-B1BF-4D71-A669-2C7E1B7DADD1}" destId="{DF08A024-FA09-4E84-9583-9AFA79038C04}" srcOrd="0" destOrd="0" presId="urn:microsoft.com/office/officeart/2005/8/layout/lProcess2"/>
    <dgm:cxn modelId="{16768902-8452-4D19-B9BB-BDF9F1FE2842}" srcId="{0330C019-B1BF-4D71-A669-2C7E1B7DADD1}" destId="{420FCE06-EDB1-463B-BF88-E2278E00499F}" srcOrd="0" destOrd="0" parTransId="{1D229B88-F9B6-4E8B-9ED2-1DE6D55CAFDC}" sibTransId="{5A3272D5-EB9A-406F-BE13-72BDF02293C0}"/>
    <dgm:cxn modelId="{964BED6C-B314-BF4F-A48D-889C8D9A5D51}" type="presOf" srcId="{EEB9BDC1-A4DC-4987-885F-861476244D62}" destId="{E99E73BE-E430-4F50-8238-C0511B985727}" srcOrd="0" destOrd="0" presId="urn:microsoft.com/office/officeart/2005/8/layout/lProcess2"/>
    <dgm:cxn modelId="{BF05C2F4-61FD-2747-8956-0D5C4561A07C}" type="presOf" srcId="{EEB9BDC1-A4DC-4987-885F-861476244D62}" destId="{533FB2BD-B905-4FE7-9227-C4A88DEEB13A}" srcOrd="1" destOrd="0" presId="urn:microsoft.com/office/officeart/2005/8/layout/lProcess2"/>
    <dgm:cxn modelId="{360CF555-DDDA-479D-B419-A618A3E7A63E}" srcId="{EEB9BDC1-A4DC-4987-885F-861476244D62}" destId="{CA06DEC6-3BE4-4B21-A283-C689094E1477}" srcOrd="0" destOrd="0" parTransId="{139C0867-2BA8-428C-A695-8A3EC41F6BF7}" sibTransId="{EDC74A32-B3B0-48B3-A62B-8DB036E35CAA}"/>
    <dgm:cxn modelId="{8ED60EFA-FF74-2F40-8502-3E961EA535BF}" type="presOf" srcId="{0B45BCCF-29AA-421C-B0BE-462422B75B55}" destId="{05E04D36-9019-433E-920E-C65AC103BFDB}" srcOrd="0" destOrd="0" presId="urn:microsoft.com/office/officeart/2005/8/layout/lProcess2"/>
    <dgm:cxn modelId="{7EDB2167-5A17-41D0-9996-C6B4243CAC13}" srcId="{0B45BCCF-29AA-421C-B0BE-462422B75B55}" destId="{0330C019-B1BF-4D71-A669-2C7E1B7DADD1}" srcOrd="1" destOrd="0" parTransId="{C0A8BC8A-9BBE-420E-BE60-98BF0A4476A6}" sibTransId="{29D36F00-3212-40AB-877E-6427923220FF}"/>
    <dgm:cxn modelId="{56D608E3-080D-4753-ABD7-DC4DD8E96D86}" srcId="{0B45BCCF-29AA-421C-B0BE-462422B75B55}" destId="{DF1D8B64-AB26-4574-9FA1-39CD7A9BDC1C}" srcOrd="0" destOrd="0" parTransId="{6A8DF64F-9F16-4A64-B5A3-8C9DD7EE5F64}" sibTransId="{1062EE5D-7CA7-4F78-93C2-9636A1558305}"/>
    <dgm:cxn modelId="{E90FBBC1-4778-2C4F-8FDB-1FE2F9EF4BE8}" type="presOf" srcId="{CA06DEC6-3BE4-4B21-A283-C689094E1477}" destId="{49D00C3B-D386-4AD7-B7D8-026132928D88}" srcOrd="0" destOrd="0" presId="urn:microsoft.com/office/officeart/2005/8/layout/lProcess2"/>
    <dgm:cxn modelId="{BA744B08-5284-3C46-BA61-4BF7888AF967}" type="presOf" srcId="{420FCE06-EDB1-463B-BF88-E2278E00499F}" destId="{54565E0E-802A-4F93-9A3B-0A793A17C779}" srcOrd="0" destOrd="0" presId="urn:microsoft.com/office/officeart/2005/8/layout/lProcess2"/>
    <dgm:cxn modelId="{9F5150CB-401A-4C16-90E7-688DB18EF282}" srcId="{0B45BCCF-29AA-421C-B0BE-462422B75B55}" destId="{EEB9BDC1-A4DC-4987-885F-861476244D62}" srcOrd="2" destOrd="0" parTransId="{4B7FF92B-541C-40EE-BABC-E80E28115A2F}" sibTransId="{F8A7BB61-DDC2-49A4-93C8-B720FE52E1D7}"/>
    <dgm:cxn modelId="{4C79720A-4369-574A-8860-5E5DED9CEC44}" type="presParOf" srcId="{05E04D36-9019-433E-920E-C65AC103BFDB}" destId="{3E928422-B6BD-4384-A02F-85A004E8F1DF}" srcOrd="0" destOrd="0" presId="urn:microsoft.com/office/officeart/2005/8/layout/lProcess2"/>
    <dgm:cxn modelId="{48B6565F-7BEF-CE40-A3D4-07CCF49F5CD0}" type="presParOf" srcId="{3E928422-B6BD-4384-A02F-85A004E8F1DF}" destId="{E2069049-D2C4-4E10-9290-6D40FB319A51}" srcOrd="0" destOrd="0" presId="urn:microsoft.com/office/officeart/2005/8/layout/lProcess2"/>
    <dgm:cxn modelId="{4C3F0E45-2BF2-8F43-9940-45106887CCAD}" type="presParOf" srcId="{3E928422-B6BD-4384-A02F-85A004E8F1DF}" destId="{50305127-9D62-4482-94A2-62E0467046F0}" srcOrd="1" destOrd="0" presId="urn:microsoft.com/office/officeart/2005/8/layout/lProcess2"/>
    <dgm:cxn modelId="{264C61EB-3921-6646-B138-5F7E348605D7}" type="presParOf" srcId="{3E928422-B6BD-4384-A02F-85A004E8F1DF}" destId="{3FD6477B-F76A-4C3D-A181-64510311A297}" srcOrd="2" destOrd="0" presId="urn:microsoft.com/office/officeart/2005/8/layout/lProcess2"/>
    <dgm:cxn modelId="{33A36248-49F4-E14C-91A0-A4B21E168258}" type="presParOf" srcId="{3FD6477B-F76A-4C3D-A181-64510311A297}" destId="{13D975C1-ACA3-4B7E-BC71-15A5E5C77D8F}" srcOrd="0" destOrd="0" presId="urn:microsoft.com/office/officeart/2005/8/layout/lProcess2"/>
    <dgm:cxn modelId="{E2CD0819-2413-6442-AB54-A503AC87FCD6}" type="presParOf" srcId="{13D975C1-ACA3-4B7E-BC71-15A5E5C77D8F}" destId="{9DFE4775-693B-4680-9BDA-DC828784B067}" srcOrd="0" destOrd="0" presId="urn:microsoft.com/office/officeart/2005/8/layout/lProcess2"/>
    <dgm:cxn modelId="{A7597464-23D9-D04F-BBF6-F735FA1C8C45}" type="presParOf" srcId="{05E04D36-9019-433E-920E-C65AC103BFDB}" destId="{FB1E4495-C774-42EF-ABC6-9178C57D233F}" srcOrd="1" destOrd="0" presId="urn:microsoft.com/office/officeart/2005/8/layout/lProcess2"/>
    <dgm:cxn modelId="{114C8B6B-2680-8B40-A783-F42C3B2621E1}" type="presParOf" srcId="{05E04D36-9019-433E-920E-C65AC103BFDB}" destId="{4A2B8FAD-2F1D-482D-B13E-831231A3B82C}" srcOrd="2" destOrd="0" presId="urn:microsoft.com/office/officeart/2005/8/layout/lProcess2"/>
    <dgm:cxn modelId="{6B33B9C5-C044-6649-AD72-D68F6151D6B6}" type="presParOf" srcId="{4A2B8FAD-2F1D-482D-B13E-831231A3B82C}" destId="{DF08A024-FA09-4E84-9583-9AFA79038C04}" srcOrd="0" destOrd="0" presId="urn:microsoft.com/office/officeart/2005/8/layout/lProcess2"/>
    <dgm:cxn modelId="{FDF1D78D-69F4-3B40-8EB6-981E91CC4071}" type="presParOf" srcId="{4A2B8FAD-2F1D-482D-B13E-831231A3B82C}" destId="{85D65AE8-94E8-4D6A-BB51-E7ED91A779A9}" srcOrd="1" destOrd="0" presId="urn:microsoft.com/office/officeart/2005/8/layout/lProcess2"/>
    <dgm:cxn modelId="{3A86373C-50B7-494C-BA4F-8C3C8561480F}" type="presParOf" srcId="{4A2B8FAD-2F1D-482D-B13E-831231A3B82C}" destId="{671F74D5-6850-4235-9B65-AB284543A797}" srcOrd="2" destOrd="0" presId="urn:microsoft.com/office/officeart/2005/8/layout/lProcess2"/>
    <dgm:cxn modelId="{14CE176A-86BA-F446-999D-D63FA76FFA09}" type="presParOf" srcId="{671F74D5-6850-4235-9B65-AB284543A797}" destId="{D3FDC496-77BF-431A-9EB6-55A8E9A1BA0D}" srcOrd="0" destOrd="0" presId="urn:microsoft.com/office/officeart/2005/8/layout/lProcess2"/>
    <dgm:cxn modelId="{A91B5DF1-0FA3-B04C-A5F0-AA424DB82724}" type="presParOf" srcId="{D3FDC496-77BF-431A-9EB6-55A8E9A1BA0D}" destId="{54565E0E-802A-4F93-9A3B-0A793A17C779}" srcOrd="0" destOrd="0" presId="urn:microsoft.com/office/officeart/2005/8/layout/lProcess2"/>
    <dgm:cxn modelId="{A3BE5B28-82CE-EB42-B5F9-73000CE94678}" type="presParOf" srcId="{05E04D36-9019-433E-920E-C65AC103BFDB}" destId="{C91E09DD-99AB-4346-9A9E-8A50F62404D2}" srcOrd="3" destOrd="0" presId="urn:microsoft.com/office/officeart/2005/8/layout/lProcess2"/>
    <dgm:cxn modelId="{468FBEA6-CC89-7F43-BFD3-6FB74683F36D}" type="presParOf" srcId="{05E04D36-9019-433E-920E-C65AC103BFDB}" destId="{50225A7B-4AB3-4C93-92CA-5D254AD4CC65}" srcOrd="4" destOrd="0" presId="urn:microsoft.com/office/officeart/2005/8/layout/lProcess2"/>
    <dgm:cxn modelId="{8E4FBCB1-6298-C544-A359-09F2BF607552}" type="presParOf" srcId="{50225A7B-4AB3-4C93-92CA-5D254AD4CC65}" destId="{E99E73BE-E430-4F50-8238-C0511B985727}" srcOrd="0" destOrd="0" presId="urn:microsoft.com/office/officeart/2005/8/layout/lProcess2"/>
    <dgm:cxn modelId="{BEDB1AE5-FEB7-BD4F-85C8-CC3D40E5F04A}" type="presParOf" srcId="{50225A7B-4AB3-4C93-92CA-5D254AD4CC65}" destId="{533FB2BD-B905-4FE7-9227-C4A88DEEB13A}" srcOrd="1" destOrd="0" presId="urn:microsoft.com/office/officeart/2005/8/layout/lProcess2"/>
    <dgm:cxn modelId="{7C7DC529-EC27-2F44-A81D-53C0E754136E}" type="presParOf" srcId="{50225A7B-4AB3-4C93-92CA-5D254AD4CC65}" destId="{C1836EAD-6B7B-4B1D-A0F4-1EC5A7A7B12D}" srcOrd="2" destOrd="0" presId="urn:microsoft.com/office/officeart/2005/8/layout/lProcess2"/>
    <dgm:cxn modelId="{0DA65A4F-E963-FD41-8013-D89491E7D9CC}" type="presParOf" srcId="{C1836EAD-6B7B-4B1D-A0F4-1EC5A7A7B12D}" destId="{5C916F3F-443A-412B-B38E-AAD9062FE6C4}" srcOrd="0" destOrd="0" presId="urn:microsoft.com/office/officeart/2005/8/layout/lProcess2"/>
    <dgm:cxn modelId="{46C4B792-9674-4540-81AA-FFAFFE8A3C50}" type="presParOf" srcId="{5C916F3F-443A-412B-B38E-AAD9062FE6C4}" destId="{49D00C3B-D386-4AD7-B7D8-026132928D88}" srcOrd="0" destOrd="0" presId="urn:microsoft.com/office/officeart/2005/8/layout/lProcess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770EA8E-63A6-DF4F-82C9-71FF0616EB19}" type="doc">
      <dgm:prSet loTypeId="urn:microsoft.com/office/officeart/2005/8/layout/vProcess5" loCatId="" qsTypeId="urn:microsoft.com/office/officeart/2005/8/quickstyle/simple4" qsCatId="simple" csTypeId="urn:microsoft.com/office/officeart/2005/8/colors/accent1_2" csCatId="accent1" phldr="1"/>
      <dgm:spPr/>
      <dgm:t>
        <a:bodyPr/>
        <a:lstStyle/>
        <a:p>
          <a:endParaRPr lang="en-US"/>
        </a:p>
      </dgm:t>
    </dgm:pt>
    <dgm:pt modelId="{68A80C14-4C18-F747-AB43-88D1B5F07C3E}">
      <dgm:prSet phldrT="[Text]" custT="1"/>
      <dgm:spPr/>
      <dgm:t>
        <a:bodyPr/>
        <a:lstStyle/>
        <a:p>
          <a:r>
            <a:rPr lang="en-US" sz="1600" b="1" dirty="0" smtClean="0"/>
            <a:t>Platform Testing</a:t>
          </a:r>
          <a:endParaRPr lang="en-US" sz="1200" b="1" dirty="0"/>
        </a:p>
      </dgm:t>
    </dgm:pt>
    <dgm:pt modelId="{C218AA61-0787-B047-980B-CE82DB283647}" type="parTrans" cxnId="{A17A8EE5-0076-6841-B619-57808373FF26}">
      <dgm:prSet/>
      <dgm:spPr/>
      <dgm:t>
        <a:bodyPr/>
        <a:lstStyle/>
        <a:p>
          <a:endParaRPr lang="en-US"/>
        </a:p>
      </dgm:t>
    </dgm:pt>
    <dgm:pt modelId="{C837668A-1559-1B4B-A461-6C1E6C5BE923}" type="sibTrans" cxnId="{A17A8EE5-0076-6841-B619-57808373FF26}">
      <dgm:prSet/>
      <dgm:spPr/>
      <dgm:t>
        <a:bodyPr/>
        <a:lstStyle/>
        <a:p>
          <a:endParaRPr lang="en-US"/>
        </a:p>
      </dgm:t>
    </dgm:pt>
    <dgm:pt modelId="{4082096A-A787-E043-A070-9CB8C1DA8BF5}">
      <dgm:prSet phldrT="[Text]" custT="1"/>
      <dgm:spPr/>
      <dgm:t>
        <a:bodyPr/>
        <a:lstStyle/>
        <a:p>
          <a:r>
            <a:rPr lang="en-US" sz="1600" b="1" dirty="0" smtClean="0"/>
            <a:t>Compatibility and proper functioning of the systems</a:t>
          </a:r>
          <a:endParaRPr lang="en-US" sz="1600" b="1" dirty="0"/>
        </a:p>
      </dgm:t>
    </dgm:pt>
    <dgm:pt modelId="{FDBD8E24-4060-B741-AA3D-6739F94481E7}" type="parTrans" cxnId="{127A3C93-0FA7-9D41-AA7F-12D53A676BFB}">
      <dgm:prSet/>
      <dgm:spPr/>
      <dgm:t>
        <a:bodyPr/>
        <a:lstStyle/>
        <a:p>
          <a:endParaRPr lang="en-US"/>
        </a:p>
      </dgm:t>
    </dgm:pt>
    <dgm:pt modelId="{3BC8A9A9-6C50-E94C-B979-2744E6C03FED}" type="sibTrans" cxnId="{127A3C93-0FA7-9D41-AA7F-12D53A676BFB}">
      <dgm:prSet/>
      <dgm:spPr/>
      <dgm:t>
        <a:bodyPr/>
        <a:lstStyle/>
        <a:p>
          <a:endParaRPr lang="en-US"/>
        </a:p>
      </dgm:t>
    </dgm:pt>
    <dgm:pt modelId="{48FE9695-21CE-3742-AB3B-2EF9998BDBD6}">
      <dgm:prSet phldrT="[Text]" custT="1"/>
      <dgm:spPr/>
      <dgm:t>
        <a:bodyPr/>
        <a:lstStyle/>
        <a:p>
          <a:r>
            <a:rPr lang="en-US" sz="1600" b="1" dirty="0" smtClean="0"/>
            <a:t>Europa Re Accreditation Sales Certificates</a:t>
          </a:r>
        </a:p>
      </dgm:t>
    </dgm:pt>
    <dgm:pt modelId="{7A98889F-E477-994B-A372-41F8BBA36B16}" type="parTrans" cxnId="{7F8769FB-ECD9-F844-ABC1-33388C568AC8}">
      <dgm:prSet/>
      <dgm:spPr/>
      <dgm:t>
        <a:bodyPr/>
        <a:lstStyle/>
        <a:p>
          <a:endParaRPr lang="en-US"/>
        </a:p>
      </dgm:t>
    </dgm:pt>
    <dgm:pt modelId="{EA14A61B-279E-C947-AC51-272482719120}" type="sibTrans" cxnId="{7F8769FB-ECD9-F844-ABC1-33388C568AC8}">
      <dgm:prSet/>
      <dgm:spPr/>
      <dgm:t>
        <a:bodyPr/>
        <a:lstStyle/>
        <a:p>
          <a:endParaRPr lang="en-US"/>
        </a:p>
      </dgm:t>
    </dgm:pt>
    <dgm:pt modelId="{C3D96B58-DE0E-D844-BA09-F4A6AFA55DC9}">
      <dgm:prSet/>
      <dgm:spPr/>
      <dgm:t>
        <a:bodyPr/>
        <a:lstStyle/>
        <a:p>
          <a:r>
            <a:rPr lang="en-US" sz="1200" b="1" dirty="0" smtClean="0"/>
            <a:t>			Nov 2012 to May 2013</a:t>
          </a:r>
          <a:endParaRPr lang="en-US" sz="1200" b="1" dirty="0"/>
        </a:p>
      </dgm:t>
    </dgm:pt>
    <dgm:pt modelId="{09E586E7-F99E-0B4D-8BE4-7A179BAAD93A}" type="parTrans" cxnId="{0EC0248A-6101-1C4A-84D3-4C2DF7B062A2}">
      <dgm:prSet/>
      <dgm:spPr/>
      <dgm:t>
        <a:bodyPr/>
        <a:lstStyle/>
        <a:p>
          <a:endParaRPr lang="en-US"/>
        </a:p>
      </dgm:t>
    </dgm:pt>
    <dgm:pt modelId="{13A23C36-3964-2F4E-B31B-C092217458BC}" type="sibTrans" cxnId="{0EC0248A-6101-1C4A-84D3-4C2DF7B062A2}">
      <dgm:prSet/>
      <dgm:spPr/>
      <dgm:t>
        <a:bodyPr/>
        <a:lstStyle/>
        <a:p>
          <a:endParaRPr lang="en-US"/>
        </a:p>
      </dgm:t>
    </dgm:pt>
    <dgm:pt modelId="{324C1023-3B9C-404E-8B08-7B6C7DFE7E75}">
      <dgm:prSet/>
      <dgm:spPr/>
      <dgm:t>
        <a:bodyPr/>
        <a:lstStyle/>
        <a:p>
          <a:r>
            <a:rPr lang="en-US" sz="1200" b="1" dirty="0" smtClean="0"/>
            <a:t>			Dec 2012 to June 2013</a:t>
          </a:r>
          <a:endParaRPr lang="en-US" sz="1200" dirty="0"/>
        </a:p>
      </dgm:t>
    </dgm:pt>
    <dgm:pt modelId="{36DD2418-A959-2B4D-AF23-2DCC0A0673A3}" type="parTrans" cxnId="{8740F298-7186-1C49-8877-09D7C8C5A513}">
      <dgm:prSet/>
      <dgm:spPr/>
      <dgm:t>
        <a:bodyPr/>
        <a:lstStyle/>
        <a:p>
          <a:endParaRPr lang="en-US"/>
        </a:p>
      </dgm:t>
    </dgm:pt>
    <dgm:pt modelId="{9EFD804C-3847-764E-A55E-A0E23D0B7099}" type="sibTrans" cxnId="{8740F298-7186-1C49-8877-09D7C8C5A513}">
      <dgm:prSet/>
      <dgm:spPr/>
      <dgm:t>
        <a:bodyPr/>
        <a:lstStyle/>
        <a:p>
          <a:endParaRPr lang="en-US"/>
        </a:p>
      </dgm:t>
    </dgm:pt>
    <dgm:pt modelId="{A817BBFF-D49B-BA4A-AA5F-32D9F158D22C}">
      <dgm:prSet custT="1"/>
      <dgm:spPr/>
      <dgm:t>
        <a:bodyPr/>
        <a:lstStyle/>
        <a:p>
          <a:r>
            <a:rPr lang="en-US" sz="1600" b="1" dirty="0" smtClean="0"/>
            <a:t>		</a:t>
          </a:r>
          <a:r>
            <a:rPr lang="en-US" sz="1200" b="1" dirty="0" smtClean="0"/>
            <a:t>May 2013 on-going</a:t>
          </a:r>
        </a:p>
      </dgm:t>
    </dgm:pt>
    <dgm:pt modelId="{22A9FD25-E254-1C40-ABBC-EC329ADDD0C8}" type="parTrans" cxnId="{DEF6FA69-C941-AF4D-B804-D9DC931C46AC}">
      <dgm:prSet/>
      <dgm:spPr/>
      <dgm:t>
        <a:bodyPr/>
        <a:lstStyle/>
        <a:p>
          <a:endParaRPr lang="en-US"/>
        </a:p>
      </dgm:t>
    </dgm:pt>
    <dgm:pt modelId="{B582ACE8-0380-C547-B901-2E0E1ECF2B3C}" type="sibTrans" cxnId="{DEF6FA69-C941-AF4D-B804-D9DC931C46AC}">
      <dgm:prSet/>
      <dgm:spPr/>
      <dgm:t>
        <a:bodyPr/>
        <a:lstStyle/>
        <a:p>
          <a:endParaRPr lang="en-US"/>
        </a:p>
      </dgm:t>
    </dgm:pt>
    <dgm:pt modelId="{3C6CAA92-71BF-784B-BC5F-1FD50581BC78}">
      <dgm:prSet custT="1"/>
      <dgm:spPr/>
      <dgm:t>
        <a:bodyPr/>
        <a:lstStyle/>
        <a:p>
          <a:r>
            <a:rPr lang="en-US" sz="1600" b="1" dirty="0" smtClean="0"/>
            <a:t>Europa Re Accreditation Claims Reporting Certificates</a:t>
          </a:r>
          <a:endParaRPr lang="en-US" sz="1600" dirty="0"/>
        </a:p>
      </dgm:t>
    </dgm:pt>
    <dgm:pt modelId="{BE8166F7-B576-1049-93FB-29EE1904E18D}" type="parTrans" cxnId="{0885CC41-9400-104D-9342-5615FB3EFA48}">
      <dgm:prSet/>
      <dgm:spPr/>
      <dgm:t>
        <a:bodyPr/>
        <a:lstStyle/>
        <a:p>
          <a:endParaRPr lang="en-US"/>
        </a:p>
      </dgm:t>
    </dgm:pt>
    <dgm:pt modelId="{D724C459-AA95-5847-A052-4D06912611C3}" type="sibTrans" cxnId="{0885CC41-9400-104D-9342-5615FB3EFA48}">
      <dgm:prSet/>
      <dgm:spPr/>
      <dgm:t>
        <a:bodyPr/>
        <a:lstStyle/>
        <a:p>
          <a:endParaRPr lang="en-US"/>
        </a:p>
      </dgm:t>
    </dgm:pt>
    <dgm:pt modelId="{16E6FBB5-6285-714B-9C1E-F2ACBA867C3C}">
      <dgm:prSet custT="1"/>
      <dgm:spPr/>
      <dgm:t>
        <a:bodyPr/>
        <a:lstStyle/>
        <a:p>
          <a:r>
            <a:rPr lang="en-US" sz="1200" b="1" dirty="0" smtClean="0"/>
            <a:t>			June 2013 on-going</a:t>
          </a:r>
        </a:p>
      </dgm:t>
    </dgm:pt>
    <dgm:pt modelId="{F85D2ED3-C071-AB4A-BEB5-9B5F2E3C3595}" type="parTrans" cxnId="{69D3523E-4ECC-5446-BB67-62E44DCC4E7E}">
      <dgm:prSet/>
      <dgm:spPr/>
      <dgm:t>
        <a:bodyPr/>
        <a:lstStyle/>
        <a:p>
          <a:endParaRPr lang="en-US"/>
        </a:p>
      </dgm:t>
    </dgm:pt>
    <dgm:pt modelId="{533BFFCF-5910-F340-81AC-2936EFB4B536}" type="sibTrans" cxnId="{69D3523E-4ECC-5446-BB67-62E44DCC4E7E}">
      <dgm:prSet/>
      <dgm:spPr/>
      <dgm:t>
        <a:bodyPr/>
        <a:lstStyle/>
        <a:p>
          <a:endParaRPr lang="en-US"/>
        </a:p>
      </dgm:t>
    </dgm:pt>
    <dgm:pt modelId="{682DA609-EC83-D844-AC94-634E0BBBC1F9}">
      <dgm:prSet custT="1"/>
      <dgm:spPr/>
      <dgm:t>
        <a:bodyPr/>
        <a:lstStyle/>
        <a:p>
          <a:r>
            <a:rPr lang="en-US" sz="1800" b="1" dirty="0" smtClean="0"/>
            <a:t>		</a:t>
          </a:r>
          <a:r>
            <a:rPr lang="en-US" sz="1200" b="1" dirty="0" smtClean="0"/>
            <a:t>June 2013 to Dec 2014</a:t>
          </a:r>
          <a:endParaRPr lang="en-US" sz="1200" dirty="0"/>
        </a:p>
      </dgm:t>
    </dgm:pt>
    <dgm:pt modelId="{C7F8C313-10EB-F34A-A984-966C2454008F}">
      <dgm:prSet custT="1"/>
      <dgm:spPr/>
      <dgm:t>
        <a:bodyPr/>
        <a:lstStyle/>
        <a:p>
          <a:r>
            <a:rPr lang="en-US" sz="1600" b="1" dirty="0" smtClean="0"/>
            <a:t>Europa Re  New Products Launch</a:t>
          </a:r>
          <a:endParaRPr lang="en-US" sz="1600" dirty="0"/>
        </a:p>
      </dgm:t>
    </dgm:pt>
    <dgm:pt modelId="{21BBA814-EC27-5D49-A7B2-F604EC226B61}" type="sibTrans" cxnId="{35FD6DE8-D61C-4B4B-84DF-F7359B0F7A7D}">
      <dgm:prSet/>
      <dgm:spPr/>
      <dgm:t>
        <a:bodyPr/>
        <a:lstStyle/>
        <a:p>
          <a:endParaRPr lang="en-US"/>
        </a:p>
      </dgm:t>
    </dgm:pt>
    <dgm:pt modelId="{E7E0B5EB-AFE0-F840-A20A-F3B034D3F486}" type="parTrans" cxnId="{35FD6DE8-D61C-4B4B-84DF-F7359B0F7A7D}">
      <dgm:prSet/>
      <dgm:spPr/>
      <dgm:t>
        <a:bodyPr/>
        <a:lstStyle/>
        <a:p>
          <a:endParaRPr lang="en-US"/>
        </a:p>
      </dgm:t>
    </dgm:pt>
    <dgm:pt modelId="{F3D338BF-C668-4F48-B583-5C589D30CACE}" type="sibTrans" cxnId="{7501B6C2-3404-9B45-9516-D77711F7BFEA}">
      <dgm:prSet/>
      <dgm:spPr/>
      <dgm:t>
        <a:bodyPr/>
        <a:lstStyle/>
        <a:p>
          <a:endParaRPr lang="en-US"/>
        </a:p>
      </dgm:t>
    </dgm:pt>
    <dgm:pt modelId="{0E23AEC8-FD34-B245-B3B0-F8326FDA3D7C}" type="parTrans" cxnId="{7501B6C2-3404-9B45-9516-D77711F7BFEA}">
      <dgm:prSet/>
      <dgm:spPr/>
      <dgm:t>
        <a:bodyPr/>
        <a:lstStyle/>
        <a:p>
          <a:endParaRPr lang="en-US"/>
        </a:p>
      </dgm:t>
    </dgm:pt>
    <dgm:pt modelId="{AD6F3D10-FD98-6749-B397-62533DD5DCE2}" type="pres">
      <dgm:prSet presAssocID="{1770EA8E-63A6-DF4F-82C9-71FF0616EB19}" presName="outerComposite" presStyleCnt="0">
        <dgm:presLayoutVars>
          <dgm:chMax val="5"/>
          <dgm:dir/>
          <dgm:resizeHandles val="exact"/>
        </dgm:presLayoutVars>
      </dgm:prSet>
      <dgm:spPr/>
      <dgm:t>
        <a:bodyPr/>
        <a:lstStyle/>
        <a:p>
          <a:endParaRPr lang="en-US"/>
        </a:p>
      </dgm:t>
    </dgm:pt>
    <dgm:pt modelId="{03D57E60-2D4E-8248-AA46-32645C111195}" type="pres">
      <dgm:prSet presAssocID="{1770EA8E-63A6-DF4F-82C9-71FF0616EB19}" presName="dummyMaxCanvas" presStyleCnt="0">
        <dgm:presLayoutVars/>
      </dgm:prSet>
      <dgm:spPr/>
    </dgm:pt>
    <dgm:pt modelId="{AA695684-B1FC-6748-947B-D769AB278590}" type="pres">
      <dgm:prSet presAssocID="{1770EA8E-63A6-DF4F-82C9-71FF0616EB19}" presName="FiveNodes_1" presStyleLbl="node1" presStyleIdx="0" presStyleCnt="5">
        <dgm:presLayoutVars>
          <dgm:bulletEnabled val="1"/>
        </dgm:presLayoutVars>
      </dgm:prSet>
      <dgm:spPr/>
      <dgm:t>
        <a:bodyPr/>
        <a:lstStyle/>
        <a:p>
          <a:endParaRPr lang="en-US"/>
        </a:p>
      </dgm:t>
    </dgm:pt>
    <dgm:pt modelId="{21FC8D4B-F706-C749-B9DB-0AD4EEA7F011}" type="pres">
      <dgm:prSet presAssocID="{1770EA8E-63A6-DF4F-82C9-71FF0616EB19}" presName="FiveNodes_2" presStyleLbl="node1" presStyleIdx="1" presStyleCnt="5">
        <dgm:presLayoutVars>
          <dgm:bulletEnabled val="1"/>
        </dgm:presLayoutVars>
      </dgm:prSet>
      <dgm:spPr/>
      <dgm:t>
        <a:bodyPr/>
        <a:lstStyle/>
        <a:p>
          <a:endParaRPr lang="en-US"/>
        </a:p>
      </dgm:t>
    </dgm:pt>
    <dgm:pt modelId="{7398742F-7319-E247-A1A7-09EEA049E7CB}" type="pres">
      <dgm:prSet presAssocID="{1770EA8E-63A6-DF4F-82C9-71FF0616EB19}" presName="FiveNodes_3" presStyleLbl="node1" presStyleIdx="2" presStyleCnt="5">
        <dgm:presLayoutVars>
          <dgm:bulletEnabled val="1"/>
        </dgm:presLayoutVars>
      </dgm:prSet>
      <dgm:spPr/>
      <dgm:t>
        <a:bodyPr/>
        <a:lstStyle/>
        <a:p>
          <a:endParaRPr lang="en-US"/>
        </a:p>
      </dgm:t>
    </dgm:pt>
    <dgm:pt modelId="{1495639A-8F0E-DB47-97CE-67B4D7E53BEC}" type="pres">
      <dgm:prSet presAssocID="{1770EA8E-63A6-DF4F-82C9-71FF0616EB19}" presName="FiveNodes_4" presStyleLbl="node1" presStyleIdx="3" presStyleCnt="5">
        <dgm:presLayoutVars>
          <dgm:bulletEnabled val="1"/>
        </dgm:presLayoutVars>
      </dgm:prSet>
      <dgm:spPr/>
      <dgm:t>
        <a:bodyPr/>
        <a:lstStyle/>
        <a:p>
          <a:endParaRPr lang="en-US"/>
        </a:p>
      </dgm:t>
    </dgm:pt>
    <dgm:pt modelId="{A2825FC0-4B0E-114D-995B-6A58A67843CA}" type="pres">
      <dgm:prSet presAssocID="{1770EA8E-63A6-DF4F-82C9-71FF0616EB19}" presName="FiveNodes_5" presStyleLbl="node1" presStyleIdx="4" presStyleCnt="5">
        <dgm:presLayoutVars>
          <dgm:bulletEnabled val="1"/>
        </dgm:presLayoutVars>
      </dgm:prSet>
      <dgm:spPr/>
      <dgm:t>
        <a:bodyPr/>
        <a:lstStyle/>
        <a:p>
          <a:endParaRPr lang="en-US"/>
        </a:p>
      </dgm:t>
    </dgm:pt>
    <dgm:pt modelId="{2B4D5679-C9E3-A24B-8BA5-F9BAF08958DE}" type="pres">
      <dgm:prSet presAssocID="{1770EA8E-63A6-DF4F-82C9-71FF0616EB19}" presName="FiveConn_1-2" presStyleLbl="fgAccFollowNode1" presStyleIdx="0" presStyleCnt="4">
        <dgm:presLayoutVars>
          <dgm:bulletEnabled val="1"/>
        </dgm:presLayoutVars>
      </dgm:prSet>
      <dgm:spPr/>
      <dgm:t>
        <a:bodyPr/>
        <a:lstStyle/>
        <a:p>
          <a:endParaRPr lang="en-US"/>
        </a:p>
      </dgm:t>
    </dgm:pt>
    <dgm:pt modelId="{D1900360-F55C-A944-A2FB-26917D11BA7F}" type="pres">
      <dgm:prSet presAssocID="{1770EA8E-63A6-DF4F-82C9-71FF0616EB19}" presName="FiveConn_2-3" presStyleLbl="fgAccFollowNode1" presStyleIdx="1" presStyleCnt="4">
        <dgm:presLayoutVars>
          <dgm:bulletEnabled val="1"/>
        </dgm:presLayoutVars>
      </dgm:prSet>
      <dgm:spPr/>
      <dgm:t>
        <a:bodyPr/>
        <a:lstStyle/>
        <a:p>
          <a:endParaRPr lang="en-US"/>
        </a:p>
      </dgm:t>
    </dgm:pt>
    <dgm:pt modelId="{2A362518-A1E2-E04C-B29F-3C8B5B7584E1}" type="pres">
      <dgm:prSet presAssocID="{1770EA8E-63A6-DF4F-82C9-71FF0616EB19}" presName="FiveConn_3-4" presStyleLbl="fgAccFollowNode1" presStyleIdx="2" presStyleCnt="4">
        <dgm:presLayoutVars>
          <dgm:bulletEnabled val="1"/>
        </dgm:presLayoutVars>
      </dgm:prSet>
      <dgm:spPr/>
      <dgm:t>
        <a:bodyPr/>
        <a:lstStyle/>
        <a:p>
          <a:endParaRPr lang="en-US"/>
        </a:p>
      </dgm:t>
    </dgm:pt>
    <dgm:pt modelId="{5D73281D-6661-DC4C-AF03-03C42F680942}" type="pres">
      <dgm:prSet presAssocID="{1770EA8E-63A6-DF4F-82C9-71FF0616EB19}" presName="FiveConn_4-5" presStyleLbl="fgAccFollowNode1" presStyleIdx="3" presStyleCnt="4">
        <dgm:presLayoutVars>
          <dgm:bulletEnabled val="1"/>
        </dgm:presLayoutVars>
      </dgm:prSet>
      <dgm:spPr/>
      <dgm:t>
        <a:bodyPr/>
        <a:lstStyle/>
        <a:p>
          <a:endParaRPr lang="en-US"/>
        </a:p>
      </dgm:t>
    </dgm:pt>
    <dgm:pt modelId="{999AE7EF-5563-084A-9218-A72C88DD9774}" type="pres">
      <dgm:prSet presAssocID="{1770EA8E-63A6-DF4F-82C9-71FF0616EB19}" presName="FiveNodes_1_text" presStyleLbl="node1" presStyleIdx="4" presStyleCnt="5">
        <dgm:presLayoutVars>
          <dgm:bulletEnabled val="1"/>
        </dgm:presLayoutVars>
      </dgm:prSet>
      <dgm:spPr/>
      <dgm:t>
        <a:bodyPr/>
        <a:lstStyle/>
        <a:p>
          <a:endParaRPr lang="en-US"/>
        </a:p>
      </dgm:t>
    </dgm:pt>
    <dgm:pt modelId="{94E9F057-E5AF-7949-BC54-A3EAB941E49B}" type="pres">
      <dgm:prSet presAssocID="{1770EA8E-63A6-DF4F-82C9-71FF0616EB19}" presName="FiveNodes_2_text" presStyleLbl="node1" presStyleIdx="4" presStyleCnt="5">
        <dgm:presLayoutVars>
          <dgm:bulletEnabled val="1"/>
        </dgm:presLayoutVars>
      </dgm:prSet>
      <dgm:spPr/>
      <dgm:t>
        <a:bodyPr/>
        <a:lstStyle/>
        <a:p>
          <a:endParaRPr lang="en-US"/>
        </a:p>
      </dgm:t>
    </dgm:pt>
    <dgm:pt modelId="{DF08CBC2-C140-5343-96E2-903D079F0BE4}" type="pres">
      <dgm:prSet presAssocID="{1770EA8E-63A6-DF4F-82C9-71FF0616EB19}" presName="FiveNodes_3_text" presStyleLbl="node1" presStyleIdx="4" presStyleCnt="5">
        <dgm:presLayoutVars>
          <dgm:bulletEnabled val="1"/>
        </dgm:presLayoutVars>
      </dgm:prSet>
      <dgm:spPr/>
      <dgm:t>
        <a:bodyPr/>
        <a:lstStyle/>
        <a:p>
          <a:endParaRPr lang="en-US"/>
        </a:p>
      </dgm:t>
    </dgm:pt>
    <dgm:pt modelId="{DA0CF344-AC59-804F-A45A-B32369D09FEC}" type="pres">
      <dgm:prSet presAssocID="{1770EA8E-63A6-DF4F-82C9-71FF0616EB19}" presName="FiveNodes_4_text" presStyleLbl="node1" presStyleIdx="4" presStyleCnt="5">
        <dgm:presLayoutVars>
          <dgm:bulletEnabled val="1"/>
        </dgm:presLayoutVars>
      </dgm:prSet>
      <dgm:spPr/>
      <dgm:t>
        <a:bodyPr/>
        <a:lstStyle/>
        <a:p>
          <a:endParaRPr lang="en-US"/>
        </a:p>
      </dgm:t>
    </dgm:pt>
    <dgm:pt modelId="{E31809BF-182E-E245-B325-A8A039B5C158}" type="pres">
      <dgm:prSet presAssocID="{1770EA8E-63A6-DF4F-82C9-71FF0616EB19}" presName="FiveNodes_5_text" presStyleLbl="node1" presStyleIdx="4" presStyleCnt="5">
        <dgm:presLayoutVars>
          <dgm:bulletEnabled val="1"/>
        </dgm:presLayoutVars>
      </dgm:prSet>
      <dgm:spPr/>
      <dgm:t>
        <a:bodyPr/>
        <a:lstStyle/>
        <a:p>
          <a:endParaRPr lang="en-US"/>
        </a:p>
      </dgm:t>
    </dgm:pt>
  </dgm:ptLst>
  <dgm:cxnLst>
    <dgm:cxn modelId="{371FFAEF-4DC7-D848-8C4E-9C86F757CF96}" type="presOf" srcId="{3BC8A9A9-6C50-E94C-B979-2744E6C03FED}" destId="{D1900360-F55C-A944-A2FB-26917D11BA7F}" srcOrd="0" destOrd="0" presId="urn:microsoft.com/office/officeart/2005/8/layout/vProcess5"/>
    <dgm:cxn modelId="{88F76FEC-C98E-8143-9050-B4AA2C59C031}" type="presOf" srcId="{682DA609-EC83-D844-AC94-634E0BBBC1F9}" destId="{A2825FC0-4B0E-114D-995B-6A58A67843CA}" srcOrd="0" destOrd="1" presId="urn:microsoft.com/office/officeart/2005/8/layout/vProcess5"/>
    <dgm:cxn modelId="{3F032287-FA33-884C-8B23-A356F3440E7F}" type="presOf" srcId="{C837668A-1559-1B4B-A461-6C1E6C5BE923}" destId="{2B4D5679-C9E3-A24B-8BA5-F9BAF08958DE}" srcOrd="0" destOrd="0" presId="urn:microsoft.com/office/officeart/2005/8/layout/vProcess5"/>
    <dgm:cxn modelId="{9911FC7F-8985-8D49-8D0C-E82FA8E2CB6B}" type="presOf" srcId="{68A80C14-4C18-F747-AB43-88D1B5F07C3E}" destId="{AA695684-B1FC-6748-947B-D769AB278590}" srcOrd="0" destOrd="0" presId="urn:microsoft.com/office/officeart/2005/8/layout/vProcess5"/>
    <dgm:cxn modelId="{C805CB29-5403-3048-8939-485032811CA5}" type="presOf" srcId="{1770EA8E-63A6-DF4F-82C9-71FF0616EB19}" destId="{AD6F3D10-FD98-6749-B397-62533DD5DCE2}" srcOrd="0" destOrd="0" presId="urn:microsoft.com/office/officeart/2005/8/layout/vProcess5"/>
    <dgm:cxn modelId="{B76D1DB2-30E9-E045-9C96-05215D0D428B}" type="presOf" srcId="{C7F8C313-10EB-F34A-A984-966C2454008F}" destId="{A2825FC0-4B0E-114D-995B-6A58A67843CA}" srcOrd="0" destOrd="0" presId="urn:microsoft.com/office/officeart/2005/8/layout/vProcess5"/>
    <dgm:cxn modelId="{69D3523E-4ECC-5446-BB67-62E44DCC4E7E}" srcId="{3C6CAA92-71BF-784B-BC5F-1FD50581BC78}" destId="{16E6FBB5-6285-714B-9C1E-F2ACBA867C3C}" srcOrd="0" destOrd="0" parTransId="{F85D2ED3-C071-AB4A-BEB5-9B5F2E3C3595}" sibTransId="{533BFFCF-5910-F340-81AC-2936EFB4B536}"/>
    <dgm:cxn modelId="{A1058BA4-0769-3742-A69E-BEB7F0DEDC7C}" type="presOf" srcId="{48FE9695-21CE-3742-AB3B-2EF9998BDBD6}" destId="{7398742F-7319-E247-A1A7-09EEA049E7CB}" srcOrd="0" destOrd="0" presId="urn:microsoft.com/office/officeart/2005/8/layout/vProcess5"/>
    <dgm:cxn modelId="{959CA5D5-B898-AA4F-AE8C-C4BE90C1EC38}" type="presOf" srcId="{4082096A-A787-E043-A070-9CB8C1DA8BF5}" destId="{94E9F057-E5AF-7949-BC54-A3EAB941E49B}" srcOrd="1" destOrd="0" presId="urn:microsoft.com/office/officeart/2005/8/layout/vProcess5"/>
    <dgm:cxn modelId="{0B5B8DD7-CE6E-8148-8395-04E2CD386ABD}" type="presOf" srcId="{16E6FBB5-6285-714B-9C1E-F2ACBA867C3C}" destId="{DA0CF344-AC59-804F-A45A-B32369D09FEC}" srcOrd="1" destOrd="1" presId="urn:microsoft.com/office/officeart/2005/8/layout/vProcess5"/>
    <dgm:cxn modelId="{35FD6DE8-D61C-4B4B-84DF-F7359B0F7A7D}" srcId="{1770EA8E-63A6-DF4F-82C9-71FF0616EB19}" destId="{C7F8C313-10EB-F34A-A984-966C2454008F}" srcOrd="4" destOrd="0" parTransId="{E7E0B5EB-AFE0-F840-A20A-F3B034D3F486}" sibTransId="{21BBA814-EC27-5D49-A7B2-F604EC226B61}"/>
    <dgm:cxn modelId="{127A3C93-0FA7-9D41-AA7F-12D53A676BFB}" srcId="{1770EA8E-63A6-DF4F-82C9-71FF0616EB19}" destId="{4082096A-A787-E043-A070-9CB8C1DA8BF5}" srcOrd="1" destOrd="0" parTransId="{FDBD8E24-4060-B741-AA3D-6739F94481E7}" sibTransId="{3BC8A9A9-6C50-E94C-B979-2744E6C03FED}"/>
    <dgm:cxn modelId="{0EC0248A-6101-1C4A-84D3-4C2DF7B062A2}" srcId="{68A80C14-4C18-F747-AB43-88D1B5F07C3E}" destId="{C3D96B58-DE0E-D844-BA09-F4A6AFA55DC9}" srcOrd="0" destOrd="0" parTransId="{09E586E7-F99E-0B4D-8BE4-7A179BAAD93A}" sibTransId="{13A23C36-3964-2F4E-B31B-C092217458BC}"/>
    <dgm:cxn modelId="{277A4189-33AF-3345-9A41-40405F12A6C3}" type="presOf" srcId="{A817BBFF-D49B-BA4A-AA5F-32D9F158D22C}" destId="{DF08CBC2-C140-5343-96E2-903D079F0BE4}" srcOrd="1" destOrd="1" presId="urn:microsoft.com/office/officeart/2005/8/layout/vProcess5"/>
    <dgm:cxn modelId="{C8581E05-437A-774D-97DB-3D6C6D7EB795}" type="presOf" srcId="{D724C459-AA95-5847-A052-4D06912611C3}" destId="{5D73281D-6661-DC4C-AF03-03C42F680942}" srcOrd="0" destOrd="0" presId="urn:microsoft.com/office/officeart/2005/8/layout/vProcess5"/>
    <dgm:cxn modelId="{3B3AEB1C-F0D5-F44F-8444-C10C59D5E7CC}" type="presOf" srcId="{C7F8C313-10EB-F34A-A984-966C2454008F}" destId="{E31809BF-182E-E245-B325-A8A039B5C158}" srcOrd="1" destOrd="0" presId="urn:microsoft.com/office/officeart/2005/8/layout/vProcess5"/>
    <dgm:cxn modelId="{EBFB9D83-F5D7-EE41-AD16-9C5502FEEDFB}" type="presOf" srcId="{682DA609-EC83-D844-AC94-634E0BBBC1F9}" destId="{E31809BF-182E-E245-B325-A8A039B5C158}" srcOrd="1" destOrd="1" presId="urn:microsoft.com/office/officeart/2005/8/layout/vProcess5"/>
    <dgm:cxn modelId="{7501B6C2-3404-9B45-9516-D77711F7BFEA}" srcId="{C7F8C313-10EB-F34A-A984-966C2454008F}" destId="{682DA609-EC83-D844-AC94-634E0BBBC1F9}" srcOrd="0" destOrd="0" parTransId="{0E23AEC8-FD34-B245-B3B0-F8326FDA3D7C}" sibTransId="{F3D338BF-C668-4F48-B583-5C589D30CACE}"/>
    <dgm:cxn modelId="{7F8769FB-ECD9-F844-ABC1-33388C568AC8}" srcId="{1770EA8E-63A6-DF4F-82C9-71FF0616EB19}" destId="{48FE9695-21CE-3742-AB3B-2EF9998BDBD6}" srcOrd="2" destOrd="0" parTransId="{7A98889F-E477-994B-A372-41F8BBA36B16}" sibTransId="{EA14A61B-279E-C947-AC51-272482719120}"/>
    <dgm:cxn modelId="{4B83A775-1BB3-064B-AE9A-9A3F35622657}" type="presOf" srcId="{48FE9695-21CE-3742-AB3B-2EF9998BDBD6}" destId="{DF08CBC2-C140-5343-96E2-903D079F0BE4}" srcOrd="1" destOrd="0" presId="urn:microsoft.com/office/officeart/2005/8/layout/vProcess5"/>
    <dgm:cxn modelId="{0885CC41-9400-104D-9342-5615FB3EFA48}" srcId="{1770EA8E-63A6-DF4F-82C9-71FF0616EB19}" destId="{3C6CAA92-71BF-784B-BC5F-1FD50581BC78}" srcOrd="3" destOrd="0" parTransId="{BE8166F7-B576-1049-93FB-29EE1904E18D}" sibTransId="{D724C459-AA95-5847-A052-4D06912611C3}"/>
    <dgm:cxn modelId="{DEF6FA69-C941-AF4D-B804-D9DC931C46AC}" srcId="{48FE9695-21CE-3742-AB3B-2EF9998BDBD6}" destId="{A817BBFF-D49B-BA4A-AA5F-32D9F158D22C}" srcOrd="0" destOrd="0" parTransId="{22A9FD25-E254-1C40-ABBC-EC329ADDD0C8}" sibTransId="{B582ACE8-0380-C547-B901-2E0E1ECF2B3C}"/>
    <dgm:cxn modelId="{61E9AAFF-C2A4-614E-9532-23777976CDB8}" type="presOf" srcId="{4082096A-A787-E043-A070-9CB8C1DA8BF5}" destId="{21FC8D4B-F706-C749-B9DB-0AD4EEA7F011}" srcOrd="0" destOrd="0" presId="urn:microsoft.com/office/officeart/2005/8/layout/vProcess5"/>
    <dgm:cxn modelId="{73FF4ADF-96F0-8846-A7C6-CF241988C70A}" type="presOf" srcId="{3C6CAA92-71BF-784B-BC5F-1FD50581BC78}" destId="{DA0CF344-AC59-804F-A45A-B32369D09FEC}" srcOrd="1" destOrd="0" presId="urn:microsoft.com/office/officeart/2005/8/layout/vProcess5"/>
    <dgm:cxn modelId="{8740F298-7186-1C49-8877-09D7C8C5A513}" srcId="{4082096A-A787-E043-A070-9CB8C1DA8BF5}" destId="{324C1023-3B9C-404E-8B08-7B6C7DFE7E75}" srcOrd="0" destOrd="0" parTransId="{36DD2418-A959-2B4D-AF23-2DCC0A0673A3}" sibTransId="{9EFD804C-3847-764E-A55E-A0E23D0B7099}"/>
    <dgm:cxn modelId="{15C694FC-A82E-4042-AB94-0821C8F20DA8}" type="presOf" srcId="{C3D96B58-DE0E-D844-BA09-F4A6AFA55DC9}" destId="{999AE7EF-5563-084A-9218-A72C88DD9774}" srcOrd="1" destOrd="1" presId="urn:microsoft.com/office/officeart/2005/8/layout/vProcess5"/>
    <dgm:cxn modelId="{E054ADF1-343B-E744-9868-976EF57F70C5}" type="presOf" srcId="{16E6FBB5-6285-714B-9C1E-F2ACBA867C3C}" destId="{1495639A-8F0E-DB47-97CE-67B4D7E53BEC}" srcOrd="0" destOrd="1" presId="urn:microsoft.com/office/officeart/2005/8/layout/vProcess5"/>
    <dgm:cxn modelId="{E3D321AD-EB6A-6F4D-8E1B-83C5B4D2A58F}" type="presOf" srcId="{A817BBFF-D49B-BA4A-AA5F-32D9F158D22C}" destId="{7398742F-7319-E247-A1A7-09EEA049E7CB}" srcOrd="0" destOrd="1" presId="urn:microsoft.com/office/officeart/2005/8/layout/vProcess5"/>
    <dgm:cxn modelId="{C5C02253-CA71-FC4C-9255-2641D72D2ED4}" type="presOf" srcId="{324C1023-3B9C-404E-8B08-7B6C7DFE7E75}" destId="{94E9F057-E5AF-7949-BC54-A3EAB941E49B}" srcOrd="1" destOrd="1" presId="urn:microsoft.com/office/officeart/2005/8/layout/vProcess5"/>
    <dgm:cxn modelId="{07860ED6-0344-8D44-ACCB-7B00A9CBE271}" type="presOf" srcId="{324C1023-3B9C-404E-8B08-7B6C7DFE7E75}" destId="{21FC8D4B-F706-C749-B9DB-0AD4EEA7F011}" srcOrd="0" destOrd="1" presId="urn:microsoft.com/office/officeart/2005/8/layout/vProcess5"/>
    <dgm:cxn modelId="{BA3B54FE-814B-4240-A342-0AB9CBE5AF79}" type="presOf" srcId="{3C6CAA92-71BF-784B-BC5F-1FD50581BC78}" destId="{1495639A-8F0E-DB47-97CE-67B4D7E53BEC}" srcOrd="0" destOrd="0" presId="urn:microsoft.com/office/officeart/2005/8/layout/vProcess5"/>
    <dgm:cxn modelId="{A17A8EE5-0076-6841-B619-57808373FF26}" srcId="{1770EA8E-63A6-DF4F-82C9-71FF0616EB19}" destId="{68A80C14-4C18-F747-AB43-88D1B5F07C3E}" srcOrd="0" destOrd="0" parTransId="{C218AA61-0787-B047-980B-CE82DB283647}" sibTransId="{C837668A-1559-1B4B-A461-6C1E6C5BE923}"/>
    <dgm:cxn modelId="{484CE011-AD8B-D440-BCC6-673AAA49A400}" type="presOf" srcId="{EA14A61B-279E-C947-AC51-272482719120}" destId="{2A362518-A1E2-E04C-B29F-3C8B5B7584E1}" srcOrd="0" destOrd="0" presId="urn:microsoft.com/office/officeart/2005/8/layout/vProcess5"/>
    <dgm:cxn modelId="{856B1811-D47C-6E45-945C-FEDD7DA3463D}" type="presOf" srcId="{68A80C14-4C18-F747-AB43-88D1B5F07C3E}" destId="{999AE7EF-5563-084A-9218-A72C88DD9774}" srcOrd="1" destOrd="0" presId="urn:microsoft.com/office/officeart/2005/8/layout/vProcess5"/>
    <dgm:cxn modelId="{1BADEE69-1E6B-F84D-8854-F206F05547D1}" type="presOf" srcId="{C3D96B58-DE0E-D844-BA09-F4A6AFA55DC9}" destId="{AA695684-B1FC-6748-947B-D769AB278590}" srcOrd="0" destOrd="1" presId="urn:microsoft.com/office/officeart/2005/8/layout/vProcess5"/>
    <dgm:cxn modelId="{5B3CBBC5-438B-8F4E-8B95-5DEAF4093952}" type="presParOf" srcId="{AD6F3D10-FD98-6749-B397-62533DD5DCE2}" destId="{03D57E60-2D4E-8248-AA46-32645C111195}" srcOrd="0" destOrd="0" presId="urn:microsoft.com/office/officeart/2005/8/layout/vProcess5"/>
    <dgm:cxn modelId="{B67137F4-A26E-5E45-B514-327FD24735F6}" type="presParOf" srcId="{AD6F3D10-FD98-6749-B397-62533DD5DCE2}" destId="{AA695684-B1FC-6748-947B-D769AB278590}" srcOrd="1" destOrd="0" presId="urn:microsoft.com/office/officeart/2005/8/layout/vProcess5"/>
    <dgm:cxn modelId="{A40121CD-B8DF-0C41-BF27-A43B488EF0D0}" type="presParOf" srcId="{AD6F3D10-FD98-6749-B397-62533DD5DCE2}" destId="{21FC8D4B-F706-C749-B9DB-0AD4EEA7F011}" srcOrd="2" destOrd="0" presId="urn:microsoft.com/office/officeart/2005/8/layout/vProcess5"/>
    <dgm:cxn modelId="{5C6EB674-6DD4-5549-9850-9AC6073E2902}" type="presParOf" srcId="{AD6F3D10-FD98-6749-B397-62533DD5DCE2}" destId="{7398742F-7319-E247-A1A7-09EEA049E7CB}" srcOrd="3" destOrd="0" presId="urn:microsoft.com/office/officeart/2005/8/layout/vProcess5"/>
    <dgm:cxn modelId="{E5FD6F16-B935-5646-B27D-45DCE0077C22}" type="presParOf" srcId="{AD6F3D10-FD98-6749-B397-62533DD5DCE2}" destId="{1495639A-8F0E-DB47-97CE-67B4D7E53BEC}" srcOrd="4" destOrd="0" presId="urn:microsoft.com/office/officeart/2005/8/layout/vProcess5"/>
    <dgm:cxn modelId="{135BA5DF-26E4-EC4A-9134-1B40E48BAA68}" type="presParOf" srcId="{AD6F3D10-FD98-6749-B397-62533DD5DCE2}" destId="{A2825FC0-4B0E-114D-995B-6A58A67843CA}" srcOrd="5" destOrd="0" presId="urn:microsoft.com/office/officeart/2005/8/layout/vProcess5"/>
    <dgm:cxn modelId="{8184F788-2DC5-164B-861B-4E5962352DB3}" type="presParOf" srcId="{AD6F3D10-FD98-6749-B397-62533DD5DCE2}" destId="{2B4D5679-C9E3-A24B-8BA5-F9BAF08958DE}" srcOrd="6" destOrd="0" presId="urn:microsoft.com/office/officeart/2005/8/layout/vProcess5"/>
    <dgm:cxn modelId="{699B4A40-A9A6-834F-8BA0-1E81F9014121}" type="presParOf" srcId="{AD6F3D10-FD98-6749-B397-62533DD5DCE2}" destId="{D1900360-F55C-A944-A2FB-26917D11BA7F}" srcOrd="7" destOrd="0" presId="urn:microsoft.com/office/officeart/2005/8/layout/vProcess5"/>
    <dgm:cxn modelId="{F1F18417-1EF2-7E41-85AC-0FBE3C4F313A}" type="presParOf" srcId="{AD6F3D10-FD98-6749-B397-62533DD5DCE2}" destId="{2A362518-A1E2-E04C-B29F-3C8B5B7584E1}" srcOrd="8" destOrd="0" presId="urn:microsoft.com/office/officeart/2005/8/layout/vProcess5"/>
    <dgm:cxn modelId="{197FB02A-CF89-DF4F-8D3E-575D9D2F37C0}" type="presParOf" srcId="{AD6F3D10-FD98-6749-B397-62533DD5DCE2}" destId="{5D73281D-6661-DC4C-AF03-03C42F680942}" srcOrd="9" destOrd="0" presId="urn:microsoft.com/office/officeart/2005/8/layout/vProcess5"/>
    <dgm:cxn modelId="{A506F791-BA16-BD49-8FFB-2E8C3F93AE73}" type="presParOf" srcId="{AD6F3D10-FD98-6749-B397-62533DD5DCE2}" destId="{999AE7EF-5563-084A-9218-A72C88DD9774}" srcOrd="10" destOrd="0" presId="urn:microsoft.com/office/officeart/2005/8/layout/vProcess5"/>
    <dgm:cxn modelId="{94657311-62E7-6A48-A76C-718526AC3ACE}" type="presParOf" srcId="{AD6F3D10-FD98-6749-B397-62533DD5DCE2}" destId="{94E9F057-E5AF-7949-BC54-A3EAB941E49B}" srcOrd="11" destOrd="0" presId="urn:microsoft.com/office/officeart/2005/8/layout/vProcess5"/>
    <dgm:cxn modelId="{095692B7-68C4-4243-A0B4-C7E62D607653}" type="presParOf" srcId="{AD6F3D10-FD98-6749-B397-62533DD5DCE2}" destId="{DF08CBC2-C140-5343-96E2-903D079F0BE4}" srcOrd="12" destOrd="0" presId="urn:microsoft.com/office/officeart/2005/8/layout/vProcess5"/>
    <dgm:cxn modelId="{710B9540-8E7A-3941-9446-E279CA709CDE}" type="presParOf" srcId="{AD6F3D10-FD98-6749-B397-62533DD5DCE2}" destId="{DA0CF344-AC59-804F-A45A-B32369D09FEC}" srcOrd="13" destOrd="0" presId="urn:microsoft.com/office/officeart/2005/8/layout/vProcess5"/>
    <dgm:cxn modelId="{63AF13EE-B356-864F-BD84-8C3BCEF9DD98}" type="presParOf" srcId="{AD6F3D10-FD98-6749-B397-62533DD5DCE2}" destId="{E31809BF-182E-E245-B325-A8A039B5C158}"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770EA8E-63A6-DF4F-82C9-71FF0616EB19}" type="doc">
      <dgm:prSet loTypeId="urn:microsoft.com/office/officeart/2005/8/layout/vProcess5" loCatId="" qsTypeId="urn:microsoft.com/office/officeart/2005/8/quickstyle/simple4" qsCatId="simple" csTypeId="urn:microsoft.com/office/officeart/2005/8/colors/accent1_2" csCatId="accent1" phldr="1"/>
      <dgm:spPr/>
      <dgm:t>
        <a:bodyPr/>
        <a:lstStyle/>
        <a:p>
          <a:endParaRPr lang="en-US"/>
        </a:p>
      </dgm:t>
    </dgm:pt>
    <dgm:pt modelId="{68A80C14-4C18-F747-AB43-88D1B5F07C3E}">
      <dgm:prSet phldrT="[Text]" custT="1"/>
      <dgm:spPr/>
      <dgm:t>
        <a:bodyPr/>
        <a:lstStyle/>
        <a:p>
          <a:r>
            <a:rPr lang="en-US" sz="1600" b="1" dirty="0" smtClean="0"/>
            <a:t>Education and Promotion</a:t>
          </a:r>
          <a:endParaRPr lang="en-US" sz="1200" b="1" dirty="0"/>
        </a:p>
      </dgm:t>
    </dgm:pt>
    <dgm:pt modelId="{C218AA61-0787-B047-980B-CE82DB283647}" type="parTrans" cxnId="{A17A8EE5-0076-6841-B619-57808373FF26}">
      <dgm:prSet/>
      <dgm:spPr/>
      <dgm:t>
        <a:bodyPr/>
        <a:lstStyle/>
        <a:p>
          <a:endParaRPr lang="en-US"/>
        </a:p>
      </dgm:t>
    </dgm:pt>
    <dgm:pt modelId="{C837668A-1559-1B4B-A461-6C1E6C5BE923}" type="sibTrans" cxnId="{A17A8EE5-0076-6841-B619-57808373FF26}">
      <dgm:prSet/>
      <dgm:spPr/>
      <dgm:t>
        <a:bodyPr/>
        <a:lstStyle/>
        <a:p>
          <a:endParaRPr lang="en-US"/>
        </a:p>
      </dgm:t>
    </dgm:pt>
    <dgm:pt modelId="{C3D96B58-DE0E-D844-BA09-F4A6AFA55DC9}">
      <dgm:prSet/>
      <dgm:spPr/>
      <dgm:t>
        <a:bodyPr/>
        <a:lstStyle/>
        <a:p>
          <a:r>
            <a:rPr lang="en-US" sz="1200" b="1" dirty="0" smtClean="0"/>
            <a:t>			Starts June 2013</a:t>
          </a:r>
          <a:endParaRPr lang="en-US" sz="1200" b="1" dirty="0"/>
        </a:p>
      </dgm:t>
    </dgm:pt>
    <dgm:pt modelId="{09E586E7-F99E-0B4D-8BE4-7A179BAAD93A}" type="parTrans" cxnId="{0EC0248A-6101-1C4A-84D3-4C2DF7B062A2}">
      <dgm:prSet/>
      <dgm:spPr/>
      <dgm:t>
        <a:bodyPr/>
        <a:lstStyle/>
        <a:p>
          <a:endParaRPr lang="en-US"/>
        </a:p>
      </dgm:t>
    </dgm:pt>
    <dgm:pt modelId="{13A23C36-3964-2F4E-B31B-C092217458BC}" type="sibTrans" cxnId="{0EC0248A-6101-1C4A-84D3-4C2DF7B062A2}">
      <dgm:prSet/>
      <dgm:spPr/>
      <dgm:t>
        <a:bodyPr/>
        <a:lstStyle/>
        <a:p>
          <a:endParaRPr lang="en-US"/>
        </a:p>
      </dgm:t>
    </dgm:pt>
    <dgm:pt modelId="{AD6F3D10-FD98-6749-B397-62533DD5DCE2}" type="pres">
      <dgm:prSet presAssocID="{1770EA8E-63A6-DF4F-82C9-71FF0616EB19}" presName="outerComposite" presStyleCnt="0">
        <dgm:presLayoutVars>
          <dgm:chMax val="5"/>
          <dgm:dir/>
          <dgm:resizeHandles val="exact"/>
        </dgm:presLayoutVars>
      </dgm:prSet>
      <dgm:spPr/>
      <dgm:t>
        <a:bodyPr/>
        <a:lstStyle/>
        <a:p>
          <a:endParaRPr lang="en-US"/>
        </a:p>
      </dgm:t>
    </dgm:pt>
    <dgm:pt modelId="{03D57E60-2D4E-8248-AA46-32645C111195}" type="pres">
      <dgm:prSet presAssocID="{1770EA8E-63A6-DF4F-82C9-71FF0616EB19}" presName="dummyMaxCanvas" presStyleCnt="0">
        <dgm:presLayoutVars/>
      </dgm:prSet>
      <dgm:spPr/>
    </dgm:pt>
    <dgm:pt modelId="{26D216B8-6CAB-AE4F-9961-BDA8156083F2}" type="pres">
      <dgm:prSet presAssocID="{1770EA8E-63A6-DF4F-82C9-71FF0616EB19}" presName="OneNode_1" presStyleLbl="node1" presStyleIdx="0" presStyleCnt="1" custScaleX="73495" custScaleY="77092">
        <dgm:presLayoutVars>
          <dgm:bulletEnabled val="1"/>
        </dgm:presLayoutVars>
      </dgm:prSet>
      <dgm:spPr/>
      <dgm:t>
        <a:bodyPr/>
        <a:lstStyle/>
        <a:p>
          <a:endParaRPr lang="en-US"/>
        </a:p>
      </dgm:t>
    </dgm:pt>
  </dgm:ptLst>
  <dgm:cxnLst>
    <dgm:cxn modelId="{0EC0248A-6101-1C4A-84D3-4C2DF7B062A2}" srcId="{68A80C14-4C18-F747-AB43-88D1B5F07C3E}" destId="{C3D96B58-DE0E-D844-BA09-F4A6AFA55DC9}" srcOrd="0" destOrd="0" parTransId="{09E586E7-F99E-0B4D-8BE4-7A179BAAD93A}" sibTransId="{13A23C36-3964-2F4E-B31B-C092217458BC}"/>
    <dgm:cxn modelId="{45A71457-F152-814A-91CD-1F2DE5505222}" type="presOf" srcId="{68A80C14-4C18-F747-AB43-88D1B5F07C3E}" destId="{26D216B8-6CAB-AE4F-9961-BDA8156083F2}" srcOrd="0" destOrd="0" presId="urn:microsoft.com/office/officeart/2005/8/layout/vProcess5"/>
    <dgm:cxn modelId="{38ADCA19-47D0-9249-BDD2-BD97959042DC}" type="presOf" srcId="{1770EA8E-63A6-DF4F-82C9-71FF0616EB19}" destId="{AD6F3D10-FD98-6749-B397-62533DD5DCE2}" srcOrd="0" destOrd="0" presId="urn:microsoft.com/office/officeart/2005/8/layout/vProcess5"/>
    <dgm:cxn modelId="{54EB64B8-86DA-2148-8D29-A91B0C2EB538}" type="presOf" srcId="{C3D96B58-DE0E-D844-BA09-F4A6AFA55DC9}" destId="{26D216B8-6CAB-AE4F-9961-BDA8156083F2}" srcOrd="0" destOrd="1" presId="urn:microsoft.com/office/officeart/2005/8/layout/vProcess5"/>
    <dgm:cxn modelId="{A17A8EE5-0076-6841-B619-57808373FF26}" srcId="{1770EA8E-63A6-DF4F-82C9-71FF0616EB19}" destId="{68A80C14-4C18-F747-AB43-88D1B5F07C3E}" srcOrd="0" destOrd="0" parTransId="{C218AA61-0787-B047-980B-CE82DB283647}" sibTransId="{C837668A-1559-1B4B-A461-6C1E6C5BE923}"/>
    <dgm:cxn modelId="{C351BC80-2DD4-B448-AE5E-F6B96E87095E}" type="presParOf" srcId="{AD6F3D10-FD98-6749-B397-62533DD5DCE2}" destId="{03D57E60-2D4E-8248-AA46-32645C111195}" srcOrd="0" destOrd="0" presId="urn:microsoft.com/office/officeart/2005/8/layout/vProcess5"/>
    <dgm:cxn modelId="{938ADCFD-8FA3-A347-BF5E-A5525925365C}" type="presParOf" srcId="{AD6F3D10-FD98-6749-B397-62533DD5DCE2}" destId="{26D216B8-6CAB-AE4F-9961-BDA8156083F2}" srcOrd="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85DE7C-201B-E246-A1C3-4DC8D95C0BDB}">
      <dsp:nvSpPr>
        <dsp:cNvPr id="0" name=""/>
        <dsp:cNvSpPr/>
      </dsp:nvSpPr>
      <dsp:spPr>
        <a:xfrm rot="5400000">
          <a:off x="235631" y="877530"/>
          <a:ext cx="887689" cy="1297584"/>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00B1716-5E43-E847-9F03-6AAD77AD2A5A}">
      <dsp:nvSpPr>
        <dsp:cNvPr id="0" name=""/>
        <dsp:cNvSpPr/>
      </dsp:nvSpPr>
      <dsp:spPr>
        <a:xfrm>
          <a:off x="0" y="0"/>
          <a:ext cx="1494347" cy="1045994"/>
        </a:xfrm>
        <a:prstGeom prst="roundRect">
          <a:avLst>
            <a:gd name="adj" fmla="val 166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US" sz="1900" kern="1200" dirty="0" smtClean="0"/>
            <a:t>Nat Cat Risk Regional Exposure</a:t>
          </a:r>
          <a:endParaRPr lang="en-US" sz="1900" kern="1200" dirty="0"/>
        </a:p>
      </dsp:txBody>
      <dsp:txXfrm>
        <a:off x="51070" y="51070"/>
        <a:ext cx="1392207" cy="943854"/>
      </dsp:txXfrm>
    </dsp:sp>
    <dsp:sp modelId="{30894B36-BBEF-AB42-A9E3-AB1B1AB00E91}">
      <dsp:nvSpPr>
        <dsp:cNvPr id="0" name=""/>
        <dsp:cNvSpPr/>
      </dsp:nvSpPr>
      <dsp:spPr>
        <a:xfrm>
          <a:off x="2193526" y="120878"/>
          <a:ext cx="1086845" cy="845418"/>
        </a:xfrm>
        <a:prstGeom prst="rect">
          <a:avLst/>
        </a:prstGeom>
        <a:noFill/>
        <a:ln>
          <a:noFill/>
        </a:ln>
        <a:effectLst/>
      </dsp:spPr>
      <dsp:style>
        <a:lnRef idx="0">
          <a:scrgbClr r="0" g="0" b="0"/>
        </a:lnRef>
        <a:fillRef idx="0">
          <a:scrgbClr r="0" g="0" b="0"/>
        </a:fillRef>
        <a:effectRef idx="0">
          <a:scrgbClr r="0" g="0" b="0"/>
        </a:effectRef>
        <a:fontRef idx="minor"/>
      </dsp:style>
    </dsp:sp>
    <dsp:sp modelId="{48FFA992-FCD1-1E48-9726-1E29FCBB85A7}">
      <dsp:nvSpPr>
        <dsp:cNvPr id="0" name=""/>
        <dsp:cNvSpPr/>
      </dsp:nvSpPr>
      <dsp:spPr>
        <a:xfrm rot="5400000">
          <a:off x="2104524" y="1874737"/>
          <a:ext cx="887689" cy="1810061"/>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E196F5E-3E30-9748-8EE6-6EBAFF892F71}">
      <dsp:nvSpPr>
        <dsp:cNvPr id="0" name=""/>
        <dsp:cNvSpPr/>
      </dsp:nvSpPr>
      <dsp:spPr>
        <a:xfrm>
          <a:off x="1299255" y="1303683"/>
          <a:ext cx="1494347" cy="1045994"/>
        </a:xfrm>
        <a:prstGeom prst="roundRect">
          <a:avLst>
            <a:gd name="adj" fmla="val 166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GB" sz="1900" b="0" kern="1200" dirty="0" smtClean="0"/>
            <a:t>Nat Cat Damage Impact</a:t>
          </a:r>
          <a:endParaRPr lang="en-GB" sz="1900" b="0" kern="1200" dirty="0"/>
        </a:p>
      </dsp:txBody>
      <dsp:txXfrm>
        <a:off x="1350325" y="1354753"/>
        <a:ext cx="1392207" cy="943854"/>
      </dsp:txXfrm>
    </dsp:sp>
    <dsp:sp modelId="{3E13D6FA-0A7A-7A44-B67F-617C22B9F84F}">
      <dsp:nvSpPr>
        <dsp:cNvPr id="0" name=""/>
        <dsp:cNvSpPr/>
      </dsp:nvSpPr>
      <dsp:spPr>
        <a:xfrm>
          <a:off x="675783" y="3384372"/>
          <a:ext cx="2047204" cy="1162188"/>
        </a:xfrm>
        <a:prstGeom prst="rect">
          <a:avLst/>
        </a:prstGeom>
        <a:noFill/>
        <a:ln>
          <a:noFill/>
        </a:ln>
        <a:effectLst/>
      </dsp:spPr>
      <dsp:style>
        <a:lnRef idx="0">
          <a:scrgbClr r="0" g="0" b="0"/>
        </a:lnRef>
        <a:fillRef idx="0">
          <a:scrgbClr r="0" g="0" b="0"/>
        </a:fillRef>
        <a:effectRef idx="0">
          <a:scrgbClr r="0" g="0" b="0"/>
        </a:effectRef>
        <a:fontRef idx="minor"/>
      </dsp:style>
    </dsp:sp>
    <dsp:sp modelId="{977D1409-E852-6C47-80D9-DAD4E2B0E7C7}">
      <dsp:nvSpPr>
        <dsp:cNvPr id="0" name=""/>
        <dsp:cNvSpPr/>
      </dsp:nvSpPr>
      <dsp:spPr>
        <a:xfrm rot="5400000">
          <a:off x="4250997" y="3544191"/>
          <a:ext cx="887689" cy="1260293"/>
        </a:xfrm>
        <a:prstGeom prst="bentUpArrow">
          <a:avLst>
            <a:gd name="adj1" fmla="val 32840"/>
            <a:gd name="adj2" fmla="val 25000"/>
            <a:gd name="adj3" fmla="val 35780"/>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5E20308-45A6-9C46-80B4-4523D6ECBE05}">
      <dsp:nvSpPr>
        <dsp:cNvPr id="0" name=""/>
        <dsp:cNvSpPr/>
      </dsp:nvSpPr>
      <dsp:spPr>
        <a:xfrm>
          <a:off x="3432552" y="2629434"/>
          <a:ext cx="1494347" cy="1045994"/>
        </a:xfrm>
        <a:prstGeom prst="roundRect">
          <a:avLst>
            <a:gd name="adj" fmla="val 166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en-GB" sz="1900" kern="1200" dirty="0" smtClean="0"/>
            <a:t>Private Insurance?</a:t>
          </a:r>
          <a:endParaRPr lang="en-GB" sz="1900" kern="1200" dirty="0"/>
        </a:p>
      </dsp:txBody>
      <dsp:txXfrm>
        <a:off x="3483622" y="2680504"/>
        <a:ext cx="1392207" cy="943854"/>
      </dsp:txXfrm>
    </dsp:sp>
    <dsp:sp modelId="{DD2A1A76-FE0D-BF49-BACC-03DE65472F21}">
      <dsp:nvSpPr>
        <dsp:cNvPr id="0" name=""/>
        <dsp:cNvSpPr/>
      </dsp:nvSpPr>
      <dsp:spPr>
        <a:xfrm>
          <a:off x="0" y="2448269"/>
          <a:ext cx="3013703" cy="1494328"/>
        </a:xfrm>
        <a:prstGeom prst="rect">
          <a:avLst/>
        </a:prstGeom>
        <a:noFill/>
        <a:ln>
          <a:noFill/>
        </a:ln>
        <a:effectLst/>
      </dsp:spPr>
      <dsp:style>
        <a:lnRef idx="0">
          <a:scrgbClr r="0" g="0" b="0"/>
        </a:lnRef>
        <a:fillRef idx="0">
          <a:scrgbClr r="0" g="0" b="0"/>
        </a:fillRef>
        <a:effectRef idx="0">
          <a:scrgbClr r="0" g="0" b="0"/>
        </a:effectRef>
        <a:fontRef idx="minor"/>
      </dsp:style>
    </dsp:sp>
    <dsp:sp modelId="{AAE26224-69CB-4D45-86DD-CA3CB27555A6}">
      <dsp:nvSpPr>
        <dsp:cNvPr id="0" name=""/>
        <dsp:cNvSpPr/>
      </dsp:nvSpPr>
      <dsp:spPr>
        <a:xfrm>
          <a:off x="5115275" y="3816429"/>
          <a:ext cx="3114324" cy="1045994"/>
        </a:xfrm>
        <a:prstGeom prst="roundRect">
          <a:avLst>
            <a:gd name="adj" fmla="val 166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GB" sz="2800" b="1" kern="1200" dirty="0" smtClean="0"/>
            <a:t>Europa Re Solution</a:t>
          </a:r>
          <a:endParaRPr lang="en-GB" sz="2800" kern="1200" dirty="0"/>
        </a:p>
      </dsp:txBody>
      <dsp:txXfrm>
        <a:off x="5166345" y="3867499"/>
        <a:ext cx="3012184" cy="9438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9AD7C-5D19-4484-ACFD-EA6E2337AA76}">
      <dsp:nvSpPr>
        <dsp:cNvPr id="0" name=""/>
        <dsp:cNvSpPr/>
      </dsp:nvSpPr>
      <dsp:spPr>
        <a:xfrm>
          <a:off x="793744" y="612733"/>
          <a:ext cx="748896" cy="748896"/>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 </a:t>
          </a:r>
          <a:endParaRPr lang="en-US" sz="1600" kern="1200" dirty="0"/>
        </a:p>
      </dsp:txBody>
      <dsp:txXfrm>
        <a:off x="944305" y="788158"/>
        <a:ext cx="447774" cy="384948"/>
      </dsp:txXfrm>
    </dsp:sp>
    <dsp:sp modelId="{07AC3F1C-5113-471E-9FA2-3FD4DB458FF5}">
      <dsp:nvSpPr>
        <dsp:cNvPr id="0" name=""/>
        <dsp:cNvSpPr/>
      </dsp:nvSpPr>
      <dsp:spPr>
        <a:xfrm>
          <a:off x="358022" y="435721"/>
          <a:ext cx="544652" cy="544652"/>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 </a:t>
          </a:r>
          <a:endParaRPr lang="en-US" sz="1600" kern="1200" dirty="0"/>
        </a:p>
      </dsp:txBody>
      <dsp:txXfrm>
        <a:off x="495140" y="573668"/>
        <a:ext cx="270416" cy="268758"/>
      </dsp:txXfrm>
    </dsp:sp>
    <dsp:sp modelId="{DC0EE6D2-D34E-4678-884E-594DDD192DF6}">
      <dsp:nvSpPr>
        <dsp:cNvPr id="0" name=""/>
        <dsp:cNvSpPr/>
      </dsp:nvSpPr>
      <dsp:spPr>
        <a:xfrm rot="20700000">
          <a:off x="663083" y="59967"/>
          <a:ext cx="533647" cy="533647"/>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dirty="0"/>
        </a:p>
      </dsp:txBody>
      <dsp:txXfrm rot="-20700000">
        <a:off x="780128" y="177011"/>
        <a:ext cx="299558" cy="299558"/>
      </dsp:txXfrm>
    </dsp:sp>
    <dsp:sp modelId="{C442712D-417C-41B1-8454-5DB1C15047B4}">
      <dsp:nvSpPr>
        <dsp:cNvPr id="0" name=""/>
        <dsp:cNvSpPr/>
      </dsp:nvSpPr>
      <dsp:spPr>
        <a:xfrm>
          <a:off x="709553" y="513889"/>
          <a:ext cx="958587" cy="958587"/>
        </a:xfrm>
        <a:prstGeom prst="circularArrow">
          <a:avLst>
            <a:gd name="adj1" fmla="val 4688"/>
            <a:gd name="adj2" fmla="val 299029"/>
            <a:gd name="adj3" fmla="val 2354704"/>
            <a:gd name="adj4" fmla="val 1626816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65291C1-C463-4B31-B42A-A3AB8A4CBBAB}">
      <dsp:nvSpPr>
        <dsp:cNvPr id="0" name=""/>
        <dsp:cNvSpPr/>
      </dsp:nvSpPr>
      <dsp:spPr>
        <a:xfrm>
          <a:off x="261566" y="327367"/>
          <a:ext cx="696473" cy="696473"/>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45B63A-D9A5-4673-9C18-E6F539E2513A}">
      <dsp:nvSpPr>
        <dsp:cNvPr id="0" name=""/>
        <dsp:cNvSpPr/>
      </dsp:nvSpPr>
      <dsp:spPr>
        <a:xfrm>
          <a:off x="539645" y="-44765"/>
          <a:ext cx="750938" cy="750938"/>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EF75D2-4561-4EC4-92E6-B96C8E094BC6}">
      <dsp:nvSpPr>
        <dsp:cNvPr id="0" name=""/>
        <dsp:cNvSpPr/>
      </dsp:nvSpPr>
      <dsp:spPr>
        <a:xfrm>
          <a:off x="2896853" y="1110194"/>
          <a:ext cx="2875819" cy="287581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Products</a:t>
          </a:r>
        </a:p>
      </dsp:txBody>
      <dsp:txXfrm>
        <a:off x="3318007" y="1531348"/>
        <a:ext cx="2033511" cy="2033511"/>
      </dsp:txXfrm>
    </dsp:sp>
    <dsp:sp modelId="{15DAC5DB-1C4D-412F-BFE2-6C43243CF97C}">
      <dsp:nvSpPr>
        <dsp:cNvPr id="0" name=""/>
        <dsp:cNvSpPr/>
      </dsp:nvSpPr>
      <dsp:spPr>
        <a:xfrm>
          <a:off x="3446005" y="-164684"/>
          <a:ext cx="1777515" cy="167993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Simple</a:t>
          </a:r>
          <a:endParaRPr lang="en-US" sz="2000" kern="1200" dirty="0"/>
        </a:p>
      </dsp:txBody>
      <dsp:txXfrm>
        <a:off x="3706316" y="81337"/>
        <a:ext cx="1256893" cy="1187896"/>
      </dsp:txXfrm>
    </dsp:sp>
    <dsp:sp modelId="{91BC3178-9378-481B-9F4E-92E56CE56387}">
      <dsp:nvSpPr>
        <dsp:cNvPr id="0" name=""/>
        <dsp:cNvSpPr/>
      </dsp:nvSpPr>
      <dsp:spPr>
        <a:xfrm>
          <a:off x="5067705" y="783752"/>
          <a:ext cx="1728583" cy="1673209"/>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en-US" sz="1800" kern="1200" dirty="0" smtClean="0"/>
            <a:t>Affordable</a:t>
          </a:r>
          <a:endParaRPr lang="en-US" sz="1800" kern="1200" dirty="0"/>
        </a:p>
      </dsp:txBody>
      <dsp:txXfrm>
        <a:off x="5320850" y="1028788"/>
        <a:ext cx="1222293" cy="1183137"/>
      </dsp:txXfrm>
    </dsp:sp>
    <dsp:sp modelId="{5E2B11EE-DD33-48E5-A413-EAD2F7DB0375}">
      <dsp:nvSpPr>
        <dsp:cNvPr id="0" name=""/>
        <dsp:cNvSpPr/>
      </dsp:nvSpPr>
      <dsp:spPr>
        <a:xfrm>
          <a:off x="5147223" y="2664977"/>
          <a:ext cx="1618899" cy="163907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Easily accessible</a:t>
          </a:r>
          <a:endParaRPr lang="en-US" sz="1800" kern="1200" dirty="0"/>
        </a:p>
      </dsp:txBody>
      <dsp:txXfrm>
        <a:off x="5384305" y="2905014"/>
        <a:ext cx="1144735" cy="1158999"/>
      </dsp:txXfrm>
    </dsp:sp>
    <dsp:sp modelId="{0667A212-C7E0-4FF7-8895-802C38CCFE19}">
      <dsp:nvSpPr>
        <dsp:cNvPr id="0" name=""/>
        <dsp:cNvSpPr/>
      </dsp:nvSpPr>
      <dsp:spPr>
        <a:xfrm>
          <a:off x="3342605" y="3492588"/>
          <a:ext cx="1984315" cy="185667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Reliable</a:t>
          </a:r>
          <a:endParaRPr lang="en-US" sz="2000" kern="1200" dirty="0"/>
        </a:p>
      </dsp:txBody>
      <dsp:txXfrm>
        <a:off x="3633201" y="3764491"/>
        <a:ext cx="1403123" cy="1312866"/>
      </dsp:txXfrm>
    </dsp:sp>
    <dsp:sp modelId="{2B074344-8EEB-4A3B-AE64-7E325C1B4719}">
      <dsp:nvSpPr>
        <dsp:cNvPr id="0" name=""/>
        <dsp:cNvSpPr/>
      </dsp:nvSpPr>
      <dsp:spPr>
        <a:xfrm>
          <a:off x="1787573" y="2559837"/>
          <a:ext cx="1850561" cy="184935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Covering </a:t>
          </a:r>
          <a:r>
            <a:rPr lang="en-US" sz="1600" kern="1200" dirty="0" smtClean="0"/>
            <a:t>consumers’ </a:t>
          </a:r>
          <a:r>
            <a:rPr lang="en-US" sz="1600" kern="1200" dirty="0" smtClean="0"/>
            <a:t>production needs</a:t>
          </a:r>
          <a:endParaRPr lang="en-US" sz="1600" kern="1200" dirty="0"/>
        </a:p>
      </dsp:txBody>
      <dsp:txXfrm>
        <a:off x="2058581" y="2830668"/>
        <a:ext cx="1308545" cy="1307691"/>
      </dsp:txXfrm>
    </dsp:sp>
    <dsp:sp modelId="{4678F3B1-678B-40F8-840F-6BBC445BD642}">
      <dsp:nvSpPr>
        <dsp:cNvPr id="0" name=""/>
        <dsp:cNvSpPr/>
      </dsp:nvSpPr>
      <dsp:spPr>
        <a:xfrm>
          <a:off x="1747987" y="703108"/>
          <a:ext cx="1929732" cy="181717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x-none" sz="1800" kern="1200" dirty="0" smtClean="0"/>
            <a:t>Innovative</a:t>
          </a:r>
          <a:endParaRPr lang="en-US" sz="1800" kern="1200" dirty="0"/>
        </a:p>
      </dsp:txBody>
      <dsp:txXfrm>
        <a:off x="2030590" y="969227"/>
        <a:ext cx="1364526" cy="12849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358ACD-BB58-8948-AF1C-42E09187CE16}">
      <dsp:nvSpPr>
        <dsp:cNvPr id="0" name=""/>
        <dsp:cNvSpPr/>
      </dsp:nvSpPr>
      <dsp:spPr>
        <a:xfrm>
          <a:off x="2257" y="422083"/>
          <a:ext cx="2750121" cy="1100048"/>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US" sz="1700" b="1" kern="1200" dirty="0" smtClean="0"/>
            <a:t>Earthquake and Flood insurance for homeowners and  SME’s</a:t>
          </a:r>
          <a:endParaRPr lang="en-US" sz="1700" b="1" kern="1200" dirty="0"/>
        </a:p>
      </dsp:txBody>
      <dsp:txXfrm>
        <a:off x="552281" y="422083"/>
        <a:ext cx="1650073" cy="1100048"/>
      </dsp:txXfrm>
    </dsp:sp>
    <dsp:sp modelId="{4496914F-A324-1848-B210-E7877670449D}">
      <dsp:nvSpPr>
        <dsp:cNvPr id="0" name=""/>
        <dsp:cNvSpPr/>
      </dsp:nvSpPr>
      <dsp:spPr>
        <a:xfrm>
          <a:off x="2477367" y="422083"/>
          <a:ext cx="2750121" cy="1100048"/>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US" sz="1700" b="1" kern="1200" dirty="0" smtClean="0"/>
            <a:t>Weather insurance products for agriculture</a:t>
          </a:r>
          <a:endParaRPr lang="en-US" sz="1700" b="1" kern="1200" dirty="0"/>
        </a:p>
      </dsp:txBody>
      <dsp:txXfrm>
        <a:off x="3027391" y="422083"/>
        <a:ext cx="1650073" cy="1100048"/>
      </dsp:txXfrm>
    </dsp:sp>
    <dsp:sp modelId="{1F6B36DA-3AF7-EA49-BE2B-741BFF7C3FAA}">
      <dsp:nvSpPr>
        <dsp:cNvPr id="0" name=""/>
        <dsp:cNvSpPr/>
      </dsp:nvSpPr>
      <dsp:spPr>
        <a:xfrm>
          <a:off x="4952476" y="422083"/>
          <a:ext cx="2750121" cy="1100048"/>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US" sz="1700" b="1" kern="1200" dirty="0" smtClean="0"/>
            <a:t>Other as explored to fit market needs</a:t>
          </a:r>
          <a:endParaRPr lang="en-US" sz="1700" b="1" kern="1200" dirty="0"/>
        </a:p>
      </dsp:txBody>
      <dsp:txXfrm>
        <a:off x="5502500" y="422083"/>
        <a:ext cx="1650073" cy="110004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0BD63-7DD8-4FCD-BED9-C3308B85145E}">
      <dsp:nvSpPr>
        <dsp:cNvPr id="0" name=""/>
        <dsp:cNvSpPr/>
      </dsp:nvSpPr>
      <dsp:spPr>
        <a:xfrm>
          <a:off x="6831" y="0"/>
          <a:ext cx="4083546" cy="990600"/>
        </a:xfrm>
        <a:prstGeom prst="chevron">
          <a:avLst/>
        </a:prstGeom>
        <a:blipFill dpi="0" rotWithShape="0">
          <a:blip xmlns:r="http://schemas.openxmlformats.org/officeDocument/2006/relationships" r:embed="rId1">
            <a:alphaModFix amt="5000"/>
          </a:blip>
          <a:srcRect/>
          <a:stretch>
            <a:fillRect/>
          </a:stretch>
        </a:blipFill>
        <a:ln>
          <a:solidFill>
            <a:schemeClr val="accent3">
              <a:shade val="80000"/>
              <a:hueOff val="0"/>
              <a:satOff val="0"/>
              <a:lumOff val="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GB" sz="1700" b="1" kern="1200" dirty="0" smtClean="0">
              <a:solidFill>
                <a:srgbClr val="194888"/>
              </a:solidFill>
            </a:rPr>
            <a:t>excessive</a:t>
          </a:r>
        </a:p>
        <a:p>
          <a:pPr lvl="0" algn="ctr" defTabSz="755650">
            <a:lnSpc>
              <a:spcPct val="90000"/>
            </a:lnSpc>
            <a:spcBef>
              <a:spcPct val="0"/>
            </a:spcBef>
            <a:spcAft>
              <a:spcPct val="35000"/>
            </a:spcAft>
          </a:pPr>
          <a:r>
            <a:rPr lang="en-GB" sz="1700" kern="1200" dirty="0" smtClean="0">
              <a:solidFill>
                <a:srgbClr val="194888"/>
              </a:solidFill>
            </a:rPr>
            <a:t>precipitation</a:t>
          </a:r>
          <a:endParaRPr lang="en-GB" sz="1700" kern="1200" dirty="0">
            <a:solidFill>
              <a:srgbClr val="194888"/>
            </a:solidFill>
          </a:endParaRPr>
        </a:p>
      </dsp:txBody>
      <dsp:txXfrm>
        <a:off x="502131" y="0"/>
        <a:ext cx="3092946" cy="990600"/>
      </dsp:txXfrm>
    </dsp:sp>
    <dsp:sp modelId="{C3F5A12F-7870-4812-A4EB-607B05B56653}">
      <dsp:nvSpPr>
        <dsp:cNvPr id="0" name=""/>
        <dsp:cNvSpPr/>
      </dsp:nvSpPr>
      <dsp:spPr>
        <a:xfrm>
          <a:off x="3682022" y="0"/>
          <a:ext cx="4083546" cy="990600"/>
        </a:xfrm>
        <a:prstGeom prst="chevron">
          <a:avLst/>
        </a:prstGeom>
        <a:blipFill dpi="0" rotWithShape="0">
          <a:blip xmlns:r="http://schemas.openxmlformats.org/officeDocument/2006/relationships" r:embed="rId2">
            <a:alphaModFix amt="5000"/>
          </a:blip>
          <a:srcRect/>
          <a:stretch>
            <a:fillRect/>
          </a:stretch>
        </a:blipFill>
        <a:ln>
          <a:solidFill>
            <a:schemeClr val="accent3">
              <a:shade val="80000"/>
              <a:hueOff val="0"/>
              <a:satOff val="0"/>
              <a:lumOff val="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GB" sz="1700" b="1" kern="1200" dirty="0" smtClean="0">
              <a:solidFill>
                <a:srgbClr val="194888"/>
              </a:solidFill>
            </a:rPr>
            <a:t>drought</a:t>
          </a:r>
        </a:p>
        <a:p>
          <a:pPr lvl="0" algn="ctr" defTabSz="755650">
            <a:lnSpc>
              <a:spcPct val="90000"/>
            </a:lnSpc>
            <a:spcBef>
              <a:spcPct val="0"/>
            </a:spcBef>
            <a:spcAft>
              <a:spcPct val="35000"/>
            </a:spcAft>
          </a:pPr>
          <a:r>
            <a:rPr lang="en-GB" sz="1700" kern="1200" dirty="0" smtClean="0">
              <a:solidFill>
                <a:srgbClr val="194888"/>
              </a:solidFill>
            </a:rPr>
            <a:t>(minimal rainfall)</a:t>
          </a:r>
          <a:endParaRPr lang="en-GB" sz="1700" kern="1200" dirty="0">
            <a:solidFill>
              <a:srgbClr val="194888"/>
            </a:solidFill>
          </a:endParaRPr>
        </a:p>
      </dsp:txBody>
      <dsp:txXfrm>
        <a:off x="4177322" y="0"/>
        <a:ext cx="3092946" cy="9906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0BD63-7DD8-4FCD-BED9-C3308B85145E}">
      <dsp:nvSpPr>
        <dsp:cNvPr id="0" name=""/>
        <dsp:cNvSpPr/>
      </dsp:nvSpPr>
      <dsp:spPr>
        <a:xfrm>
          <a:off x="2254" y="0"/>
          <a:ext cx="2747032" cy="990600"/>
        </a:xfrm>
        <a:prstGeom prst="chevron">
          <a:avLst/>
        </a:prstGeom>
        <a:blipFill dpi="0" rotWithShape="0">
          <a:blip xmlns:r="http://schemas.openxmlformats.org/officeDocument/2006/relationships" r:embed="rId1">
            <a:alphaModFix amt="20000"/>
          </a:blip>
          <a:srcRect/>
          <a:stretch>
            <a:fillRect/>
          </a:stretch>
        </a:blipFill>
        <a:ln>
          <a:solidFill>
            <a:schemeClr val="accent3">
              <a:shade val="80000"/>
              <a:hueOff val="0"/>
              <a:satOff val="0"/>
              <a:lumOff val="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GB" sz="1700" b="1" kern="1200" dirty="0" smtClean="0">
              <a:solidFill>
                <a:srgbClr val="194888"/>
              </a:solidFill>
            </a:rPr>
            <a:t>high heat</a:t>
          </a:r>
        </a:p>
      </dsp:txBody>
      <dsp:txXfrm>
        <a:off x="497554" y="0"/>
        <a:ext cx="1756432" cy="990600"/>
      </dsp:txXfrm>
    </dsp:sp>
    <dsp:sp modelId="{486721BE-7894-46A0-92B8-9463B7C968F8}">
      <dsp:nvSpPr>
        <dsp:cNvPr id="0" name=""/>
        <dsp:cNvSpPr/>
      </dsp:nvSpPr>
      <dsp:spPr>
        <a:xfrm>
          <a:off x="2474583" y="0"/>
          <a:ext cx="2747032" cy="990600"/>
        </a:xfrm>
        <a:prstGeom prst="chevron">
          <a:avLst/>
        </a:prstGeom>
        <a:blipFill dpi="0" rotWithShape="0">
          <a:blip xmlns:r="http://schemas.openxmlformats.org/officeDocument/2006/relationships" r:embed="rId2">
            <a:alphaModFix amt="20000"/>
          </a:blip>
          <a:srcRect/>
          <a:stretch>
            <a:fillRect/>
          </a:stretch>
        </a:blipFill>
        <a:ln>
          <a:solidFill>
            <a:schemeClr val="accent3">
              <a:shade val="80000"/>
              <a:hueOff val="0"/>
              <a:satOff val="0"/>
              <a:lumOff val="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GB" sz="1700" b="1" kern="1200" dirty="0" smtClean="0">
              <a:solidFill>
                <a:srgbClr val="194888"/>
              </a:solidFill>
            </a:rPr>
            <a:t>  low heat</a:t>
          </a:r>
        </a:p>
      </dsp:txBody>
      <dsp:txXfrm>
        <a:off x="2969883" y="0"/>
        <a:ext cx="1756432" cy="990600"/>
      </dsp:txXfrm>
    </dsp:sp>
    <dsp:sp modelId="{27957D7B-7C86-4AA4-A384-943238E0D873}">
      <dsp:nvSpPr>
        <dsp:cNvPr id="0" name=""/>
        <dsp:cNvSpPr/>
      </dsp:nvSpPr>
      <dsp:spPr>
        <a:xfrm>
          <a:off x="4946912" y="0"/>
          <a:ext cx="2747032" cy="990600"/>
        </a:xfrm>
        <a:prstGeom prst="chevron">
          <a:avLst/>
        </a:prstGeom>
        <a:blipFill dpi="0" rotWithShape="0">
          <a:blip xmlns:r="http://schemas.openxmlformats.org/officeDocument/2006/relationships" r:embed="rId3">
            <a:alphaModFix amt="20000"/>
          </a:blip>
          <a:srcRect/>
          <a:stretch>
            <a:fillRect/>
          </a:stretch>
        </a:blipFill>
        <a:ln>
          <a:solidFill>
            <a:schemeClr val="accent3">
              <a:shade val="80000"/>
              <a:hueOff val="0"/>
              <a:satOff val="0"/>
              <a:lumOff val="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lang="en-GB" sz="1700" b="1" kern="1200" dirty="0" smtClean="0">
              <a:solidFill>
                <a:srgbClr val="194888"/>
              </a:solidFill>
            </a:rPr>
            <a:t>  freeze</a:t>
          </a:r>
        </a:p>
      </dsp:txBody>
      <dsp:txXfrm>
        <a:off x="5442212" y="0"/>
        <a:ext cx="1756432" cy="9906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69049-D2C4-4E10-9290-6D40FB319A51}">
      <dsp:nvSpPr>
        <dsp:cNvPr id="0" name=""/>
        <dsp:cNvSpPr/>
      </dsp:nvSpPr>
      <dsp:spPr>
        <a:xfrm>
          <a:off x="1004" y="0"/>
          <a:ext cx="2611933" cy="4724399"/>
        </a:xfrm>
        <a:prstGeom prst="roundRect">
          <a:avLst>
            <a:gd name="adj" fmla="val 10000"/>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i="0" u="none" strike="noStrike" kern="1200" dirty="0" smtClean="0">
              <a:solidFill>
                <a:srgbClr val="194888"/>
              </a:solidFill>
              <a:latin typeface="Century Gothic" pitchFamily="34" charset="0"/>
            </a:rPr>
            <a:t>What triggers an insurance event?</a:t>
          </a:r>
          <a:endParaRPr lang="en-GB" sz="1600" b="1" kern="1200" dirty="0">
            <a:solidFill>
              <a:srgbClr val="194888"/>
            </a:solidFill>
          </a:endParaRPr>
        </a:p>
      </dsp:txBody>
      <dsp:txXfrm>
        <a:off x="1004" y="0"/>
        <a:ext cx="2611933" cy="1417320"/>
      </dsp:txXfrm>
    </dsp:sp>
    <dsp:sp modelId="{9DFE4775-693B-4680-9BDA-DC828784B067}">
      <dsp:nvSpPr>
        <dsp:cNvPr id="0" name=""/>
        <dsp:cNvSpPr/>
      </dsp:nvSpPr>
      <dsp:spPr>
        <a:xfrm>
          <a:off x="262197" y="1417320"/>
          <a:ext cx="2089546" cy="307086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GB" sz="1600" b="0" i="0" u="none" strike="noStrike" kern="1200" dirty="0" smtClean="0">
              <a:solidFill>
                <a:srgbClr val="194888"/>
              </a:solidFill>
              <a:latin typeface="Century Gothic" pitchFamily="34" charset="0"/>
            </a:rPr>
            <a:t>when total amount</a:t>
          </a:r>
          <a:r>
            <a:rPr lang="en-GB" sz="1600" b="0" i="0" u="none" strike="noStrike" kern="1200" baseline="0" dirty="0" smtClean="0">
              <a:solidFill>
                <a:srgbClr val="194888"/>
              </a:solidFill>
              <a:latin typeface="Century Gothic" pitchFamily="34" charset="0"/>
            </a:rPr>
            <a:t> of </a:t>
          </a:r>
          <a:r>
            <a:rPr lang="en-GB" sz="1600" b="1" i="0" u="none" strike="noStrike" kern="1200" baseline="0" dirty="0" smtClean="0">
              <a:solidFill>
                <a:srgbClr val="194888"/>
              </a:solidFill>
              <a:latin typeface="Century Gothic" pitchFamily="34" charset="0"/>
            </a:rPr>
            <a:t>precipitation </a:t>
          </a:r>
          <a:r>
            <a:rPr lang="en-GB" sz="1600" b="0" i="0" u="none" strike="noStrike" kern="1200" baseline="0" dirty="0" smtClean="0">
              <a:solidFill>
                <a:srgbClr val="194888"/>
              </a:solidFill>
              <a:latin typeface="Century Gothic" pitchFamily="34" charset="0"/>
            </a:rPr>
            <a:t>for the period is</a:t>
          </a:r>
          <a:r>
            <a:rPr lang="en-GB" sz="1600" b="1" i="0" u="none" strike="noStrike" kern="1200" baseline="0" dirty="0" smtClean="0">
              <a:solidFill>
                <a:srgbClr val="194888"/>
              </a:solidFill>
              <a:latin typeface="Century Gothic" pitchFamily="34" charset="0"/>
            </a:rPr>
            <a:t> below the minimum threshold</a:t>
          </a:r>
          <a:endParaRPr lang="en-GB" sz="1600" b="0" kern="1200" dirty="0">
            <a:solidFill>
              <a:srgbClr val="194888"/>
            </a:solidFill>
          </a:endParaRPr>
        </a:p>
      </dsp:txBody>
      <dsp:txXfrm>
        <a:off x="323398" y="1478521"/>
        <a:ext cx="1967144" cy="2948458"/>
      </dsp:txXfrm>
    </dsp:sp>
    <dsp:sp modelId="{DF08A024-FA09-4E84-9583-9AFA79038C04}">
      <dsp:nvSpPr>
        <dsp:cNvPr id="0" name=""/>
        <dsp:cNvSpPr/>
      </dsp:nvSpPr>
      <dsp:spPr>
        <a:xfrm>
          <a:off x="2808833" y="0"/>
          <a:ext cx="2611933" cy="4724399"/>
        </a:xfrm>
        <a:prstGeom prst="roundRect">
          <a:avLst>
            <a:gd name="adj" fmla="val 10000"/>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i="0" u="none" strike="noStrike" kern="1200" dirty="0" smtClean="0">
              <a:solidFill>
                <a:srgbClr val="194888"/>
              </a:solidFill>
              <a:latin typeface="Century Gothic" pitchFamily="34" charset="0"/>
            </a:rPr>
            <a:t>What  types of thresholds?</a:t>
          </a:r>
          <a:endParaRPr lang="en-GB" sz="1600" kern="1200" dirty="0">
            <a:solidFill>
              <a:srgbClr val="194888"/>
            </a:solidFill>
          </a:endParaRPr>
        </a:p>
      </dsp:txBody>
      <dsp:txXfrm>
        <a:off x="2808833" y="0"/>
        <a:ext cx="2611933" cy="1417320"/>
      </dsp:txXfrm>
    </dsp:sp>
    <dsp:sp modelId="{54565E0E-802A-4F93-9A3B-0A793A17C779}">
      <dsp:nvSpPr>
        <dsp:cNvPr id="0" name=""/>
        <dsp:cNvSpPr/>
      </dsp:nvSpPr>
      <dsp:spPr>
        <a:xfrm>
          <a:off x="3070026" y="1417320"/>
          <a:ext cx="2089546" cy="307086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GB" sz="1600" b="0" i="0" u="none" strike="noStrike" kern="1200" dirty="0" smtClean="0">
              <a:solidFill>
                <a:srgbClr val="194888"/>
              </a:solidFill>
              <a:latin typeface="Century Gothic" pitchFamily="34" charset="0"/>
            </a:rPr>
            <a:t>1. </a:t>
          </a:r>
          <a:r>
            <a:rPr lang="en-GB" sz="1600" b="1" i="0" u="none" strike="noStrike" kern="1200" dirty="0" smtClean="0">
              <a:solidFill>
                <a:srgbClr val="194888"/>
              </a:solidFill>
              <a:latin typeface="Century Gothic" pitchFamily="34" charset="0"/>
            </a:rPr>
            <a:t>minimum </a:t>
          </a:r>
          <a:r>
            <a:rPr lang="en-GB" sz="1600" b="0" i="0" u="none" strike="noStrike" kern="1200" dirty="0" smtClean="0">
              <a:solidFill>
                <a:srgbClr val="194888"/>
              </a:solidFill>
              <a:latin typeface="Century Gothic" pitchFamily="34" charset="0"/>
            </a:rPr>
            <a:t>threshold for period</a:t>
          </a:r>
        </a:p>
        <a:p>
          <a:pPr lvl="0" algn="ctr" defTabSz="711200">
            <a:lnSpc>
              <a:spcPct val="90000"/>
            </a:lnSpc>
            <a:spcBef>
              <a:spcPct val="0"/>
            </a:spcBef>
            <a:spcAft>
              <a:spcPct val="35000"/>
            </a:spcAft>
          </a:pPr>
          <a:r>
            <a:rPr lang="en-GB" sz="1600" b="0" i="0" u="none" strike="noStrike" kern="1200" dirty="0" smtClean="0">
              <a:solidFill>
                <a:srgbClr val="194888"/>
              </a:solidFill>
              <a:latin typeface="Century Gothic" pitchFamily="34" charset="0"/>
            </a:rPr>
            <a:t>2. </a:t>
          </a:r>
          <a:r>
            <a:rPr lang="en-GB" sz="1600" b="1" i="0" u="none" strike="noStrike" kern="1200" dirty="0" smtClean="0">
              <a:solidFill>
                <a:srgbClr val="194888"/>
              </a:solidFill>
              <a:latin typeface="Century Gothic" pitchFamily="34" charset="0"/>
            </a:rPr>
            <a:t>maximum </a:t>
          </a:r>
          <a:r>
            <a:rPr lang="en-GB" sz="1600" b="0" i="0" u="none" strike="noStrike" kern="1200" dirty="0" smtClean="0">
              <a:solidFill>
                <a:srgbClr val="194888"/>
              </a:solidFill>
              <a:latin typeface="Century Gothic" pitchFamily="34" charset="0"/>
            </a:rPr>
            <a:t>threshold for period</a:t>
          </a:r>
        </a:p>
        <a:p>
          <a:pPr lvl="0" algn="ctr" defTabSz="711200">
            <a:lnSpc>
              <a:spcPct val="90000"/>
            </a:lnSpc>
            <a:spcBef>
              <a:spcPct val="0"/>
            </a:spcBef>
            <a:spcAft>
              <a:spcPct val="35000"/>
            </a:spcAft>
          </a:pPr>
          <a:r>
            <a:rPr lang="en-GB" sz="1600" b="0" i="1" u="none" strike="noStrike" kern="1200" dirty="0" smtClean="0">
              <a:solidFill>
                <a:srgbClr val="194888"/>
              </a:solidFill>
              <a:latin typeface="Century Gothic" pitchFamily="34" charset="0"/>
            </a:rPr>
            <a:t>(based on long term average for period)</a:t>
          </a:r>
          <a:endParaRPr lang="en-GB" sz="1600" b="1" i="0" u="none" strike="noStrike" kern="1200" dirty="0" smtClean="0">
            <a:solidFill>
              <a:srgbClr val="194888"/>
            </a:solidFill>
            <a:latin typeface="Century Gothic" pitchFamily="34" charset="0"/>
          </a:endParaRPr>
        </a:p>
      </dsp:txBody>
      <dsp:txXfrm>
        <a:off x="3131227" y="1478521"/>
        <a:ext cx="1967144" cy="2948458"/>
      </dsp:txXfrm>
    </dsp:sp>
    <dsp:sp modelId="{E99E73BE-E430-4F50-8238-C0511B985727}">
      <dsp:nvSpPr>
        <dsp:cNvPr id="0" name=""/>
        <dsp:cNvSpPr/>
      </dsp:nvSpPr>
      <dsp:spPr>
        <a:xfrm>
          <a:off x="5616661" y="0"/>
          <a:ext cx="2611933" cy="4724399"/>
        </a:xfrm>
        <a:prstGeom prst="roundRect">
          <a:avLst>
            <a:gd name="adj" fmla="val 10000"/>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i="0" u="none" strike="noStrike" kern="1200" dirty="0" smtClean="0">
              <a:solidFill>
                <a:srgbClr val="194888"/>
              </a:solidFill>
              <a:latin typeface="Century Gothic" pitchFamily="34" charset="0"/>
            </a:rPr>
            <a:t>What precipitation values are accepted?</a:t>
          </a:r>
          <a:endParaRPr lang="en-GB" sz="1600" kern="1200" dirty="0">
            <a:solidFill>
              <a:srgbClr val="194888"/>
            </a:solidFill>
          </a:endParaRPr>
        </a:p>
      </dsp:txBody>
      <dsp:txXfrm>
        <a:off x="5616661" y="0"/>
        <a:ext cx="2611933" cy="1417320"/>
      </dsp:txXfrm>
    </dsp:sp>
    <dsp:sp modelId="{49D00C3B-D386-4AD7-B7D8-026132928D88}">
      <dsp:nvSpPr>
        <dsp:cNvPr id="0" name=""/>
        <dsp:cNvSpPr/>
      </dsp:nvSpPr>
      <dsp:spPr>
        <a:xfrm>
          <a:off x="5877855" y="1417320"/>
          <a:ext cx="2089546" cy="3070860"/>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GB" sz="1600" b="0" i="0" u="none" strike="noStrike" kern="1200" dirty="0" smtClean="0">
              <a:solidFill>
                <a:srgbClr val="194888"/>
              </a:solidFill>
              <a:latin typeface="Century Gothic" pitchFamily="34" charset="0"/>
            </a:rPr>
            <a:t>daily </a:t>
          </a:r>
          <a:r>
            <a:rPr lang="en-GB" sz="1600" b="1" i="0" u="none" strike="noStrike" kern="1200" dirty="0" smtClean="0">
              <a:solidFill>
                <a:srgbClr val="194888"/>
              </a:solidFill>
              <a:latin typeface="Century Gothic" pitchFamily="34" charset="0"/>
            </a:rPr>
            <a:t>values of precipitation measured </a:t>
          </a:r>
          <a:r>
            <a:rPr lang="en-GB" sz="1600" b="0" i="0" u="none" strike="noStrike" kern="1200" dirty="0" smtClean="0">
              <a:solidFill>
                <a:srgbClr val="194888"/>
              </a:solidFill>
              <a:latin typeface="Century Gothic" pitchFamily="34" charset="0"/>
            </a:rPr>
            <a:t>officially</a:t>
          </a:r>
          <a:r>
            <a:rPr lang="en-GB" sz="1600" b="1" i="0" u="none" strike="noStrike" kern="1200" dirty="0" smtClean="0">
              <a:solidFill>
                <a:srgbClr val="194888"/>
              </a:solidFill>
              <a:latin typeface="Century Gothic" pitchFamily="34" charset="0"/>
            </a:rPr>
            <a:t> </a:t>
          </a:r>
          <a:r>
            <a:rPr lang="en-GB" sz="1600" b="0" i="0" u="none" strike="noStrike" kern="1200" dirty="0" smtClean="0">
              <a:solidFill>
                <a:srgbClr val="194888"/>
              </a:solidFill>
              <a:latin typeface="Century Gothic" pitchFamily="34" charset="0"/>
            </a:rPr>
            <a:t>by  Authorized National Weather Service</a:t>
          </a:r>
          <a:endParaRPr lang="en-GB" sz="1600" b="0" kern="1200" dirty="0">
            <a:solidFill>
              <a:srgbClr val="194888"/>
            </a:solidFill>
          </a:endParaRPr>
        </a:p>
      </dsp:txBody>
      <dsp:txXfrm>
        <a:off x="5939056" y="1478521"/>
        <a:ext cx="1967144" cy="29484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95684-B1FC-6748-947B-D769AB278590}">
      <dsp:nvSpPr>
        <dsp:cNvPr id="0" name=""/>
        <dsp:cNvSpPr/>
      </dsp:nvSpPr>
      <dsp:spPr>
        <a:xfrm>
          <a:off x="0" y="0"/>
          <a:ext cx="5560755" cy="86348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t>Platform Testing</a:t>
          </a:r>
          <a:endParaRPr lang="en-US" sz="1200" b="1" kern="1200" dirty="0"/>
        </a:p>
        <a:p>
          <a:pPr marL="114300" lvl="1" indent="-114300" algn="l" defTabSz="533400">
            <a:lnSpc>
              <a:spcPct val="90000"/>
            </a:lnSpc>
            <a:spcBef>
              <a:spcPct val="0"/>
            </a:spcBef>
            <a:spcAft>
              <a:spcPct val="15000"/>
            </a:spcAft>
            <a:buChar char="••"/>
          </a:pPr>
          <a:r>
            <a:rPr lang="en-US" sz="1200" b="1" kern="1200" dirty="0" smtClean="0"/>
            <a:t>			Nov 2012 to May 2013</a:t>
          </a:r>
          <a:endParaRPr lang="en-US" sz="1200" b="1" kern="1200" dirty="0"/>
        </a:p>
      </dsp:txBody>
      <dsp:txXfrm>
        <a:off x="25291" y="25291"/>
        <a:ext cx="4527956" cy="812905"/>
      </dsp:txXfrm>
    </dsp:sp>
    <dsp:sp modelId="{21FC8D4B-F706-C749-B9DB-0AD4EEA7F011}">
      <dsp:nvSpPr>
        <dsp:cNvPr id="0" name=""/>
        <dsp:cNvSpPr/>
      </dsp:nvSpPr>
      <dsp:spPr>
        <a:xfrm>
          <a:off x="415251" y="983416"/>
          <a:ext cx="5560755" cy="86348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t>Compatibility and proper functioning of the systems</a:t>
          </a:r>
          <a:endParaRPr lang="en-US" sz="1600" b="1" kern="1200" dirty="0"/>
        </a:p>
        <a:p>
          <a:pPr marL="114300" lvl="1" indent="-114300" algn="l" defTabSz="533400">
            <a:lnSpc>
              <a:spcPct val="90000"/>
            </a:lnSpc>
            <a:spcBef>
              <a:spcPct val="0"/>
            </a:spcBef>
            <a:spcAft>
              <a:spcPct val="15000"/>
            </a:spcAft>
            <a:buChar char="••"/>
          </a:pPr>
          <a:r>
            <a:rPr lang="en-US" sz="1200" b="1" kern="1200" dirty="0" smtClean="0"/>
            <a:t>			Dec 2012 to June 2013</a:t>
          </a:r>
          <a:endParaRPr lang="en-US" sz="1200" kern="1200" dirty="0"/>
        </a:p>
      </dsp:txBody>
      <dsp:txXfrm>
        <a:off x="440542" y="1008707"/>
        <a:ext cx="4533655" cy="812905"/>
      </dsp:txXfrm>
    </dsp:sp>
    <dsp:sp modelId="{7398742F-7319-E247-A1A7-09EEA049E7CB}">
      <dsp:nvSpPr>
        <dsp:cNvPr id="0" name=""/>
        <dsp:cNvSpPr/>
      </dsp:nvSpPr>
      <dsp:spPr>
        <a:xfrm>
          <a:off x="830502" y="1966832"/>
          <a:ext cx="5560755" cy="86348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t>Europa Re Accreditation Sales Certificates</a:t>
          </a:r>
        </a:p>
        <a:p>
          <a:pPr marL="171450" lvl="1" indent="-171450" algn="l" defTabSz="711200">
            <a:lnSpc>
              <a:spcPct val="90000"/>
            </a:lnSpc>
            <a:spcBef>
              <a:spcPct val="0"/>
            </a:spcBef>
            <a:spcAft>
              <a:spcPct val="15000"/>
            </a:spcAft>
            <a:buChar char="••"/>
          </a:pPr>
          <a:r>
            <a:rPr lang="en-US" sz="1600" b="1" kern="1200" dirty="0" smtClean="0"/>
            <a:t>		</a:t>
          </a:r>
          <a:r>
            <a:rPr lang="en-US" sz="1200" b="1" kern="1200" dirty="0" smtClean="0"/>
            <a:t>May 2013 on-going</a:t>
          </a:r>
        </a:p>
      </dsp:txBody>
      <dsp:txXfrm>
        <a:off x="855793" y="1992123"/>
        <a:ext cx="4533655" cy="812905"/>
      </dsp:txXfrm>
    </dsp:sp>
    <dsp:sp modelId="{1495639A-8F0E-DB47-97CE-67B4D7E53BEC}">
      <dsp:nvSpPr>
        <dsp:cNvPr id="0" name=""/>
        <dsp:cNvSpPr/>
      </dsp:nvSpPr>
      <dsp:spPr>
        <a:xfrm>
          <a:off x="1245753" y="2950248"/>
          <a:ext cx="5560755" cy="86348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t>Europa Re Accreditation Claims Reporting Certificates</a:t>
          </a:r>
          <a:endParaRPr lang="en-US" sz="1600" kern="1200" dirty="0"/>
        </a:p>
        <a:p>
          <a:pPr marL="114300" lvl="1" indent="-114300" algn="l" defTabSz="533400">
            <a:lnSpc>
              <a:spcPct val="90000"/>
            </a:lnSpc>
            <a:spcBef>
              <a:spcPct val="0"/>
            </a:spcBef>
            <a:spcAft>
              <a:spcPct val="15000"/>
            </a:spcAft>
            <a:buChar char="••"/>
          </a:pPr>
          <a:r>
            <a:rPr lang="en-US" sz="1200" b="1" kern="1200" dirty="0" smtClean="0"/>
            <a:t>			June 2013 on-going</a:t>
          </a:r>
        </a:p>
      </dsp:txBody>
      <dsp:txXfrm>
        <a:off x="1271044" y="2975539"/>
        <a:ext cx="4533655" cy="812905"/>
      </dsp:txXfrm>
    </dsp:sp>
    <dsp:sp modelId="{A2825FC0-4B0E-114D-995B-6A58A67843CA}">
      <dsp:nvSpPr>
        <dsp:cNvPr id="0" name=""/>
        <dsp:cNvSpPr/>
      </dsp:nvSpPr>
      <dsp:spPr>
        <a:xfrm>
          <a:off x="1661004" y="3933664"/>
          <a:ext cx="5560755" cy="86348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US" sz="1600" b="1" kern="1200" dirty="0" smtClean="0"/>
            <a:t>Europa Re  New Products Launch</a:t>
          </a:r>
          <a:endParaRPr lang="en-US" sz="1600" kern="1200" dirty="0"/>
        </a:p>
        <a:p>
          <a:pPr marL="171450" lvl="1" indent="-171450" algn="l" defTabSz="800100">
            <a:lnSpc>
              <a:spcPct val="90000"/>
            </a:lnSpc>
            <a:spcBef>
              <a:spcPct val="0"/>
            </a:spcBef>
            <a:spcAft>
              <a:spcPct val="15000"/>
            </a:spcAft>
            <a:buChar char="••"/>
          </a:pPr>
          <a:r>
            <a:rPr lang="en-US" sz="1800" b="1" kern="1200" dirty="0" smtClean="0"/>
            <a:t>		</a:t>
          </a:r>
          <a:r>
            <a:rPr lang="en-US" sz="1200" b="1" kern="1200" dirty="0" smtClean="0"/>
            <a:t>June 2013 to Dec 2014</a:t>
          </a:r>
          <a:endParaRPr lang="en-US" sz="1200" kern="1200" dirty="0"/>
        </a:p>
      </dsp:txBody>
      <dsp:txXfrm>
        <a:off x="1686295" y="3958955"/>
        <a:ext cx="4533655" cy="812905"/>
      </dsp:txXfrm>
    </dsp:sp>
    <dsp:sp modelId="{2B4D5679-C9E3-A24B-8BA5-F9BAF08958DE}">
      <dsp:nvSpPr>
        <dsp:cNvPr id="0" name=""/>
        <dsp:cNvSpPr/>
      </dsp:nvSpPr>
      <dsp:spPr>
        <a:xfrm>
          <a:off x="4999488" y="630825"/>
          <a:ext cx="561266" cy="56126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5125773" y="630825"/>
        <a:ext cx="308696" cy="422353"/>
      </dsp:txXfrm>
    </dsp:sp>
    <dsp:sp modelId="{D1900360-F55C-A944-A2FB-26917D11BA7F}">
      <dsp:nvSpPr>
        <dsp:cNvPr id="0" name=""/>
        <dsp:cNvSpPr/>
      </dsp:nvSpPr>
      <dsp:spPr>
        <a:xfrm>
          <a:off x="5414739" y="1614241"/>
          <a:ext cx="561266" cy="56126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5541024" y="1614241"/>
        <a:ext cx="308696" cy="422353"/>
      </dsp:txXfrm>
    </dsp:sp>
    <dsp:sp modelId="{2A362518-A1E2-E04C-B29F-3C8B5B7584E1}">
      <dsp:nvSpPr>
        <dsp:cNvPr id="0" name=""/>
        <dsp:cNvSpPr/>
      </dsp:nvSpPr>
      <dsp:spPr>
        <a:xfrm>
          <a:off x="5829990" y="2583266"/>
          <a:ext cx="561266" cy="56126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5956275" y="2583266"/>
        <a:ext cx="308696" cy="422353"/>
      </dsp:txXfrm>
    </dsp:sp>
    <dsp:sp modelId="{5D73281D-6661-DC4C-AF03-03C42F680942}">
      <dsp:nvSpPr>
        <dsp:cNvPr id="0" name=""/>
        <dsp:cNvSpPr/>
      </dsp:nvSpPr>
      <dsp:spPr>
        <a:xfrm>
          <a:off x="6245242" y="3576276"/>
          <a:ext cx="561266" cy="56126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6371527" y="3576276"/>
        <a:ext cx="308696" cy="42235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216B8-6CAB-AE4F-9961-BDA8156083F2}">
      <dsp:nvSpPr>
        <dsp:cNvPr id="0" name=""/>
        <dsp:cNvSpPr/>
      </dsp:nvSpPr>
      <dsp:spPr>
        <a:xfrm>
          <a:off x="957063" y="670743"/>
          <a:ext cx="5307632" cy="84142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1" kern="1200" dirty="0" smtClean="0"/>
            <a:t>Education and Promotion</a:t>
          </a:r>
          <a:endParaRPr lang="en-US" sz="1200" b="1" kern="1200" dirty="0"/>
        </a:p>
        <a:p>
          <a:pPr marL="114300" lvl="1" indent="-114300" algn="l" defTabSz="533400">
            <a:lnSpc>
              <a:spcPct val="90000"/>
            </a:lnSpc>
            <a:spcBef>
              <a:spcPct val="0"/>
            </a:spcBef>
            <a:spcAft>
              <a:spcPct val="15000"/>
            </a:spcAft>
            <a:buChar char="••"/>
          </a:pPr>
          <a:r>
            <a:rPr lang="en-US" sz="1200" b="1" kern="1200" dirty="0" smtClean="0"/>
            <a:t>			Starts June 2013</a:t>
          </a:r>
          <a:endParaRPr lang="en-US" sz="1200" b="1" kern="1200" dirty="0"/>
        </a:p>
      </dsp:txBody>
      <dsp:txXfrm>
        <a:off x="981707" y="695387"/>
        <a:ext cx="5258344" cy="792137"/>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2C960A-51F3-834A-94B3-86AD0FC29E62}" type="datetimeFigureOut">
              <a:rPr lang="en-US" smtClean="0"/>
              <a:t>01/12/2012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6EEBF41-0F1E-9A47-91B2-B2D2CE02AB42}" type="slidenum">
              <a:rPr lang="en-US" smtClean="0"/>
              <a:t>‹#›</a:t>
            </a:fld>
            <a:endParaRPr lang="en-US" dirty="0"/>
          </a:p>
        </p:txBody>
      </p:sp>
    </p:spTree>
    <p:extLst>
      <p:ext uri="{BB962C8B-B14F-4D97-AF65-F5344CB8AC3E}">
        <p14:creationId xmlns:p14="http://schemas.microsoft.com/office/powerpoint/2010/main" val="9883986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5EF94F9-12B7-46A4-A56B-6EE85D6EA187}" type="datetimeFigureOut">
              <a:rPr lang="en-US"/>
              <a:pPr>
                <a:defRPr/>
              </a:pPr>
              <a:t>01/12/2012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A1806A4-85AF-4E6D-A581-E9B83D36357E}" type="slidenum">
              <a:rPr lang="en-US"/>
              <a:pPr>
                <a:defRPr/>
              </a:pPr>
              <a:t>‹#›</a:t>
            </a:fld>
            <a:endParaRPr lang="en-US" dirty="0"/>
          </a:p>
        </p:txBody>
      </p:sp>
    </p:spTree>
    <p:extLst>
      <p:ext uri="{BB962C8B-B14F-4D97-AF65-F5344CB8AC3E}">
        <p14:creationId xmlns:p14="http://schemas.microsoft.com/office/powerpoint/2010/main" val="18726013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3E34F59-C87E-48FA-820C-977E56F05995}" type="slidenum">
              <a:rPr lang="de-DE"/>
              <a:pPr>
                <a:defRPr/>
              </a:pPr>
              <a:t>1</a:t>
            </a:fld>
            <a:endParaRPr lang="de-DE" dirty="0"/>
          </a:p>
        </p:txBody>
      </p:sp>
      <p:sp>
        <p:nvSpPr>
          <p:cNvPr id="18435" name="Rectangle 1026"/>
          <p:cNvSpPr>
            <a:spLocks noGrp="1" noRot="1" noChangeAspect="1" noChangeArrowheads="1" noTextEdit="1"/>
          </p:cNvSpPr>
          <p:nvPr>
            <p:ph type="sldImg"/>
          </p:nvPr>
        </p:nvSpPr>
        <p:spPr bwMode="auto">
          <a:noFill/>
          <a:ln>
            <a:solidFill>
              <a:srgbClr val="000000"/>
            </a:solidFill>
            <a:miter lim="800000"/>
            <a:headEnd/>
            <a:tailEnd/>
          </a:ln>
        </p:spPr>
      </p:sp>
      <p:sp>
        <p:nvSpPr>
          <p:cNvPr id="18436" name="Rectangle 1027"/>
          <p:cNvSpPr>
            <a:spLocks noGrp="1" noChangeArrowheads="1"/>
          </p:cNvSpPr>
          <p:nvPr>
            <p:ph type="body" idx="1"/>
          </p:nvPr>
        </p:nvSpPr>
        <p:spPr bwMode="auto">
          <a:noFill/>
        </p:spPr>
        <p:txBody>
          <a:bodyPr wrap="square" numCol="1" anchor="t" anchorCtr="0" compatLnSpc="1">
            <a:prstTxWarp prst="textNoShape">
              <a:avLst/>
            </a:prstTxWarp>
          </a:bodyPr>
          <a:lstStyle/>
          <a:p>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b="0" dirty="0"/>
          </a:p>
        </p:txBody>
      </p:sp>
      <p:sp>
        <p:nvSpPr>
          <p:cNvPr id="4" name="Slide Number Placeholder 3"/>
          <p:cNvSpPr>
            <a:spLocks noGrp="1"/>
          </p:cNvSpPr>
          <p:nvPr>
            <p:ph type="sldNum" sz="quarter" idx="10"/>
          </p:nvPr>
        </p:nvSpPr>
        <p:spPr/>
        <p:txBody>
          <a:bodyPr/>
          <a:lstStyle/>
          <a:p>
            <a:pPr>
              <a:defRPr/>
            </a:pPr>
            <a:fld id="{6A1806A4-85AF-4E6D-A581-E9B83D36357E}" type="slidenum">
              <a:rPr lang="en-US" smtClean="0"/>
              <a:pPr>
                <a:defRPr/>
              </a:pPr>
              <a:t>12</a:t>
            </a:fld>
            <a:endParaRPr lang="en-US"/>
          </a:p>
        </p:txBody>
      </p:sp>
    </p:spTree>
    <p:extLst>
      <p:ext uri="{BB962C8B-B14F-4D97-AF65-F5344CB8AC3E}">
        <p14:creationId xmlns:p14="http://schemas.microsoft.com/office/powerpoint/2010/main" val="3814062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dirty="0" smtClean="0"/>
              <a:t>Our Response</a:t>
            </a:r>
          </a:p>
          <a:p>
            <a:r>
              <a:rPr lang="en-US" sz="1000" b="0" dirty="0" smtClean="0"/>
              <a:t>Europa Re’s Remote Sensing Claims Management offers innovative solutions for persisting market bottlenecks through its cost-effective approach to claims settlement processes (adjustment and settlement). Europa Re’s state-of-the-art remote sensing and catastrophe (cat) response technologies greatly simplify standard claims management functionalities by offering a claims management system with flexible business rules, which can be easily adjusted to local insurers’ requirements. This new system of claims reporting and settlement enables client insurers to overcome traditional obstacles in settling property claims in the aftermath of a major disaster, without incurring the heavy up-front costs involved in developing internal claims settlement capabilities. Europa Re’s claims settlement system will also help insurers to practically eliminate the claims inflations costs following large natural disasters, which typically are estimated at 20-50% of incurred real losses.</a:t>
            </a:r>
          </a:p>
          <a:p>
            <a:r>
              <a:rPr lang="en-US" sz="1000" b="0" dirty="0" smtClean="0"/>
              <a:t>By utilizing Europa Re’s revolutionary remote sensing technology local insurers will benefit from high-resolution imagery captured through satellite, aerial sensors and on-the-ground data sensors and real time loss reporting, which will improve significantly their claims management. As a result, insurers shall be able to considerably reduce the claim processing time, increase the quality and effectiveness of claims-handling, reduce claims-handling costs and enhance the transparency of their claims processes.</a:t>
            </a:r>
          </a:p>
          <a:p>
            <a:endParaRPr lang="en-US" sz="1000" b="0" dirty="0" smtClean="0"/>
          </a:p>
          <a:p>
            <a:r>
              <a:rPr lang="en-US" sz="1000" b="0" dirty="0" smtClean="0"/>
              <a:t>Integrated in the Web-Based Production Platform (primary connection to the underwriting system) and earthquake and flood high-resolution risk models, the main objective of Europa Re’s Remote Sensing Claims Management System is to provide insurers with efficient claims handling capabilities. Four main procedures underpin the entire settlement and workflow processes:</a:t>
            </a:r>
          </a:p>
          <a:p>
            <a:r>
              <a:rPr lang="en-US" sz="1000" b="0" dirty="0" smtClean="0"/>
              <a:t>Imagery acquisition and processing;</a:t>
            </a:r>
          </a:p>
          <a:p>
            <a:r>
              <a:rPr lang="en-US" sz="1000" b="0" dirty="0" smtClean="0"/>
              <a:t>Damage assessment based on scientific damage scale; Translation of damage into a loss scale;</a:t>
            </a:r>
          </a:p>
          <a:p>
            <a:r>
              <a:rPr lang="en-US" sz="1000" b="0" dirty="0" smtClean="0"/>
              <a:t>Data capture, storage and dissemination.</a:t>
            </a:r>
          </a:p>
          <a:p>
            <a:endParaRPr lang="en-US" sz="1000" b="0" dirty="0" smtClean="0"/>
          </a:p>
          <a:p>
            <a:r>
              <a:rPr lang="en-US" sz="1000" b="0" dirty="0" smtClean="0"/>
              <a:t>For instance, the system enables local insurers to monitor events by estimating early impact overview, to perform sophisticated geocoding of locations of policyholders at the time of underwriting, to design post-catastrophe imagery collection and to analyse damages using credible scientific observation scales (based on standard protocols and criteria) and remote sensing imagery. </a:t>
            </a:r>
          </a:p>
          <a:p>
            <a:endParaRPr lang="en-US" sz="1000" b="0" dirty="0" smtClean="0"/>
          </a:p>
          <a:p>
            <a:endParaRPr lang="en-US" sz="1000" b="0" dirty="0" smtClean="0"/>
          </a:p>
          <a:p>
            <a:r>
              <a:rPr lang="en-US" sz="1000" b="0" dirty="0" smtClean="0"/>
              <a:t>Specifically, insurers will benefit from the following features of Europa Re technology:</a:t>
            </a:r>
          </a:p>
          <a:p>
            <a:r>
              <a:rPr lang="en-US" sz="1000" b="0" dirty="0" smtClean="0"/>
              <a:t>Operationally</a:t>
            </a:r>
          </a:p>
          <a:p>
            <a:r>
              <a:rPr lang="en-US" sz="1000" b="0" dirty="0" smtClean="0"/>
              <a:t>Access to significant claims data when the damage area is inaccessible;</a:t>
            </a:r>
          </a:p>
          <a:p>
            <a:r>
              <a:rPr lang="en-US" sz="1000" b="0" dirty="0" smtClean="0"/>
              <a:t>Effective quantification of damage losses;</a:t>
            </a:r>
          </a:p>
          <a:p>
            <a:r>
              <a:rPr lang="en-US" sz="1000" b="0" dirty="0" smtClean="0"/>
              <a:t>Synchronized underwriting and catastrophe modelling with visual and analytical claims settlement tools.</a:t>
            </a:r>
          </a:p>
          <a:p>
            <a:r>
              <a:rPr lang="en-US" sz="1000" b="0" dirty="0" smtClean="0"/>
              <a:t>Financially</a:t>
            </a:r>
          </a:p>
          <a:p>
            <a:r>
              <a:rPr lang="en-US" sz="1000" b="0" dirty="0" smtClean="0"/>
              <a:t>Reduced operational costs and time spent on claims settlement processes; More comprehensive understanding of payment expectations and patterns; Reduced amount of fraudulent claims;</a:t>
            </a:r>
          </a:p>
          <a:p>
            <a:r>
              <a:rPr lang="en-US" sz="1000" b="0" dirty="0" smtClean="0"/>
              <a:t>Improved capitalization and more competitive pricing.</a:t>
            </a:r>
          </a:p>
          <a:p>
            <a:r>
              <a:rPr lang="en-US" sz="1000" b="0" dirty="0" smtClean="0"/>
              <a:t>Strategically</a:t>
            </a:r>
          </a:p>
          <a:p>
            <a:r>
              <a:rPr lang="en-US" sz="1000" b="0" dirty="0" smtClean="0"/>
              <a:t>More efficient decision making;</a:t>
            </a:r>
          </a:p>
          <a:p>
            <a:r>
              <a:rPr lang="en-US" sz="1000" b="0" dirty="0" smtClean="0"/>
              <a:t>Increased client retention through quick settlement and better services; Promotion of industry best practices;</a:t>
            </a:r>
          </a:p>
          <a:p>
            <a:r>
              <a:rPr lang="en-US" sz="1000" b="0" dirty="0" smtClean="0"/>
              <a:t>Enhanced reputation among clients.</a:t>
            </a:r>
          </a:p>
        </p:txBody>
      </p:sp>
      <p:sp>
        <p:nvSpPr>
          <p:cNvPr id="4" name="Slide Number Placeholder 3"/>
          <p:cNvSpPr>
            <a:spLocks noGrp="1"/>
          </p:cNvSpPr>
          <p:nvPr>
            <p:ph type="sldNum" sz="quarter" idx="10"/>
          </p:nvPr>
        </p:nvSpPr>
        <p:spPr/>
        <p:txBody>
          <a:bodyPr/>
          <a:lstStyle/>
          <a:p>
            <a:pPr>
              <a:defRPr/>
            </a:pPr>
            <a:fld id="{6A1806A4-85AF-4E6D-A581-E9B83D36357E}" type="slidenum">
              <a:rPr lang="en-US" smtClean="0"/>
              <a:pPr>
                <a:defRPr/>
              </a:pPr>
              <a:t>13</a:t>
            </a:fld>
            <a:endParaRPr lang="en-US" dirty="0"/>
          </a:p>
        </p:txBody>
      </p:sp>
    </p:spTree>
    <p:extLst>
      <p:ext uri="{BB962C8B-B14F-4D97-AF65-F5344CB8AC3E}">
        <p14:creationId xmlns:p14="http://schemas.microsoft.com/office/powerpoint/2010/main" val="3814062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US" sz="1800" dirty="0" smtClean="0">
                <a:solidFill>
                  <a:srgbClr val="194888"/>
                </a:solidFill>
                <a:latin typeface="Arial" charset="0"/>
                <a:cs typeface="Arial" charset="0"/>
              </a:rPr>
              <a:t>South East Europe (SEE) is highly vulnerable to natural disasters.</a:t>
            </a:r>
          </a:p>
          <a:p>
            <a:pPr algn="just">
              <a:defRPr/>
            </a:pPr>
            <a:endParaRPr lang="en-US" sz="1800" dirty="0" smtClean="0">
              <a:solidFill>
                <a:srgbClr val="194888"/>
              </a:solidFill>
              <a:latin typeface="Arial" charset="0"/>
              <a:cs typeface="Arial" charset="0"/>
            </a:endParaRPr>
          </a:p>
          <a:p>
            <a:pPr lvl="1" algn="just">
              <a:defRPr/>
            </a:pPr>
            <a:r>
              <a:rPr lang="en-US" sz="1400" dirty="0" smtClean="0">
                <a:solidFill>
                  <a:srgbClr val="194888"/>
                </a:solidFill>
                <a:latin typeface="Arial" charset="0"/>
                <a:cs typeface="Arial" charset="0"/>
              </a:rPr>
              <a:t>In the past thirty years, economic losses in excess of $70 billion were reported.</a:t>
            </a:r>
          </a:p>
          <a:p>
            <a:pPr lvl="1" algn="just">
              <a:defRPr/>
            </a:pPr>
            <a:endParaRPr lang="en-US" sz="1400" dirty="0" smtClean="0">
              <a:solidFill>
                <a:srgbClr val="194888"/>
              </a:solidFill>
              <a:latin typeface="Arial" charset="0"/>
              <a:cs typeface="Arial" charset="0"/>
            </a:endParaRPr>
          </a:p>
          <a:p>
            <a:pPr lvl="1" algn="just">
              <a:defRPr/>
            </a:pPr>
            <a:r>
              <a:rPr lang="en-US" sz="1400" dirty="0" smtClean="0">
                <a:solidFill>
                  <a:srgbClr val="194888"/>
                </a:solidFill>
                <a:latin typeface="Arial" charset="0"/>
                <a:cs typeface="Arial" charset="0"/>
              </a:rPr>
              <a:t>A major earthquake in Turkey in 1999 caused more than 17,000 deaths and economic damages estimated at 5% of GDP.</a:t>
            </a:r>
          </a:p>
          <a:p>
            <a:pPr lvl="1" algn="just">
              <a:defRPr/>
            </a:pPr>
            <a:endParaRPr lang="en-US" sz="1400" dirty="0" smtClean="0">
              <a:solidFill>
                <a:srgbClr val="194888"/>
              </a:solidFill>
              <a:latin typeface="Arial" charset="0"/>
              <a:cs typeface="Arial" charset="0"/>
            </a:endParaRPr>
          </a:p>
          <a:p>
            <a:pPr lvl="1" algn="just">
              <a:defRPr/>
            </a:pPr>
            <a:r>
              <a:rPr lang="en-US" sz="1400" dirty="0" smtClean="0">
                <a:solidFill>
                  <a:srgbClr val="194888"/>
                </a:solidFill>
                <a:latin typeface="Arial" charset="0"/>
                <a:cs typeface="Arial" charset="0"/>
              </a:rPr>
              <a:t>Floods in Central and South East Europe alone in 2002 and 2005 caused economic losses of $15 billion and $2.5 billion, respectively, leaving over 25,000 people homeless.</a:t>
            </a:r>
          </a:p>
          <a:p>
            <a:pPr lvl="1" algn="just">
              <a:defRPr/>
            </a:pPr>
            <a:endParaRPr lang="en-US" sz="1400" dirty="0" smtClean="0">
              <a:solidFill>
                <a:srgbClr val="194888"/>
              </a:solidFill>
              <a:latin typeface="Arial" charset="0"/>
              <a:cs typeface="Arial" charset="0"/>
            </a:endParaRPr>
          </a:p>
          <a:p>
            <a:pPr lvl="1" algn="just">
              <a:defRPr/>
            </a:pPr>
            <a:r>
              <a:rPr lang="en-US" sz="1400" dirty="0" smtClean="0">
                <a:solidFill>
                  <a:srgbClr val="194888"/>
                </a:solidFill>
                <a:latin typeface="Arial" charset="0"/>
                <a:cs typeface="Arial" charset="0"/>
              </a:rPr>
              <a:t>In ten of the twenty-eight countries in the region, up to 4 million people are exposed to severe natural catastrophic perils, while up to 32 million (or 7% of the region’s population) can be affected by natural disasters.</a:t>
            </a:r>
          </a:p>
          <a:p>
            <a:pPr lvl="1" algn="just">
              <a:defRPr/>
            </a:pPr>
            <a:endParaRPr lang="en-US" sz="1400" dirty="0" smtClean="0">
              <a:solidFill>
                <a:srgbClr val="194888"/>
              </a:solidFill>
              <a:latin typeface="Arial" charset="0"/>
              <a:cs typeface="Arial" charset="0"/>
            </a:endParaRPr>
          </a:p>
          <a:p>
            <a:pPr algn="just">
              <a:defRPr/>
            </a:pPr>
            <a:r>
              <a:rPr lang="en-US" sz="1800" dirty="0" smtClean="0">
                <a:solidFill>
                  <a:srgbClr val="194888"/>
                </a:solidFill>
                <a:latin typeface="Arial" charset="0"/>
                <a:cs typeface="Arial" charset="0"/>
              </a:rPr>
              <a:t>Climate Change is expected to worsen the region’s exposure</a:t>
            </a:r>
          </a:p>
          <a:p>
            <a:pPr algn="just">
              <a:defRPr/>
            </a:pPr>
            <a:endParaRPr lang="en-US" sz="1800" dirty="0" smtClean="0">
              <a:solidFill>
                <a:srgbClr val="194888"/>
              </a:solidFill>
              <a:latin typeface="Arial" charset="0"/>
              <a:cs typeface="Arial" charset="0"/>
            </a:endParaRPr>
          </a:p>
          <a:p>
            <a:pPr lvl="1" algn="just">
              <a:defRPr/>
            </a:pPr>
            <a:r>
              <a:rPr lang="en-US" sz="1400" dirty="0" smtClean="0">
                <a:solidFill>
                  <a:srgbClr val="194888"/>
                </a:solidFill>
                <a:latin typeface="Arial" charset="0"/>
                <a:cs typeface="Arial" charset="0"/>
              </a:rPr>
              <a:t>Due to the growing volatility of climate, smaller but more frequent events are also becoming a major reason for concern.</a:t>
            </a:r>
          </a:p>
          <a:p>
            <a:endParaRPr lang="en-US" dirty="0"/>
          </a:p>
        </p:txBody>
      </p:sp>
      <p:sp>
        <p:nvSpPr>
          <p:cNvPr id="4" name="Slide Number Placeholder 3"/>
          <p:cNvSpPr>
            <a:spLocks noGrp="1"/>
          </p:cNvSpPr>
          <p:nvPr>
            <p:ph type="sldNum" sz="quarter" idx="10"/>
          </p:nvPr>
        </p:nvSpPr>
        <p:spPr/>
        <p:txBody>
          <a:bodyPr/>
          <a:lstStyle/>
          <a:p>
            <a:pPr>
              <a:defRPr/>
            </a:pPr>
            <a:fld id="{6A1806A4-85AF-4E6D-A581-E9B83D36357E}" type="slidenum">
              <a:rPr lang="en-US" smtClean="0"/>
              <a:pPr>
                <a:defRPr/>
              </a:pPr>
              <a:t>3</a:t>
            </a:fld>
            <a:endParaRPr lang="en-US" dirty="0"/>
          </a:p>
        </p:txBody>
      </p:sp>
    </p:spTree>
    <p:extLst>
      <p:ext uri="{BB962C8B-B14F-4D97-AF65-F5344CB8AC3E}">
        <p14:creationId xmlns:p14="http://schemas.microsoft.com/office/powerpoint/2010/main" val="4125511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US" sz="1800" dirty="0" smtClean="0">
                <a:solidFill>
                  <a:srgbClr val="194888"/>
                </a:solidFill>
                <a:latin typeface="Arial" charset="0"/>
                <a:cs typeface="Arial" charset="0"/>
              </a:rPr>
              <a:t>Adverse impacts on </a:t>
            </a:r>
            <a:r>
              <a:rPr lang="en-US" sz="1800" b="1" i="1" dirty="0" smtClean="0">
                <a:solidFill>
                  <a:srgbClr val="194888"/>
                </a:solidFill>
                <a:latin typeface="Arial" charset="0"/>
                <a:cs typeface="Arial" charset="0"/>
              </a:rPr>
              <a:t>governments’ budgets</a:t>
            </a:r>
          </a:p>
          <a:p>
            <a:pPr lvl="1" algn="just">
              <a:defRPr/>
            </a:pPr>
            <a:r>
              <a:rPr lang="en-US" sz="1400" dirty="0" smtClean="0">
                <a:solidFill>
                  <a:srgbClr val="194888"/>
                </a:solidFill>
                <a:latin typeface="Arial" charset="0"/>
                <a:cs typeface="Arial" charset="0"/>
              </a:rPr>
              <a:t>Difficult to cover the economic costs of catastrophes because of the growing frequency and severity of such disaster events</a:t>
            </a:r>
          </a:p>
          <a:p>
            <a:pPr lvl="1" algn="just">
              <a:defRPr/>
            </a:pPr>
            <a:endParaRPr lang="en-US" sz="1400" dirty="0" smtClean="0">
              <a:solidFill>
                <a:srgbClr val="194888"/>
              </a:solidFill>
              <a:latin typeface="Arial" charset="0"/>
              <a:cs typeface="Arial" charset="0"/>
            </a:endParaRPr>
          </a:p>
          <a:p>
            <a:pPr algn="just">
              <a:defRPr/>
            </a:pPr>
            <a:r>
              <a:rPr lang="en-US" sz="1800" dirty="0" smtClean="0">
                <a:solidFill>
                  <a:srgbClr val="194888"/>
                </a:solidFill>
                <a:latin typeface="Arial" charset="0"/>
                <a:cs typeface="Arial" charset="0"/>
              </a:rPr>
              <a:t>Socio-economic implications on </a:t>
            </a:r>
            <a:r>
              <a:rPr lang="en-US" sz="1800" b="1" i="1" dirty="0" smtClean="0">
                <a:solidFill>
                  <a:srgbClr val="194888"/>
                </a:solidFill>
                <a:latin typeface="Arial" charset="0"/>
                <a:cs typeface="Arial" charset="0"/>
              </a:rPr>
              <a:t>households</a:t>
            </a:r>
          </a:p>
          <a:p>
            <a:pPr lvl="1" algn="just">
              <a:defRPr/>
            </a:pPr>
            <a:r>
              <a:rPr lang="en-US" sz="1400" dirty="0" smtClean="0">
                <a:solidFill>
                  <a:srgbClr val="194888"/>
                </a:solidFill>
                <a:latin typeface="Arial" charset="0"/>
                <a:cs typeface="Arial" charset="0"/>
              </a:rPr>
              <a:t>Likely more frequent and potentially severe damages to residential properties as well as </a:t>
            </a:r>
            <a:r>
              <a:rPr lang="en-US" sz="1400" b="1" dirty="0" smtClean="0">
                <a:solidFill>
                  <a:srgbClr val="194888"/>
                </a:solidFill>
                <a:latin typeface="Arial" charset="0"/>
                <a:cs typeface="Arial" charset="0"/>
              </a:rPr>
              <a:t>loss of employment income due to business interruption</a:t>
            </a:r>
          </a:p>
          <a:p>
            <a:pPr lvl="1" algn="just">
              <a:defRPr/>
            </a:pPr>
            <a:endParaRPr lang="en-US" sz="1400" dirty="0" smtClean="0">
              <a:solidFill>
                <a:srgbClr val="194888"/>
              </a:solidFill>
              <a:latin typeface="Arial" charset="0"/>
              <a:cs typeface="Arial" charset="0"/>
            </a:endParaRPr>
          </a:p>
          <a:p>
            <a:pPr algn="just">
              <a:defRPr/>
            </a:pPr>
            <a:r>
              <a:rPr lang="en-US" sz="1800" dirty="0" smtClean="0">
                <a:solidFill>
                  <a:srgbClr val="194888"/>
                </a:solidFill>
                <a:latin typeface="Arial" charset="0"/>
                <a:cs typeface="Arial" charset="0"/>
              </a:rPr>
              <a:t>Adverse economic effects on </a:t>
            </a:r>
            <a:r>
              <a:rPr lang="en-US" sz="1800" b="1" i="1" dirty="0" smtClean="0">
                <a:solidFill>
                  <a:srgbClr val="194888"/>
                </a:solidFill>
                <a:latin typeface="Arial" charset="0"/>
                <a:cs typeface="Arial" charset="0"/>
              </a:rPr>
              <a:t>business</a:t>
            </a:r>
          </a:p>
          <a:p>
            <a:pPr lvl="1" algn="just">
              <a:defRPr/>
            </a:pPr>
            <a:r>
              <a:rPr lang="en-US" sz="1400" dirty="0" smtClean="0">
                <a:solidFill>
                  <a:srgbClr val="194888"/>
                </a:solidFill>
                <a:latin typeface="Arial" charset="0"/>
                <a:cs typeface="Arial" charset="0"/>
              </a:rPr>
              <a:t>Higher property damage losses and lost revenue due to business interruption caused by extreme weather in sectors such as: </a:t>
            </a:r>
            <a:r>
              <a:rPr lang="en-US" sz="1400" u="sng" dirty="0" smtClean="0">
                <a:solidFill>
                  <a:srgbClr val="194888"/>
                </a:solidFill>
                <a:latin typeface="Arial" charset="0"/>
                <a:cs typeface="Arial" charset="0"/>
              </a:rPr>
              <a:t>utilities, tourism, agriculture, transportation, aviation and forestry</a:t>
            </a:r>
          </a:p>
          <a:p>
            <a:pPr lvl="1" algn="just">
              <a:defRPr/>
            </a:pPr>
            <a:r>
              <a:rPr lang="en-US" sz="1400" dirty="0" smtClean="0">
                <a:solidFill>
                  <a:srgbClr val="194888"/>
                </a:solidFill>
                <a:latin typeface="Arial" charset="0"/>
                <a:cs typeface="Arial" charset="0"/>
              </a:rPr>
              <a:t>Increased volatility of earnings increased volatility of earnings means a </a:t>
            </a:r>
            <a:r>
              <a:rPr lang="en-US" sz="1400" b="1" i="1" dirty="0" smtClean="0">
                <a:solidFill>
                  <a:srgbClr val="194888"/>
                </a:solidFill>
                <a:latin typeface="Arial" charset="0"/>
                <a:cs typeface="Arial" charset="0"/>
              </a:rPr>
              <a:t>higher cost of capital </a:t>
            </a:r>
            <a:r>
              <a:rPr lang="en-US" sz="1400" dirty="0" smtClean="0">
                <a:solidFill>
                  <a:srgbClr val="194888"/>
                </a:solidFill>
                <a:latin typeface="Arial" charset="0"/>
                <a:cs typeface="Arial" charset="0"/>
              </a:rPr>
              <a:t>for businesses operating in the region.  </a:t>
            </a:r>
          </a:p>
          <a:p>
            <a:pPr algn="just">
              <a:defRPr/>
            </a:pPr>
            <a:r>
              <a:rPr lang="en-US" sz="1800" dirty="0" smtClean="0">
                <a:solidFill>
                  <a:srgbClr val="194888"/>
                </a:solidFill>
                <a:latin typeface="Arial" charset="0"/>
                <a:cs typeface="Arial" charset="0"/>
              </a:rPr>
              <a:t>Yet, </a:t>
            </a:r>
            <a:r>
              <a:rPr lang="en-US" sz="1800" b="1" i="1" dirty="0" smtClean="0">
                <a:solidFill>
                  <a:srgbClr val="194888"/>
                </a:solidFill>
                <a:latin typeface="Arial" charset="0"/>
                <a:cs typeface="Arial" charset="0"/>
              </a:rPr>
              <a:t>insurance coverage </a:t>
            </a:r>
            <a:r>
              <a:rPr lang="en-US" sz="1800" dirty="0" smtClean="0">
                <a:solidFill>
                  <a:srgbClr val="194888"/>
                </a:solidFill>
                <a:latin typeface="Arial" charset="0"/>
                <a:cs typeface="Arial" charset="0"/>
              </a:rPr>
              <a:t>of natural hazards is almost non-existent among homeowners and small and mid-size businesses.</a:t>
            </a:r>
          </a:p>
          <a:p>
            <a:pPr lvl="1" algn="just">
              <a:defRPr/>
            </a:pPr>
            <a:r>
              <a:rPr lang="en-US" sz="1400" dirty="0" smtClean="0">
                <a:solidFill>
                  <a:srgbClr val="194888"/>
                </a:solidFill>
                <a:latin typeface="Arial" charset="0"/>
                <a:cs typeface="Arial" charset="0"/>
              </a:rPr>
              <a:t>Currently, only 1-2 houses out of 100 have private catastrophe insurance coverage and as a result, in case of a major catastrophe (cat) event most of families and small and medium enterprises (SMEs) would have to receive government help. </a:t>
            </a:r>
          </a:p>
          <a:p>
            <a:pPr lvl="1" algn="just">
              <a:defRPr/>
            </a:pPr>
            <a:endParaRPr lang="en-US" sz="1400" dirty="0" smtClean="0">
              <a:solidFill>
                <a:srgbClr val="194888"/>
              </a:solidFill>
              <a:latin typeface="Arial" charset="0"/>
              <a:cs typeface="Arial" charset="0"/>
            </a:endParaRPr>
          </a:p>
          <a:p>
            <a:pPr algn="just">
              <a:defRPr/>
            </a:pPr>
            <a:r>
              <a:rPr lang="en-US" sz="1800" dirty="0" smtClean="0">
                <a:solidFill>
                  <a:srgbClr val="194888"/>
                </a:solidFill>
                <a:latin typeface="Arial" charset="0"/>
                <a:cs typeface="Arial" charset="0"/>
              </a:rPr>
              <a:t>The growth potential of Cat Property Markets in SEE is therefore very high. For example:</a:t>
            </a:r>
          </a:p>
          <a:p>
            <a:pPr algn="just">
              <a:defRPr/>
            </a:pPr>
            <a:r>
              <a:rPr lang="en-US" sz="1800" dirty="0" smtClean="0">
                <a:solidFill>
                  <a:srgbClr val="194888"/>
                </a:solidFill>
                <a:latin typeface="Arial" charset="0"/>
                <a:cs typeface="Arial" charset="0"/>
              </a:rPr>
              <a:t>Turkey Market</a:t>
            </a:r>
          </a:p>
          <a:p>
            <a:pPr lvl="1" algn="just">
              <a:defRPr/>
            </a:pPr>
            <a:r>
              <a:rPr lang="en-US" sz="1400" dirty="0" smtClean="0">
                <a:solidFill>
                  <a:srgbClr val="194888"/>
                </a:solidFill>
                <a:latin typeface="Arial" charset="0"/>
                <a:cs typeface="Arial" charset="0"/>
              </a:rPr>
              <a:t>Turkish Catastrophe Insurance Pool (TCIP) established in 1999</a:t>
            </a:r>
          </a:p>
          <a:p>
            <a:pPr lvl="1" algn="just">
              <a:defRPr/>
            </a:pPr>
            <a:r>
              <a:rPr lang="en-US" sz="1400" dirty="0" smtClean="0">
                <a:solidFill>
                  <a:srgbClr val="194888"/>
                </a:solidFill>
                <a:latin typeface="Arial" charset="0"/>
                <a:cs typeface="Arial" charset="0"/>
              </a:rPr>
              <a:t>Turkey cat insurance penetration at 25% of insurable stock</a:t>
            </a:r>
          </a:p>
          <a:p>
            <a:pPr algn="just">
              <a:defRPr/>
            </a:pPr>
            <a:r>
              <a:rPr lang="en-US" sz="1800" dirty="0" smtClean="0">
                <a:solidFill>
                  <a:srgbClr val="194888"/>
                </a:solidFill>
                <a:latin typeface="Arial" charset="0"/>
                <a:cs typeface="Arial" charset="0"/>
              </a:rPr>
              <a:t>Romania Market</a:t>
            </a:r>
          </a:p>
          <a:p>
            <a:pPr lvl="1" algn="just">
              <a:defRPr/>
            </a:pPr>
            <a:r>
              <a:rPr lang="en-US" sz="1400" dirty="0" smtClean="0">
                <a:solidFill>
                  <a:srgbClr val="194888"/>
                </a:solidFill>
                <a:latin typeface="Arial" charset="0"/>
                <a:cs typeface="Arial" charset="0"/>
              </a:rPr>
              <a:t>Romania Natural Disaster Insurance Pool (PAID) established in 2008</a:t>
            </a:r>
          </a:p>
          <a:p>
            <a:pPr lvl="1" algn="just">
              <a:defRPr/>
            </a:pPr>
            <a:r>
              <a:rPr lang="en-US" sz="1400" dirty="0" smtClean="0">
                <a:solidFill>
                  <a:srgbClr val="194888"/>
                </a:solidFill>
                <a:latin typeface="Arial" charset="0"/>
                <a:cs typeface="Arial" charset="0"/>
              </a:rPr>
              <a:t>Romania cat insurance penetration at 60% of insurable stock</a:t>
            </a:r>
          </a:p>
          <a:p>
            <a:pPr algn="just">
              <a:defRPr/>
            </a:pPr>
            <a:r>
              <a:rPr lang="en-US" sz="1800" dirty="0" smtClean="0">
                <a:solidFill>
                  <a:srgbClr val="194888"/>
                </a:solidFill>
                <a:latin typeface="Arial" charset="0"/>
                <a:cs typeface="Arial" charset="0"/>
              </a:rPr>
              <a:t>Success can be achieved through combined efforts of the public and private sectors:</a:t>
            </a:r>
          </a:p>
          <a:p>
            <a:pPr lvl="1" algn="just">
              <a:defRPr/>
            </a:pPr>
            <a:r>
              <a:rPr lang="en-US" sz="1400" dirty="0" smtClean="0">
                <a:solidFill>
                  <a:srgbClr val="194888"/>
                </a:solidFill>
                <a:latin typeface="Arial" charset="0"/>
                <a:cs typeface="Arial" charset="0"/>
              </a:rPr>
              <a:t>Support by adequate government policy</a:t>
            </a:r>
          </a:p>
          <a:p>
            <a:pPr lvl="1" algn="just">
              <a:defRPr/>
            </a:pPr>
            <a:r>
              <a:rPr lang="en-US" sz="1400" dirty="0" smtClean="0">
                <a:solidFill>
                  <a:srgbClr val="194888"/>
                </a:solidFill>
                <a:latin typeface="Arial" charset="0"/>
                <a:cs typeface="Arial" charset="0"/>
              </a:rPr>
              <a:t>Regulatory reform</a:t>
            </a:r>
          </a:p>
          <a:p>
            <a:pPr lvl="1" algn="just">
              <a:defRPr/>
            </a:pPr>
            <a:r>
              <a:rPr lang="en-US" sz="1400" dirty="0" smtClean="0">
                <a:solidFill>
                  <a:srgbClr val="194888"/>
                </a:solidFill>
                <a:latin typeface="Arial" charset="0"/>
                <a:cs typeface="Arial" charset="0"/>
              </a:rPr>
              <a:t>Consumers’ education</a:t>
            </a:r>
          </a:p>
          <a:p>
            <a:pPr lvl="1" algn="just">
              <a:defRPr/>
            </a:pPr>
            <a:r>
              <a:rPr lang="en-US" sz="1400" dirty="0" smtClean="0">
                <a:solidFill>
                  <a:srgbClr val="194888"/>
                </a:solidFill>
                <a:latin typeface="Arial" charset="0"/>
                <a:cs typeface="Arial" charset="0"/>
              </a:rPr>
              <a:t>Reliable claims performance</a:t>
            </a:r>
          </a:p>
          <a:p>
            <a:pPr lvl="1" algn="just">
              <a:defRPr/>
            </a:pPr>
            <a:r>
              <a:rPr lang="en-US" sz="1400" dirty="0" smtClean="0">
                <a:solidFill>
                  <a:srgbClr val="194888"/>
                </a:solidFill>
                <a:latin typeface="Arial" charset="0"/>
                <a:cs typeface="Arial" charset="0"/>
              </a:rPr>
              <a:t>Commercial connection between flood / quake coverage and mortgage loans</a:t>
            </a:r>
          </a:p>
          <a:p>
            <a:pPr algn="just">
              <a:defRPr/>
            </a:pPr>
            <a:r>
              <a:rPr lang="en-US" sz="1800" dirty="0" smtClean="0">
                <a:solidFill>
                  <a:srgbClr val="194888"/>
                </a:solidFill>
                <a:latin typeface="Arial" charset="0"/>
                <a:cs typeface="Arial" charset="0"/>
              </a:rPr>
              <a:t>This was achieved in Central Europe:</a:t>
            </a:r>
          </a:p>
          <a:p>
            <a:pPr lvl="1" algn="just">
              <a:defRPr/>
            </a:pPr>
            <a:r>
              <a:rPr lang="en-US" sz="1400" dirty="0" smtClean="0">
                <a:solidFill>
                  <a:srgbClr val="194888"/>
                </a:solidFill>
                <a:latin typeface="Arial" charset="0"/>
                <a:cs typeface="Arial" charset="0"/>
              </a:rPr>
              <a:t>Poland – Cat Insurance Penetration at 55%</a:t>
            </a:r>
          </a:p>
          <a:p>
            <a:pPr lvl="1" algn="just">
              <a:defRPr/>
            </a:pPr>
            <a:r>
              <a:rPr lang="en-US" sz="1400" dirty="0" smtClean="0">
                <a:solidFill>
                  <a:srgbClr val="194888"/>
                </a:solidFill>
                <a:latin typeface="Arial" charset="0"/>
                <a:cs typeface="Arial" charset="0"/>
              </a:rPr>
              <a:t>Slovakia - Cat Insurance Penetration at 58%</a:t>
            </a:r>
          </a:p>
          <a:p>
            <a:pPr lvl="1" algn="just">
              <a:defRPr/>
            </a:pPr>
            <a:r>
              <a:rPr lang="en-US" sz="1400" dirty="0" smtClean="0">
                <a:solidFill>
                  <a:srgbClr val="194888"/>
                </a:solidFill>
                <a:latin typeface="Arial" charset="0"/>
                <a:cs typeface="Arial" charset="0"/>
              </a:rPr>
              <a:t>Czech Republic - Cat Insurance Penetration at over 60%</a:t>
            </a:r>
          </a:p>
          <a:p>
            <a:pPr lvl="1" algn="just">
              <a:defRPr/>
            </a:pPr>
            <a:r>
              <a:rPr lang="en-US" sz="1400" dirty="0" smtClean="0">
                <a:solidFill>
                  <a:srgbClr val="194888"/>
                </a:solidFill>
                <a:latin typeface="Arial" charset="0"/>
                <a:cs typeface="Arial" charset="0"/>
              </a:rPr>
              <a:t>Hungary - Cat Insurance Penetration at over 70%</a:t>
            </a:r>
            <a:endParaRPr lang="en-US" dirty="0"/>
          </a:p>
        </p:txBody>
      </p:sp>
      <p:sp>
        <p:nvSpPr>
          <p:cNvPr id="4" name="Slide Number Placeholder 3"/>
          <p:cNvSpPr>
            <a:spLocks noGrp="1"/>
          </p:cNvSpPr>
          <p:nvPr>
            <p:ph type="sldNum" sz="quarter" idx="10"/>
          </p:nvPr>
        </p:nvSpPr>
        <p:spPr/>
        <p:txBody>
          <a:bodyPr/>
          <a:lstStyle/>
          <a:p>
            <a:pPr>
              <a:defRPr/>
            </a:pPr>
            <a:fld id="{6A1806A4-85AF-4E6D-A581-E9B83D36357E}" type="slidenum">
              <a:rPr lang="en-US" smtClean="0"/>
              <a:pPr>
                <a:defRPr/>
              </a:pPr>
              <a:t>4</a:t>
            </a:fld>
            <a:endParaRPr lang="en-US" dirty="0"/>
          </a:p>
        </p:txBody>
      </p:sp>
    </p:spTree>
    <p:extLst>
      <p:ext uri="{BB962C8B-B14F-4D97-AF65-F5344CB8AC3E}">
        <p14:creationId xmlns:p14="http://schemas.microsoft.com/office/powerpoint/2010/main" val="1938615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a:t>
            </a:r>
            <a:r>
              <a:rPr lang="en-GB" sz="1200" b="1" kern="1200" dirty="0" smtClean="0">
                <a:solidFill>
                  <a:schemeClr val="tx1"/>
                </a:solidFill>
                <a:effectLst/>
                <a:latin typeface="+mn-lt"/>
                <a:ea typeface="+mn-ea"/>
                <a:cs typeface="+mn-cs"/>
              </a:rPr>
              <a:t>mission</a:t>
            </a:r>
            <a:r>
              <a:rPr lang="en-GB" sz="1200" kern="1200" dirty="0" smtClean="0">
                <a:solidFill>
                  <a:schemeClr val="tx1"/>
                </a:solidFill>
                <a:effectLst/>
                <a:latin typeface="+mn-lt"/>
                <a:ea typeface="+mn-ea"/>
                <a:cs typeface="+mn-cs"/>
              </a:rPr>
              <a:t> of Europa RE is (i) to provide homeowners, small and medium-size enterprises and governments in the Target Markets with high quality affordable catastrophe and weather risk insurance products, and (ii) to deliver its web-based catastrophe and weather risks insurance services to insurers in and outside the Target Markets.</a:t>
            </a:r>
          </a:p>
          <a:p>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6A1806A4-85AF-4E6D-A581-E9B83D36357E}" type="slidenum">
              <a:rPr lang="en-US" smtClean="0"/>
              <a:pPr>
                <a:defRPr/>
              </a:pPr>
              <a:t>5</a:t>
            </a:fld>
            <a:endParaRPr lang="en-US" dirty="0"/>
          </a:p>
        </p:txBody>
      </p:sp>
    </p:spTree>
    <p:extLst>
      <p:ext uri="{BB962C8B-B14F-4D97-AF65-F5344CB8AC3E}">
        <p14:creationId xmlns:p14="http://schemas.microsoft.com/office/powerpoint/2010/main" val="3814062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dirty="0" smtClean="0"/>
              <a:t>To address the lack of high-resolution catastrophe risk models for SEE region, with the help of international donor community, Europa Re has been heavily investing in the development of scientifically advanced, state-of-the-art risk models to estimate the cat risk exposures of the SEE countries to earthquake, flood, hail and extreme weather conditions.</a:t>
            </a:r>
          </a:p>
          <a:p>
            <a:r>
              <a:rPr lang="en-US" sz="1000" b="0" dirty="0" smtClean="0"/>
              <a:t>Once available in the summer of 2013, these models will be fully integrated into Europa Re web-based production platform, thus providing local insurers with automated price quotes for residential and commercial properties, allowing them to underwrite cat risk and to manage their risk exposures at a portfolio level.</a:t>
            </a:r>
          </a:p>
          <a:p>
            <a:r>
              <a:rPr lang="en-US" sz="1000" b="0" dirty="0" smtClean="0"/>
              <a:t>Moreover, Europa Re’ integrated cat models will enable insurers to determine how much risk capital shall be required (in terms of claims-paying capacity) against specific portfolios of cat risk, helping them to stay compliant with the risk-based regulatory requirements to be introduced in 2013 in all Europa Re Member States.</a:t>
            </a:r>
          </a:p>
          <a:p>
            <a:r>
              <a:rPr lang="en-US" sz="1000" b="0" dirty="0" smtClean="0"/>
              <a:t>For the first time, insurance companies will be able to get access to the world-class, high-resolution cat risk modelling technology, designed to be fully compatible with their insurance exposure data inputs and ready for a seamless integration into their own production process without incurring any major cost</a:t>
            </a:r>
          </a:p>
          <a:p>
            <a:r>
              <a:rPr lang="en-US" sz="1000" b="0" dirty="0" smtClean="0"/>
              <a:t>Europa Re’s high-resolution risk modelling and risk management technology (currently not available to any insurer in the SEE region) aims to enable local insurers to sell complex weather and catastrophe risk insurance products at a fraction of the normally required cost, while simultaneously improving considerably their ability to manage their cat risk exposures.</a:t>
            </a:r>
          </a:p>
          <a:p>
            <a:r>
              <a:rPr lang="en-US" sz="1000" b="0" dirty="0" smtClean="0"/>
              <a:t>The value proposition of Europa Re risk models is underpinned by AIR’s global research in catastrophe risk modelling, country specific risk data painstakingly collected from SEE governments, research organizations and unique business applications developed by Europa Re experts.</a:t>
            </a:r>
          </a:p>
          <a:p>
            <a:r>
              <a:rPr lang="en-US" sz="1000" b="0" dirty="0" smtClean="0"/>
              <a:t>Europa Re cat risk modelling capabilities will provide local insurance partners with the comprehensive pricing and risk management information they need for the purposes of extending their sales, completing their reinsurance placements or complying with regulatory requirements, regardless of whether they choose to reinsure their cat risk with Europa Re.</a:t>
            </a:r>
          </a:p>
        </p:txBody>
      </p:sp>
      <p:sp>
        <p:nvSpPr>
          <p:cNvPr id="4" name="Slide Number Placeholder 3"/>
          <p:cNvSpPr>
            <a:spLocks noGrp="1"/>
          </p:cNvSpPr>
          <p:nvPr>
            <p:ph type="sldNum" sz="quarter" idx="10"/>
          </p:nvPr>
        </p:nvSpPr>
        <p:spPr/>
        <p:txBody>
          <a:bodyPr/>
          <a:lstStyle/>
          <a:p>
            <a:pPr>
              <a:defRPr/>
            </a:pPr>
            <a:fld id="{6A1806A4-85AF-4E6D-A581-E9B83D36357E}" type="slidenum">
              <a:rPr lang="en-US" smtClean="0"/>
              <a:pPr>
                <a:defRPr/>
              </a:pPr>
              <a:t>6</a:t>
            </a:fld>
            <a:endParaRPr lang="en-US" dirty="0"/>
          </a:p>
        </p:txBody>
      </p:sp>
    </p:spTree>
    <p:extLst>
      <p:ext uri="{BB962C8B-B14F-4D97-AF65-F5344CB8AC3E}">
        <p14:creationId xmlns:p14="http://schemas.microsoft.com/office/powerpoint/2010/main" val="3814062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Needs examples</a:t>
            </a:r>
            <a:r>
              <a:rPr lang="en-US" baseline="0" dirty="0" smtClean="0"/>
              <a:t> and / or explaining for each item:</a:t>
            </a:r>
          </a:p>
          <a:p>
            <a:endParaRPr lang="en-US" baseline="0" dirty="0" smtClean="0"/>
          </a:p>
          <a:p>
            <a:r>
              <a:rPr lang="en-US" baseline="0" dirty="0" smtClean="0"/>
              <a:t>Simple --- Why?</a:t>
            </a:r>
          </a:p>
          <a:p>
            <a:r>
              <a:rPr lang="en-US" baseline="0" dirty="0" smtClean="0"/>
              <a:t>Affordable ------ Why? Is the premium lower?</a:t>
            </a:r>
          </a:p>
          <a:p>
            <a:r>
              <a:rPr lang="en-US" baseline="0" dirty="0" smtClean="0"/>
              <a:t>Reliable --------- because of the expertise? Or because the company is Swiss?</a:t>
            </a:r>
          </a:p>
          <a:p>
            <a:r>
              <a:rPr lang="en-US" baseline="0" dirty="0" smtClean="0"/>
              <a:t>Easily accessible? The Platform?</a:t>
            </a:r>
          </a:p>
          <a:p>
            <a:r>
              <a:rPr lang="en-US" baseline="0" smtClean="0"/>
              <a:t>Covering </a:t>
            </a:r>
            <a:r>
              <a:rPr lang="en-US" baseline="0" dirty="0" smtClean="0"/>
              <a:t>farmers</a:t>
            </a:r>
            <a:r>
              <a:rPr lang="en-US" baseline="0" smtClean="0"/>
              <a:t>’ production </a:t>
            </a:r>
            <a:r>
              <a:rPr lang="en-US" baseline="0" dirty="0" smtClean="0"/>
              <a:t>needs -------- which are what?</a:t>
            </a:r>
            <a:endParaRPr lang="en-US" dirty="0"/>
          </a:p>
        </p:txBody>
      </p:sp>
      <p:sp>
        <p:nvSpPr>
          <p:cNvPr id="4" name="Slide Number Placeholder 3"/>
          <p:cNvSpPr>
            <a:spLocks noGrp="1"/>
          </p:cNvSpPr>
          <p:nvPr>
            <p:ph type="sldNum" sz="quarter" idx="10"/>
          </p:nvPr>
        </p:nvSpPr>
        <p:spPr/>
        <p:txBody>
          <a:bodyPr/>
          <a:lstStyle/>
          <a:p>
            <a:pPr>
              <a:defRPr/>
            </a:pPr>
            <a:fld id="{9D3811F4-1FBD-4923-82C2-8207894A6B21}" type="slidenum">
              <a:rPr lang="en-US" smtClean="0"/>
              <a:pPr>
                <a:defRPr/>
              </a:pPr>
              <a:t>8</a:t>
            </a:fld>
            <a:endParaRPr lang="en-US" dirty="0"/>
          </a:p>
        </p:txBody>
      </p:sp>
    </p:spTree>
    <p:extLst>
      <p:ext uri="{BB962C8B-B14F-4D97-AF65-F5344CB8AC3E}">
        <p14:creationId xmlns:p14="http://schemas.microsoft.com/office/powerpoint/2010/main" val="629512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7388"/>
            <a:ext cx="4572000" cy="3429000"/>
          </a:xfrm>
        </p:spPr>
      </p:sp>
      <p:sp>
        <p:nvSpPr>
          <p:cNvPr id="3" name="Notes Placeholder 2"/>
          <p:cNvSpPr>
            <a:spLocks noGrp="1"/>
          </p:cNvSpPr>
          <p:nvPr>
            <p:ph type="body" idx="1"/>
          </p:nvPr>
        </p:nvSpPr>
        <p:spPr/>
        <p:txBody>
          <a:bodyPr>
            <a:normAutofit/>
          </a:bodyPr>
          <a:lstStyle/>
          <a:p>
            <a:pPr algn="just">
              <a:defRPr/>
            </a:pPr>
            <a:r>
              <a:rPr lang="en-US" sz="1800" b="1" i="1" dirty="0" smtClean="0">
                <a:solidFill>
                  <a:srgbClr val="194888"/>
                </a:solidFill>
                <a:latin typeface="Arial" charset="0"/>
                <a:cs typeface="Arial" charset="0"/>
              </a:rPr>
              <a:t>Market Issue</a:t>
            </a:r>
            <a:r>
              <a:rPr lang="en-US" sz="1800" dirty="0" smtClean="0">
                <a:solidFill>
                  <a:srgbClr val="194888"/>
                </a:solidFill>
                <a:latin typeface="Arial" charset="0"/>
                <a:cs typeface="Arial" charset="0"/>
              </a:rPr>
              <a:t>: Claims settlement practices in SEE</a:t>
            </a:r>
          </a:p>
          <a:p>
            <a:pPr marL="0" indent="0" algn="just">
              <a:buNone/>
              <a:defRPr/>
            </a:pPr>
            <a:r>
              <a:rPr lang="en-US" sz="1800" dirty="0" smtClean="0">
                <a:solidFill>
                  <a:srgbClr val="194888"/>
                </a:solidFill>
                <a:latin typeface="Arial" charset="0"/>
                <a:cs typeface="Arial" charset="0"/>
              </a:rPr>
              <a:t> </a:t>
            </a:r>
          </a:p>
          <a:p>
            <a:pPr lvl="1" algn="just">
              <a:defRPr/>
            </a:pPr>
            <a:r>
              <a:rPr lang="en-US" sz="1400" dirty="0" smtClean="0">
                <a:solidFill>
                  <a:srgbClr val="194888"/>
                </a:solidFill>
                <a:latin typeface="Arial" charset="0"/>
                <a:cs typeface="Arial" charset="0"/>
              </a:rPr>
              <a:t>lack of qualified loss adjusters</a:t>
            </a:r>
          </a:p>
          <a:p>
            <a:pPr lvl="1" algn="just">
              <a:defRPr/>
            </a:pPr>
            <a:r>
              <a:rPr lang="en-US" sz="1400" dirty="0" smtClean="0">
                <a:solidFill>
                  <a:srgbClr val="194888"/>
                </a:solidFill>
                <a:latin typeface="Arial" charset="0"/>
                <a:cs typeface="Arial" charset="0"/>
              </a:rPr>
              <a:t>limited access to damage sites </a:t>
            </a:r>
          </a:p>
          <a:p>
            <a:pPr lvl="1" algn="just">
              <a:defRPr/>
            </a:pPr>
            <a:r>
              <a:rPr lang="en-US" sz="1400" dirty="0" smtClean="0">
                <a:solidFill>
                  <a:srgbClr val="194888"/>
                </a:solidFill>
                <a:latin typeface="Arial" charset="0"/>
                <a:cs typeface="Arial" charset="0"/>
              </a:rPr>
              <a:t>administrative delays in document processing</a:t>
            </a:r>
          </a:p>
          <a:p>
            <a:pPr lvl="1" algn="just">
              <a:defRPr/>
            </a:pPr>
            <a:r>
              <a:rPr lang="en-US" sz="1400" dirty="0" smtClean="0">
                <a:solidFill>
                  <a:srgbClr val="194888"/>
                </a:solidFill>
                <a:latin typeface="Arial" charset="0"/>
                <a:cs typeface="Arial" charset="0"/>
              </a:rPr>
              <a:t>data quality issues and slow case-by-case analysis of claims data</a:t>
            </a:r>
          </a:p>
          <a:p>
            <a:pPr algn="just">
              <a:defRPr/>
            </a:pPr>
            <a:endParaRPr lang="en-US" sz="1800" dirty="0" smtClean="0">
              <a:solidFill>
                <a:srgbClr val="194888"/>
              </a:solidFill>
              <a:latin typeface="Arial" charset="0"/>
              <a:cs typeface="Arial" charset="0"/>
            </a:endParaRPr>
          </a:p>
          <a:p>
            <a:pPr algn="just">
              <a:defRPr/>
            </a:pPr>
            <a:r>
              <a:rPr lang="en-US" sz="1800" dirty="0" smtClean="0">
                <a:solidFill>
                  <a:srgbClr val="194888"/>
                </a:solidFill>
                <a:latin typeface="Arial" charset="0"/>
                <a:cs typeface="Arial" charset="0"/>
              </a:rPr>
              <a:t>Major natural disasters are likely to cause </a:t>
            </a:r>
            <a:r>
              <a:rPr lang="en-US" sz="1800" b="1" i="1" dirty="0" smtClean="0">
                <a:solidFill>
                  <a:srgbClr val="194888"/>
                </a:solidFill>
                <a:latin typeface="Arial" charset="0"/>
                <a:cs typeface="Arial" charset="0"/>
              </a:rPr>
              <a:t>major backlogs in unpaid claims </a:t>
            </a:r>
            <a:r>
              <a:rPr lang="en-US" sz="1800" dirty="0" smtClean="0">
                <a:solidFill>
                  <a:srgbClr val="194888"/>
                </a:solidFill>
                <a:latin typeface="Arial" charset="0"/>
                <a:cs typeface="Arial" charset="0"/>
              </a:rPr>
              <a:t>and result in considerable </a:t>
            </a:r>
            <a:r>
              <a:rPr lang="en-US" sz="1800" b="1" i="1" dirty="0" smtClean="0">
                <a:solidFill>
                  <a:srgbClr val="194888"/>
                </a:solidFill>
                <a:latin typeface="Arial" charset="0"/>
                <a:cs typeface="Arial" charset="0"/>
              </a:rPr>
              <a:t>claims inflation</a:t>
            </a:r>
          </a:p>
          <a:p>
            <a:pPr algn="just">
              <a:defRPr/>
            </a:pPr>
            <a:endParaRPr lang="en-US" sz="1800" dirty="0" smtClean="0">
              <a:solidFill>
                <a:srgbClr val="194888"/>
              </a:solidFill>
              <a:latin typeface="Arial" charset="0"/>
              <a:cs typeface="Arial" charset="0"/>
            </a:endParaRPr>
          </a:p>
          <a:p>
            <a:pPr algn="just">
              <a:defRPr/>
            </a:pPr>
            <a:r>
              <a:rPr lang="en-US" sz="1800" b="1" i="1" dirty="0" smtClean="0">
                <a:solidFill>
                  <a:srgbClr val="194888"/>
                </a:solidFill>
                <a:latin typeface="Arial" charset="0"/>
                <a:cs typeface="Arial" charset="0"/>
              </a:rPr>
              <a:t>ERe Solution</a:t>
            </a:r>
            <a:r>
              <a:rPr lang="en-US" sz="1800" dirty="0" smtClean="0">
                <a:solidFill>
                  <a:srgbClr val="194888"/>
                </a:solidFill>
                <a:latin typeface="Arial" charset="0"/>
                <a:cs typeface="Arial" charset="0"/>
              </a:rPr>
              <a:t>: </a:t>
            </a:r>
            <a:r>
              <a:rPr lang="en-US" sz="1800" b="1" i="1" dirty="0" smtClean="0">
                <a:solidFill>
                  <a:srgbClr val="194888"/>
                </a:solidFill>
                <a:latin typeface="Arial" charset="0"/>
                <a:cs typeface="Arial" charset="0"/>
              </a:rPr>
              <a:t>Remote Sensing Claims Management </a:t>
            </a:r>
            <a:r>
              <a:rPr lang="en-US" sz="1800" dirty="0" smtClean="0">
                <a:solidFill>
                  <a:srgbClr val="194888"/>
                </a:solidFill>
                <a:latin typeface="Arial" charset="0"/>
                <a:cs typeface="Arial" charset="0"/>
              </a:rPr>
              <a:t>offers innovative solutions for persisting market bottlenecks through its cost-effective approach to claims settlement processes (adjustment and settlement), through:</a:t>
            </a:r>
          </a:p>
          <a:p>
            <a:pPr lvl="1" algn="just">
              <a:defRPr/>
            </a:pPr>
            <a:r>
              <a:rPr lang="en-US" sz="1400" dirty="0" smtClean="0">
                <a:solidFill>
                  <a:srgbClr val="194888"/>
                </a:solidFill>
                <a:latin typeface="Arial" charset="0"/>
                <a:cs typeface="Arial" charset="0"/>
              </a:rPr>
              <a:t>Imagery acquisition and processing;</a:t>
            </a:r>
          </a:p>
          <a:p>
            <a:pPr lvl="1" algn="just">
              <a:defRPr/>
            </a:pPr>
            <a:r>
              <a:rPr lang="en-US" sz="1400" dirty="0" smtClean="0">
                <a:solidFill>
                  <a:srgbClr val="194888"/>
                </a:solidFill>
                <a:latin typeface="Arial" charset="0"/>
                <a:cs typeface="Arial" charset="0"/>
              </a:rPr>
              <a:t>Damage assessment based on scientific damage scale; Translation of damage into a loss scale;</a:t>
            </a:r>
          </a:p>
          <a:p>
            <a:pPr lvl="1" algn="just">
              <a:defRPr/>
            </a:pPr>
            <a:r>
              <a:rPr lang="en-US" sz="1400" dirty="0" smtClean="0">
                <a:solidFill>
                  <a:srgbClr val="194888"/>
                </a:solidFill>
                <a:latin typeface="Arial" charset="0"/>
                <a:cs typeface="Arial" charset="0"/>
              </a:rPr>
              <a:t>Data capture, storage and dissemination.</a:t>
            </a:r>
            <a:endParaRPr lang="en-US" dirty="0"/>
          </a:p>
        </p:txBody>
      </p:sp>
      <p:sp>
        <p:nvSpPr>
          <p:cNvPr id="4" name="Slide Number Placeholder 3"/>
          <p:cNvSpPr>
            <a:spLocks noGrp="1"/>
          </p:cNvSpPr>
          <p:nvPr>
            <p:ph type="sldNum" sz="quarter" idx="10"/>
          </p:nvPr>
        </p:nvSpPr>
        <p:spPr/>
        <p:txBody>
          <a:bodyPr/>
          <a:lstStyle/>
          <a:p>
            <a:fld id="{24333B87-4236-4632-9121-BEE996B64653}"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A158A559-0A7B-41D2-B335-C5569507BB4E}" type="datetime1">
              <a:rPr lang="ro-RO"/>
              <a:pPr>
                <a:defRPr/>
              </a:pPr>
              <a:t>01/12/2012</a:t>
            </a:fld>
            <a:endParaRPr lang="ro-RO" dirty="0"/>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5D1FD38-EC29-40F5-9BE4-52BF7831A8A7}" type="slidenum">
              <a:rPr lang="ro-RO"/>
              <a:pPr>
                <a:defRPr/>
              </a:pPr>
              <a:t>‹#›</a:t>
            </a:fld>
            <a:endParaRPr lang="ro-R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5E730A3A-5B42-4E2A-8CB7-CB0FF3A63A31}" type="datetime1">
              <a:rPr lang="ro-RO"/>
              <a:pPr>
                <a:defRPr/>
              </a:pPr>
              <a:t>01/12/2012</a:t>
            </a:fld>
            <a:endParaRPr lang="ro-RO" dirty="0"/>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781BA62F-732E-4964-9655-1039D01A1586}" type="slidenum">
              <a:rPr lang="ro-RO"/>
              <a:pPr>
                <a:defRPr/>
              </a:pPr>
              <a:t>‹#›</a:t>
            </a:fld>
            <a:endParaRPr lang="ro-R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492BB0C7-292E-4C41-A6B9-9BBFF79E27C7}" type="datetime1">
              <a:rPr lang="ro-RO"/>
              <a:pPr>
                <a:defRPr/>
              </a:pPr>
              <a:t>01/12/2012</a:t>
            </a:fld>
            <a:endParaRPr lang="ro-RO" dirty="0"/>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A7616AD4-D586-41A8-A132-AA72E46C4F11}" type="slidenum">
              <a:rPr lang="ro-RO"/>
              <a:pPr>
                <a:defRPr/>
              </a:pPr>
              <a:t>‹#›</a:t>
            </a:fld>
            <a:endParaRPr lang="ro-RO"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52EFC64A-BB28-4BC7-9941-740734237F8E}" type="datetime1">
              <a:rPr lang="ro-RO"/>
              <a:pPr>
                <a:defRPr/>
              </a:pPr>
              <a:t>01/12/2012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7384EE74-C73A-4ADD-AB6E-E5CDBC4E12E9}" type="slidenum">
              <a:rPr lang="ro-RO"/>
              <a:pPr>
                <a:defRPr/>
              </a:pPr>
              <a:t>‹#›</a:t>
            </a:fld>
            <a:endParaRPr lang="ro-RO"/>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ED671A6E-1698-4F9F-B2C9-345B736D3C32}" type="datetime1">
              <a:rPr lang="ro-RO"/>
              <a:pPr>
                <a:defRPr/>
              </a:pPr>
              <a:t>01/12/2012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F62DF9F7-B303-46A9-B7B2-D51D81FB8C8E}" type="slidenum">
              <a:rPr lang="ro-RO"/>
              <a:pPr>
                <a:defRPr/>
              </a:pPr>
              <a:t>‹#›</a:t>
            </a:fld>
            <a:endParaRPr lang="ro-RO"/>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68F1F12-7173-48B9-801D-C40ED70230B2}" type="datetime1">
              <a:rPr lang="ro-RO"/>
              <a:pPr>
                <a:defRPr/>
              </a:pPr>
              <a:t>01/12/2012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32DA405-D366-4F54-AE1A-676A1C61EC44}" type="slidenum">
              <a:rPr lang="ro-RO"/>
              <a:pPr>
                <a:defRPr/>
              </a:pPr>
              <a:t>‹#›</a:t>
            </a:fld>
            <a:endParaRPr lang="ro-RO"/>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DF9E726B-CD6F-4980-8B46-F5D2B300DDF5}" type="datetime1">
              <a:rPr lang="ro-RO"/>
              <a:pPr>
                <a:defRPr/>
              </a:pPr>
              <a:t>01/12/2012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93F0CB68-6F48-4D35-BAED-5BCE62C212B1}" type="slidenum">
              <a:rPr lang="ro-RO"/>
              <a:pPr>
                <a:defRPr/>
              </a:pPr>
              <a:t>‹#›</a:t>
            </a:fld>
            <a:endParaRPr lang="ro-RO"/>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DF970F3E-C76E-456D-9B68-3874106E25E1}" type="datetime1">
              <a:rPr lang="ro-RO"/>
              <a:pPr>
                <a:defRPr/>
              </a:pPr>
              <a:t>01/12/2012</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5A331E-82F8-49D5-8602-FCC9E6EF5C81}" type="slidenum">
              <a:rPr lang="ro-RO"/>
              <a:pPr>
                <a:defRPr/>
              </a:pPr>
              <a:t>‹#›</a:t>
            </a:fld>
            <a:endParaRPr lang="ro-RO"/>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B55E4EFE-1142-497A-8B0F-D31D11155E2B}" type="datetime1">
              <a:rPr lang="ro-RO"/>
              <a:pPr>
                <a:defRPr/>
              </a:pPr>
              <a:t>01/12/2012</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950B8E5C-B97B-4F19-85AC-93EB6BBFB819}" type="slidenum">
              <a:rPr lang="ro-RO"/>
              <a:pPr>
                <a:defRPr/>
              </a:pPr>
              <a:t>‹#›</a:t>
            </a:fld>
            <a:endParaRPr lang="ro-RO"/>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6640F2F-8012-4681-B508-BD6792A8ED2B}" type="datetime1">
              <a:rPr lang="ro-RO"/>
              <a:pPr>
                <a:defRPr/>
              </a:pPr>
              <a:t>01/12/2012</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5D8E1F70-5855-43A0-AE9A-70356A8851ED}" type="slidenum">
              <a:rPr lang="ro-RO"/>
              <a:pPr>
                <a:defRPr/>
              </a:pPr>
              <a:t>‹#›</a:t>
            </a:fld>
            <a:endParaRPr lang="ro-RO"/>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55A46EA-6E93-443C-B0FC-1BECD5E0B2FB}" type="datetime1">
              <a:rPr lang="ro-RO"/>
              <a:pPr>
                <a:defRPr/>
              </a:pPr>
              <a:t>01/12/2012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5053945E-6E51-466E-A387-C25F4E68089C}"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D9488783-CAE6-4244-A626-70AEE25591B4}" type="datetime1">
              <a:rPr lang="ro-RO"/>
              <a:pPr>
                <a:defRPr/>
              </a:pPr>
              <a:t>01/12/2012</a:t>
            </a:fld>
            <a:endParaRPr lang="ro-RO" dirty="0"/>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3AD87C1-DF2B-42AB-9E45-9BBC1D871830}" type="slidenum">
              <a:rPr lang="ro-RO"/>
              <a:pPr>
                <a:defRPr/>
              </a:pPr>
              <a:t>‹#›</a:t>
            </a:fld>
            <a:endParaRPr lang="ro-RO"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59CB4E1-DCC8-4B6E-A998-8A3405DE6E29}" type="datetime1">
              <a:rPr lang="ro-RO"/>
              <a:pPr>
                <a:defRPr/>
              </a:pPr>
              <a:t>01/12/2012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3068F4F9-2CA4-4A88-9366-22478D42DAF2}" type="slidenum">
              <a:rPr lang="ro-RO"/>
              <a:pPr>
                <a:defRPr/>
              </a:pPr>
              <a:t>‹#›</a:t>
            </a:fld>
            <a:endParaRPr lang="ro-RO"/>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A6A22E5B-1E18-49BD-AAA0-73F4E0F75B0B}" type="datetime1">
              <a:rPr lang="ro-RO"/>
              <a:pPr>
                <a:defRPr/>
              </a:pPr>
              <a:t>01/12/2012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0055C82-02BF-49DC-AC69-8EBD5CD84F3A}" type="slidenum">
              <a:rPr lang="ro-RO"/>
              <a:pPr>
                <a:defRPr/>
              </a:pPr>
              <a:t>‹#›</a:t>
            </a:fld>
            <a:endParaRPr lang="ro-RO"/>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FA320915-7141-455F-998E-27AE2C8E7333}" type="datetime1">
              <a:rPr lang="ro-RO"/>
              <a:pPr>
                <a:defRPr/>
              </a:pPr>
              <a:t>01/12/2012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4B0A9E4-DE76-4DCD-8C51-50C474F268BB}"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B6A248D-2FF6-4632-9748-B3AA0CCC1A83}" type="datetime1">
              <a:rPr lang="ro-RO"/>
              <a:pPr>
                <a:defRPr/>
              </a:pPr>
              <a:t>01/12/2012</a:t>
            </a:fld>
            <a:endParaRPr lang="ro-RO" dirty="0"/>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A36D58A4-CC2D-4AFE-8626-5DA775A9FDCE}" type="slidenum">
              <a:rPr lang="ro-RO"/>
              <a:pPr>
                <a:defRPr/>
              </a:pPr>
              <a:t>‹#›</a:t>
            </a:fld>
            <a:endParaRPr lang="ro-RO"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0BC2C8DD-854F-4150-8A89-45B3169A8173}" type="datetime1">
              <a:rPr lang="ro-RO"/>
              <a:pPr>
                <a:defRPr/>
              </a:pPr>
              <a:t>01/12/2012</a:t>
            </a:fld>
            <a:endParaRPr lang="ro-RO" dirty="0"/>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0892366-6589-4CD0-892B-E6B128D97A1C}" type="slidenum">
              <a:rPr lang="ro-RO"/>
              <a:pPr>
                <a:defRPr/>
              </a:pPr>
              <a:t>‹#›</a:t>
            </a:fld>
            <a:endParaRPr lang="ro-RO"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E075670B-CD6D-4CFF-B4A0-2069AED81604}" type="datetime1">
              <a:rPr lang="ro-RO"/>
              <a:pPr>
                <a:defRPr/>
              </a:pPr>
              <a:t>01/12/2012</a:t>
            </a:fld>
            <a:endParaRPr lang="ro-RO" dirty="0"/>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44AE2C97-FF2B-4829-A515-84BC11F38AF3}" type="slidenum">
              <a:rPr lang="ro-RO"/>
              <a:pPr>
                <a:defRPr/>
              </a:pPr>
              <a:t>‹#›</a:t>
            </a:fld>
            <a:endParaRPr lang="ro-RO"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548C3352-1E19-4882-AC8E-1C02309E1E88}" type="datetime1">
              <a:rPr lang="ro-RO"/>
              <a:pPr>
                <a:defRPr/>
              </a:pPr>
              <a:t>01/12/2012</a:t>
            </a:fld>
            <a:endParaRPr lang="ro-RO" dirty="0"/>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63F868CC-8331-4BA6-9EBD-76CB07165C15}" type="slidenum">
              <a:rPr lang="ro-RO"/>
              <a:pPr>
                <a:defRPr/>
              </a:pPr>
              <a:t>‹#›</a:t>
            </a:fld>
            <a:endParaRPr lang="ro-RO"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CD196AE-57A0-45C1-A30B-B579289069C7}" type="datetime1">
              <a:rPr lang="ro-RO"/>
              <a:pPr>
                <a:defRPr/>
              </a:pPr>
              <a:t>01/12/2012</a:t>
            </a:fld>
            <a:endParaRPr lang="ro-RO" dirty="0"/>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DE416670-3B1F-4E62-B6E3-ACFDF5DC174C}" type="slidenum">
              <a:rPr lang="ro-RO"/>
              <a:pPr>
                <a:defRPr/>
              </a:pPr>
              <a:t>‹#›</a:t>
            </a:fld>
            <a:endParaRPr lang="ro-RO"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2564904"/>
            <a:ext cx="3008313" cy="356125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315B1B9-1487-4577-A54B-E23160A03DEF}" type="datetime1">
              <a:rPr lang="ro-RO"/>
              <a:pPr>
                <a:defRPr/>
              </a:pPr>
              <a:t>01/12/2012</a:t>
            </a:fld>
            <a:endParaRPr lang="ro-RO" dirty="0"/>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431A174-DC84-4D77-A55D-04897DC128E9}" type="slidenum">
              <a:rPr lang="ro-RO"/>
              <a:pPr>
                <a:defRPr/>
              </a:pPr>
              <a:t>‹#›</a:t>
            </a:fld>
            <a:endParaRPr lang="ro-RO"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FB8BE92-2A08-4467-ABC7-B02421FCECE3}" type="datetime1">
              <a:rPr lang="ro-RO"/>
              <a:pPr>
                <a:defRPr/>
              </a:pPr>
              <a:t>01/12/2012</a:t>
            </a:fld>
            <a:endParaRPr lang="ro-RO" dirty="0"/>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9DD1918B-E57F-4941-A699-EA2FF3C3470C}" type="slidenum">
              <a:rPr lang="ro-RO"/>
              <a:pPr>
                <a:defRPr/>
              </a:pPr>
              <a:t>‹#›</a:t>
            </a:fld>
            <a:endParaRPr lang="ro-RO"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jpeg"/><Relationship Id="rId15"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jpeg"/><Relationship Id="rId14" Type="http://schemas.openxmlformats.org/officeDocument/2006/relationships/image" Target="../media/image3.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p:cNvPicPr>
            <a:picLocks noChangeAspect="1"/>
          </p:cNvPicPr>
          <p:nvPr/>
        </p:nvPicPr>
        <p:blipFill>
          <a:blip r:embed="rId13" cstate="print"/>
          <a:srcRect/>
          <a:stretch>
            <a:fillRect/>
          </a:stretch>
        </p:blipFill>
        <p:spPr bwMode="auto">
          <a:xfrm>
            <a:off x="0" y="1073150"/>
            <a:ext cx="9144000" cy="5784850"/>
          </a:xfrm>
          <a:prstGeom prst="rect">
            <a:avLst/>
          </a:prstGeom>
          <a:noFill/>
          <a:ln w="9525">
            <a:noFill/>
            <a:miter lim="800000"/>
            <a:headEnd/>
            <a:tailEnd/>
          </a:ln>
        </p:spPr>
      </p:pic>
      <p:sp>
        <p:nvSpPr>
          <p:cNvPr id="1027" name="Title Placeholder 1"/>
          <p:cNvSpPr>
            <a:spLocks noGrp="1"/>
          </p:cNvSpPr>
          <p:nvPr>
            <p:ph type="title"/>
          </p:nvPr>
        </p:nvSpPr>
        <p:spPr bwMode="auto">
          <a:xfrm>
            <a:off x="1992313" y="274638"/>
            <a:ext cx="669448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pitchFamily="34" charset="0"/>
                <a:cs typeface="Arial" pitchFamily="34" charset="0"/>
              </a:defRPr>
            </a:lvl1pPr>
          </a:lstStyle>
          <a:p>
            <a:pPr>
              <a:defRPr/>
            </a:pPr>
            <a:fld id="{220CF3F7-C68D-4F12-ACAD-D9503C77A97E}" type="datetime1">
              <a:rPr lang="ro-RO"/>
              <a:pPr>
                <a:defRPr/>
              </a:pPr>
              <a:t>01/12/2012</a:t>
            </a:fld>
            <a:endParaRPr lang="ro-RO"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pitchFamily="34" charset="0"/>
                <a:cs typeface="Arial" pitchFamily="34" charset="0"/>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pitchFamily="34" charset="0"/>
                <a:cs typeface="Arial" pitchFamily="34" charset="0"/>
              </a:defRPr>
            </a:lvl1pPr>
          </a:lstStyle>
          <a:p>
            <a:pPr>
              <a:defRPr/>
            </a:pPr>
            <a:fld id="{A5453574-649D-4277-97EE-5C1574C771AA}" type="slidenum">
              <a:rPr lang="ro-RO"/>
              <a:pPr>
                <a:defRPr/>
              </a:pPr>
              <a:t>‹#›</a:t>
            </a:fld>
            <a:endParaRPr lang="ro-RO" dirty="0"/>
          </a:p>
        </p:txBody>
      </p:sp>
      <p:pic>
        <p:nvPicPr>
          <p:cNvPr id="1032" name="Picture 9" descr="C:\Users\hp\Desktop\LOGO and SLOGAN\Finalno Odobren Paket\logo_Europa Re FINAL.jpg"/>
          <p:cNvPicPr>
            <a:picLocks noChangeAspect="1" noChangeArrowheads="1"/>
          </p:cNvPicPr>
          <p:nvPr/>
        </p:nvPicPr>
        <p:blipFill>
          <a:blip r:embed="rId14" cstate="print"/>
          <a:srcRect/>
          <a:stretch>
            <a:fillRect/>
          </a:stretch>
        </p:blipFill>
        <p:spPr bwMode="auto">
          <a:xfrm>
            <a:off x="0" y="0"/>
            <a:ext cx="2016125" cy="13700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000" kern="1200">
          <a:solidFill>
            <a:srgbClr val="194888"/>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194888"/>
          </a:solidFill>
          <a:latin typeface="Arial" charset="0"/>
          <a:cs typeface="Arial" charset="0"/>
        </a:defRPr>
      </a:lvl2pPr>
      <a:lvl3pPr algn="ctr" rtl="0" eaLnBrk="0" fontAlgn="base" hangingPunct="0">
        <a:spcBef>
          <a:spcPct val="0"/>
        </a:spcBef>
        <a:spcAft>
          <a:spcPct val="0"/>
        </a:spcAft>
        <a:defRPr sz="4000">
          <a:solidFill>
            <a:srgbClr val="194888"/>
          </a:solidFill>
          <a:latin typeface="Arial" charset="0"/>
          <a:cs typeface="Arial" charset="0"/>
        </a:defRPr>
      </a:lvl3pPr>
      <a:lvl4pPr algn="ctr" rtl="0" eaLnBrk="0" fontAlgn="base" hangingPunct="0">
        <a:spcBef>
          <a:spcPct val="0"/>
        </a:spcBef>
        <a:spcAft>
          <a:spcPct val="0"/>
        </a:spcAft>
        <a:defRPr sz="4000">
          <a:solidFill>
            <a:srgbClr val="194888"/>
          </a:solidFill>
          <a:latin typeface="Arial" charset="0"/>
          <a:cs typeface="Arial" charset="0"/>
        </a:defRPr>
      </a:lvl4pPr>
      <a:lvl5pPr algn="ctr" rtl="0" eaLnBrk="0" fontAlgn="base" hangingPunct="0">
        <a:spcBef>
          <a:spcPct val="0"/>
        </a:spcBef>
        <a:spcAft>
          <a:spcPct val="0"/>
        </a:spcAft>
        <a:defRPr sz="4000">
          <a:solidFill>
            <a:srgbClr val="194888"/>
          </a:solidFill>
          <a:latin typeface="Arial" charset="0"/>
          <a:cs typeface="Arial" charset="0"/>
        </a:defRPr>
      </a:lvl5pPr>
      <a:lvl6pPr marL="457200" algn="ctr" rtl="0" fontAlgn="base">
        <a:spcBef>
          <a:spcPct val="0"/>
        </a:spcBef>
        <a:spcAft>
          <a:spcPct val="0"/>
        </a:spcAft>
        <a:defRPr sz="4400">
          <a:solidFill>
            <a:srgbClr val="194888"/>
          </a:solidFill>
          <a:latin typeface="Arial" charset="0"/>
          <a:cs typeface="Arial" charset="0"/>
        </a:defRPr>
      </a:lvl6pPr>
      <a:lvl7pPr marL="914400" algn="ctr" rtl="0" fontAlgn="base">
        <a:spcBef>
          <a:spcPct val="0"/>
        </a:spcBef>
        <a:spcAft>
          <a:spcPct val="0"/>
        </a:spcAft>
        <a:defRPr sz="4400">
          <a:solidFill>
            <a:srgbClr val="194888"/>
          </a:solidFill>
          <a:latin typeface="Arial" charset="0"/>
          <a:cs typeface="Arial" charset="0"/>
        </a:defRPr>
      </a:lvl7pPr>
      <a:lvl8pPr marL="1371600" algn="ctr" rtl="0" fontAlgn="base">
        <a:spcBef>
          <a:spcPct val="0"/>
        </a:spcBef>
        <a:spcAft>
          <a:spcPct val="0"/>
        </a:spcAft>
        <a:defRPr sz="4400">
          <a:solidFill>
            <a:srgbClr val="194888"/>
          </a:solidFill>
          <a:latin typeface="Arial" charset="0"/>
          <a:cs typeface="Arial" charset="0"/>
        </a:defRPr>
      </a:lvl8pPr>
      <a:lvl9pPr marL="1828800" algn="ctr" rtl="0" fontAlgn="base">
        <a:spcBef>
          <a:spcPct val="0"/>
        </a:spcBef>
        <a:spcAft>
          <a:spcPct val="0"/>
        </a:spcAft>
        <a:defRPr sz="4400">
          <a:solidFill>
            <a:srgbClr val="194888"/>
          </a:solidFill>
          <a:latin typeface="Arial" charset="0"/>
          <a:cs typeface="Arial" charset="0"/>
        </a:defRPr>
      </a:lvl9pPr>
    </p:titleStyle>
    <p:bodyStyle>
      <a:lvl1pPr marL="342900" indent="-342900" algn="l" rtl="0" eaLnBrk="0" fontAlgn="base" hangingPunct="0">
        <a:spcBef>
          <a:spcPct val="20000"/>
        </a:spcBef>
        <a:spcAft>
          <a:spcPct val="0"/>
        </a:spcAft>
        <a:buClr>
          <a:srgbClr val="CA5728"/>
        </a:buClr>
        <a:buSzPct val="120000"/>
        <a:buBlip>
          <a:blip r:embed="rId15"/>
        </a:buBlip>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lr>
          <a:srgbClr val="194888"/>
        </a:buClr>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Clr>
          <a:srgbClr val="CA5728"/>
        </a:buClr>
        <a:buBlip>
          <a:blip r:embed="rId15"/>
        </a:buBlip>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Clr>
          <a:srgbClr val="194888"/>
        </a:buClr>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lr>
          <a:srgbClr val="CA5728"/>
        </a:buClr>
        <a:buBlip>
          <a:blip r:embed="rId15"/>
        </a:buBlip>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908175" y="274638"/>
            <a:ext cx="67786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2947E46-FD1C-4491-B6B9-BFC2784C981F}" type="datetime1">
              <a:rPr lang="ro-RO"/>
              <a:pPr>
                <a:defRPr/>
              </a:pPr>
              <a:t>01/12/2012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308FD4E-FFCD-4E4D-8023-2359008AF0FB}" type="slidenum">
              <a:rPr lang="ro-RO"/>
              <a:pPr>
                <a:defRPr/>
              </a:pPr>
              <a:t>‹#›</a:t>
            </a:fld>
            <a:endParaRPr lang="ro-RO"/>
          </a:p>
        </p:txBody>
      </p:sp>
      <p:cxnSp>
        <p:nvCxnSpPr>
          <p:cNvPr id="8" name="Straight Connector 7"/>
          <p:cNvCxnSpPr/>
          <p:nvPr/>
        </p:nvCxnSpPr>
        <p:spPr>
          <a:xfrm>
            <a:off x="1979613" y="1073150"/>
            <a:ext cx="6696075" cy="0"/>
          </a:xfrm>
          <a:prstGeom prst="line">
            <a:avLst/>
          </a:prstGeom>
          <a:ln>
            <a:solidFill>
              <a:srgbClr val="CA5728"/>
            </a:solidFill>
          </a:ln>
        </p:spPr>
        <p:style>
          <a:lnRef idx="3">
            <a:schemeClr val="accent6"/>
          </a:lnRef>
          <a:fillRef idx="0">
            <a:schemeClr val="accent6"/>
          </a:fillRef>
          <a:effectRef idx="2">
            <a:schemeClr val="accent6"/>
          </a:effectRef>
          <a:fontRef idx="minor">
            <a:schemeClr val="tx1"/>
          </a:fontRef>
        </p:style>
      </p:cxnSp>
      <p:cxnSp>
        <p:nvCxnSpPr>
          <p:cNvPr id="9" name="Straight Connector 8"/>
          <p:cNvCxnSpPr/>
          <p:nvPr/>
        </p:nvCxnSpPr>
        <p:spPr>
          <a:xfrm>
            <a:off x="1985963" y="1150938"/>
            <a:ext cx="5121275" cy="7937"/>
          </a:xfrm>
          <a:prstGeom prst="line">
            <a:avLst/>
          </a:prstGeom>
          <a:ln>
            <a:solidFill>
              <a:srgbClr val="194888"/>
            </a:solidFill>
          </a:ln>
        </p:spPr>
        <p:style>
          <a:lnRef idx="3">
            <a:schemeClr val="accent1"/>
          </a:lnRef>
          <a:fillRef idx="0">
            <a:schemeClr val="accent1"/>
          </a:fillRef>
          <a:effectRef idx="2">
            <a:schemeClr val="accent1"/>
          </a:effectRef>
          <a:fontRef idx="minor">
            <a:schemeClr val="tx1"/>
          </a:fontRef>
        </p:style>
      </p:cxnSp>
      <p:pic>
        <p:nvPicPr>
          <p:cNvPr id="2057" name="Picture 9" descr="C:\Users\hp\Desktop\LOGO and SLOGAN\Finalno Odobren Paket\logo_Europa Re FINAL.jpg"/>
          <p:cNvPicPr>
            <a:picLocks noChangeAspect="1" noChangeArrowheads="1"/>
          </p:cNvPicPr>
          <p:nvPr/>
        </p:nvPicPr>
        <p:blipFill>
          <a:blip r:embed="rId13" cstate="print"/>
          <a:srcRect/>
          <a:stretch>
            <a:fillRect/>
          </a:stretch>
        </p:blipFill>
        <p:spPr bwMode="auto">
          <a:xfrm>
            <a:off x="0" y="0"/>
            <a:ext cx="2016125" cy="13700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ctr" rtl="0" eaLnBrk="0" fontAlgn="base" hangingPunct="0">
        <a:spcBef>
          <a:spcPct val="0"/>
        </a:spcBef>
        <a:spcAft>
          <a:spcPct val="0"/>
        </a:spcAft>
        <a:defRPr lang="ro-RO" sz="4000" kern="1200" dirty="0">
          <a:solidFill>
            <a:srgbClr val="194888"/>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194888"/>
          </a:solidFill>
          <a:latin typeface="Arial" charset="0"/>
          <a:cs typeface="Arial" charset="0"/>
        </a:defRPr>
      </a:lvl2pPr>
      <a:lvl3pPr algn="ctr" rtl="0" eaLnBrk="0" fontAlgn="base" hangingPunct="0">
        <a:spcBef>
          <a:spcPct val="0"/>
        </a:spcBef>
        <a:spcAft>
          <a:spcPct val="0"/>
        </a:spcAft>
        <a:defRPr sz="4000">
          <a:solidFill>
            <a:srgbClr val="194888"/>
          </a:solidFill>
          <a:latin typeface="Arial" charset="0"/>
          <a:cs typeface="Arial" charset="0"/>
        </a:defRPr>
      </a:lvl3pPr>
      <a:lvl4pPr algn="ctr" rtl="0" eaLnBrk="0" fontAlgn="base" hangingPunct="0">
        <a:spcBef>
          <a:spcPct val="0"/>
        </a:spcBef>
        <a:spcAft>
          <a:spcPct val="0"/>
        </a:spcAft>
        <a:defRPr sz="4000">
          <a:solidFill>
            <a:srgbClr val="194888"/>
          </a:solidFill>
          <a:latin typeface="Arial" charset="0"/>
          <a:cs typeface="Arial" charset="0"/>
        </a:defRPr>
      </a:lvl4pPr>
      <a:lvl5pPr algn="ctr" rtl="0" eaLnBrk="0" fontAlgn="base" hangingPunct="0">
        <a:spcBef>
          <a:spcPct val="0"/>
        </a:spcBef>
        <a:spcAft>
          <a:spcPct val="0"/>
        </a:spcAft>
        <a:defRPr sz="4000">
          <a:solidFill>
            <a:srgbClr val="194888"/>
          </a:solidFill>
          <a:latin typeface="Arial" charset="0"/>
          <a:cs typeface="Arial" charset="0"/>
        </a:defRPr>
      </a:lvl5pPr>
      <a:lvl6pPr marL="457200" algn="ctr" rtl="0" fontAlgn="base">
        <a:spcBef>
          <a:spcPct val="0"/>
        </a:spcBef>
        <a:spcAft>
          <a:spcPct val="0"/>
        </a:spcAft>
        <a:defRPr sz="4400">
          <a:solidFill>
            <a:srgbClr val="194888"/>
          </a:solidFill>
          <a:latin typeface="Arial" charset="0"/>
          <a:cs typeface="Arial" charset="0"/>
        </a:defRPr>
      </a:lvl6pPr>
      <a:lvl7pPr marL="914400" algn="ctr" rtl="0" fontAlgn="base">
        <a:spcBef>
          <a:spcPct val="0"/>
        </a:spcBef>
        <a:spcAft>
          <a:spcPct val="0"/>
        </a:spcAft>
        <a:defRPr sz="4400">
          <a:solidFill>
            <a:srgbClr val="194888"/>
          </a:solidFill>
          <a:latin typeface="Arial" charset="0"/>
          <a:cs typeface="Arial" charset="0"/>
        </a:defRPr>
      </a:lvl7pPr>
      <a:lvl8pPr marL="1371600" algn="ctr" rtl="0" fontAlgn="base">
        <a:spcBef>
          <a:spcPct val="0"/>
        </a:spcBef>
        <a:spcAft>
          <a:spcPct val="0"/>
        </a:spcAft>
        <a:defRPr sz="4400">
          <a:solidFill>
            <a:srgbClr val="194888"/>
          </a:solidFill>
          <a:latin typeface="Arial" charset="0"/>
          <a:cs typeface="Arial" charset="0"/>
        </a:defRPr>
      </a:lvl8pPr>
      <a:lvl9pPr marL="1828800" algn="ctr" rtl="0" fontAlgn="base">
        <a:spcBef>
          <a:spcPct val="0"/>
        </a:spcBef>
        <a:spcAft>
          <a:spcPct val="0"/>
        </a:spcAft>
        <a:defRPr sz="4400">
          <a:solidFill>
            <a:srgbClr val="194888"/>
          </a:solidFill>
          <a:latin typeface="Arial" charset="0"/>
          <a:cs typeface="Arial" charset="0"/>
        </a:defRPr>
      </a:lvl9pPr>
    </p:titleStyle>
    <p:bodyStyle>
      <a:lvl1pPr marL="342900" indent="-342900" algn="l" rtl="0" eaLnBrk="0" fontAlgn="base" hangingPunct="0">
        <a:spcBef>
          <a:spcPct val="20000"/>
        </a:spcBef>
        <a:spcAft>
          <a:spcPct val="0"/>
        </a:spcAft>
        <a:buClr>
          <a:srgbClr val="CA5728"/>
        </a:buClr>
        <a:buSzPct val="120000"/>
        <a:buBlip>
          <a:blip r:embed="rId14"/>
        </a:buBlip>
        <a:defRPr lang="en-US" sz="3200" kern="1200" dirty="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lang="en-US" sz="2800" kern="1200" dirty="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Clr>
          <a:srgbClr val="CA5728"/>
        </a:buClr>
        <a:buBlip>
          <a:blip r:embed="rId14"/>
        </a:buBlip>
        <a:defRPr lang="en-US" sz="2400" kern="1200" dirty="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lang="en-US" sz="2000" kern="1200" dirty="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lr>
          <a:srgbClr val="CA5728"/>
        </a:buClr>
        <a:buBlip>
          <a:blip r:embed="rId14"/>
        </a:buBlip>
        <a:defRPr lang="ro-RO" sz="2000" kern="1200" dirty="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8" Type="http://schemas.openxmlformats.org/officeDocument/2006/relationships/hyperlink" Target="http://www.google.co.uk/imgres?imgurl=http://img.allvoices.com/thumbs/event/598/486/60919156-earth-cracking.jpg&amp;imgrefurl=http://virtualvendors.org/centurion-facts-about-droughts-in-india-for-kids/&amp;h=486&amp;w=598&amp;sz=61&amp;tbnid=417q3Y6vdyvxBM:&amp;tbnh=110&amp;tbnw=135&amp;prev=/search?q=drought+free+images&amp;tbm=isch&amp;tbo=u&amp;zoom=1&amp;q=drought+free+images&amp;hl=en&amp;usg=__hp9x0ry7G3mYuoA0i5B4IeP7wUM=&amp;sa=X&amp;ei=TSa5Tc_BBY_AswajmPjqAw&amp;ved=0CEsQ9QEwBA" TargetMode="External"/><Relationship Id="rId9" Type="http://schemas.openxmlformats.org/officeDocument/2006/relationships/image" Target="../media/image20.jpeg"/><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1" Type="http://schemas.openxmlformats.org/officeDocument/2006/relationships/image" Target="../media/image29.png"/><Relationship Id="rId12" Type="http://schemas.openxmlformats.org/officeDocument/2006/relationships/image" Target="../media/image30.jpeg"/><Relationship Id="rId1" Type="http://schemas.openxmlformats.org/officeDocument/2006/relationships/slideLayout" Target="../slideLayouts/slideLayout18.xml"/><Relationship Id="rId2" Type="http://schemas.openxmlformats.org/officeDocument/2006/relationships/notesSlide" Target="../notesSlides/notesSlide9.xml"/><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9" Type="http://schemas.openxmlformats.org/officeDocument/2006/relationships/image" Target="../media/image27.png"/><Relationship Id="rId10" Type="http://schemas.openxmlformats.org/officeDocument/2006/relationships/image" Target="../media/image28.png"/></Relationships>
</file>

<file path=ppt/slides/_rels/slide12.xml.rels><?xml version="1.0" encoding="UTF-8" standalone="yes"?>
<Relationships xmlns="http://schemas.openxmlformats.org/package/2006/relationships"><Relationship Id="rId11" Type="http://schemas.openxmlformats.org/officeDocument/2006/relationships/diagramColors" Target="../diagrams/colors9.xml"/><Relationship Id="rId12" Type="http://schemas.microsoft.com/office/2007/relationships/diagramDrawing" Target="../diagrams/drawing9.xml"/><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8" Type="http://schemas.openxmlformats.org/officeDocument/2006/relationships/diagramData" Target="../diagrams/data9.xml"/><Relationship Id="rId9" Type="http://schemas.openxmlformats.org/officeDocument/2006/relationships/diagramLayout" Target="../diagrams/layout9.xml"/><Relationship Id="rId10"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1" Type="http://schemas.openxmlformats.org/officeDocument/2006/relationships/image" Target="../media/image10.jpeg"/><Relationship Id="rId12" Type="http://schemas.openxmlformats.org/officeDocument/2006/relationships/image" Target="../media/image11.jpeg"/><Relationship Id="rId13" Type="http://schemas.openxmlformats.org/officeDocument/2006/relationships/image" Target="../media/image12.gif"/><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9" Type="http://schemas.openxmlformats.org/officeDocument/2006/relationships/image" Target="../media/image8.png"/><Relationship Id="rId10"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13.xml"/><Relationship Id="rId2"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11" Type="http://schemas.openxmlformats.org/officeDocument/2006/relationships/diagramColors" Target="../diagrams/colors4.xml"/><Relationship Id="rId12" Type="http://schemas.microsoft.com/office/2007/relationships/diagramDrawing" Target="../diagrams/drawing4.xml"/><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diagramData" Target="../diagrams/data4.xml"/><Relationship Id="rId9" Type="http://schemas.openxmlformats.org/officeDocument/2006/relationships/diagramLayout" Target="../diagrams/layout4.xml"/><Relationship Id="rId10"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1" Type="http://schemas.openxmlformats.org/officeDocument/2006/relationships/diagramColors" Target="../diagrams/colors6.xml"/><Relationship Id="rId12" Type="http://schemas.microsoft.com/office/2007/relationships/diagramDrawing" Target="../diagrams/drawing6.xml"/><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8" Type="http://schemas.openxmlformats.org/officeDocument/2006/relationships/diagramData" Target="../diagrams/data6.xml"/><Relationship Id="rId9" Type="http://schemas.openxmlformats.org/officeDocument/2006/relationships/diagramLayout" Target="../diagrams/layout6.xml"/><Relationship Id="rId10"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67" name="Rectangle 1031"/>
          <p:cNvSpPr>
            <a:spLocks noGrp="1" noChangeArrowheads="1"/>
          </p:cNvSpPr>
          <p:nvPr>
            <p:ph type="title"/>
          </p:nvPr>
        </p:nvSpPr>
        <p:spPr/>
        <p:txBody>
          <a:bodyPr/>
          <a:lstStyle/>
          <a:p>
            <a:pPr>
              <a:defRPr/>
            </a:pPr>
            <a:r>
              <a:rPr lang="en-US" sz="1200" dirty="0" smtClean="0"/>
              <a:t/>
            </a:r>
            <a:br>
              <a:rPr lang="en-US" sz="1200" dirty="0" smtClean="0"/>
            </a:br>
            <a:r>
              <a:rPr lang="en-US" sz="1200" dirty="0" smtClean="0"/>
              <a:t/>
            </a:r>
            <a:br>
              <a:rPr lang="en-US" sz="1200" dirty="0" smtClean="0"/>
            </a:br>
            <a:r>
              <a:rPr lang="en-US" sz="1200" dirty="0"/>
              <a:t/>
            </a:r>
            <a:br>
              <a:rPr lang="en-US" sz="1200" dirty="0"/>
            </a:br>
            <a:r>
              <a:rPr lang="en-US" sz="1200" dirty="0"/>
              <a:t/>
            </a:r>
            <a:br>
              <a:rPr lang="en-US" sz="1200" dirty="0"/>
            </a:br>
            <a:r>
              <a:rPr lang="en-US" sz="1200" dirty="0" smtClean="0"/>
              <a:t/>
            </a:r>
            <a:br>
              <a:rPr lang="en-US" sz="1200" dirty="0" smtClean="0"/>
            </a:br>
            <a:r>
              <a:rPr lang="en-US" sz="1200" dirty="0" smtClean="0"/>
              <a:t/>
            </a:r>
            <a:br>
              <a:rPr lang="en-US" sz="1200" dirty="0" smtClean="0"/>
            </a:br>
            <a:r>
              <a:rPr lang="en-US" sz="1200" dirty="0" smtClean="0"/>
              <a:t/>
            </a:r>
            <a:br>
              <a:rPr lang="en-US" sz="1200" dirty="0" smtClean="0"/>
            </a:br>
            <a:r>
              <a:rPr lang="en-US" sz="1200" dirty="0" smtClean="0"/>
              <a:t/>
            </a:r>
            <a:br>
              <a:rPr lang="en-US" sz="1200" dirty="0" smtClean="0"/>
            </a:br>
            <a:r>
              <a:rPr lang="en-US" sz="1200" dirty="0"/>
              <a:t/>
            </a:r>
            <a:br>
              <a:rPr lang="en-US" sz="1200" dirty="0"/>
            </a:br>
            <a:endParaRPr lang="de-DE" sz="1200" b="0" dirty="0"/>
          </a:p>
        </p:txBody>
      </p:sp>
      <p:sp>
        <p:nvSpPr>
          <p:cNvPr id="3075" name="Rectangle 1028"/>
          <p:cNvSpPr>
            <a:spLocks noChangeArrowheads="1"/>
          </p:cNvSpPr>
          <p:nvPr/>
        </p:nvSpPr>
        <p:spPr bwMode="auto">
          <a:xfrm>
            <a:off x="6527800" y="5678488"/>
            <a:ext cx="2587625" cy="277812"/>
          </a:xfrm>
          <a:prstGeom prst="rect">
            <a:avLst/>
          </a:prstGeom>
          <a:noFill/>
          <a:ln w="9525">
            <a:noFill/>
            <a:miter lim="800000"/>
            <a:headEnd/>
            <a:tailEnd/>
          </a:ln>
        </p:spPr>
        <p:txBody>
          <a:bodyPr anchor="b">
            <a:spAutoFit/>
          </a:bodyPr>
          <a:lstStyle/>
          <a:p>
            <a:r>
              <a:rPr lang="en-US" sz="1200" dirty="0" smtClean="0">
                <a:solidFill>
                  <a:srgbClr val="194888"/>
                </a:solidFill>
              </a:rPr>
              <a:t>Doha, December 2, </a:t>
            </a:r>
            <a:r>
              <a:rPr lang="en-US" sz="1200" dirty="0">
                <a:solidFill>
                  <a:srgbClr val="194888"/>
                </a:solidFill>
              </a:rPr>
              <a:t>2012</a:t>
            </a:r>
            <a:endParaRPr lang="en-GB" sz="1200" dirty="0">
              <a:solidFill>
                <a:srgbClr val="194888"/>
              </a:solidFill>
            </a:endParaRPr>
          </a:p>
        </p:txBody>
      </p:sp>
      <p:sp>
        <p:nvSpPr>
          <p:cNvPr id="5" name="Rectangle 1031"/>
          <p:cNvSpPr txBox="1">
            <a:spLocks noChangeArrowheads="1"/>
          </p:cNvSpPr>
          <p:nvPr/>
        </p:nvSpPr>
        <p:spPr bwMode="auto">
          <a:xfrm>
            <a:off x="942975" y="2565400"/>
            <a:ext cx="7343775" cy="1295400"/>
          </a:xfrm>
          <a:prstGeom prst="rect">
            <a:avLst/>
          </a:prstGeom>
          <a:noFill/>
          <a:ln w="9525">
            <a:noFill/>
            <a:miter lim="800000"/>
            <a:headEnd/>
            <a:tailEnd/>
          </a:ln>
          <a:effectLst/>
        </p:spPr>
        <p:txBody>
          <a:bodyPr/>
          <a:lstStyle/>
          <a:p>
            <a:pPr algn="ctr">
              <a:defRPr/>
            </a:pPr>
            <a:r>
              <a:rPr lang="en-US" sz="2400" b="1" kern="0" dirty="0" smtClean="0">
                <a:solidFill>
                  <a:srgbClr val="194888"/>
                </a:solidFill>
                <a:latin typeface="Arial" pitchFamily="34" charset="0"/>
                <a:ea typeface="+mj-ea"/>
                <a:cs typeface="Arial" pitchFamily="34" charset="0"/>
              </a:rPr>
              <a:t>Europa Re Value Proposition</a:t>
            </a:r>
          </a:p>
          <a:p>
            <a:pPr algn="ctr">
              <a:defRPr/>
            </a:pPr>
            <a:r>
              <a:rPr lang="en-US" sz="2400" kern="0" dirty="0">
                <a:solidFill>
                  <a:srgbClr val="194888"/>
                </a:solidFill>
                <a:latin typeface="Arial" pitchFamily="34" charset="0"/>
                <a:cs typeface="Arial" pitchFamily="34" charset="0"/>
              </a:rPr>
              <a:t>A brief </a:t>
            </a:r>
            <a:r>
              <a:rPr lang="en-US" sz="2400" kern="0" dirty="0" smtClean="0">
                <a:solidFill>
                  <a:srgbClr val="194888"/>
                </a:solidFill>
                <a:latin typeface="Arial" pitchFamily="34" charset="0"/>
                <a:cs typeface="Arial" pitchFamily="34" charset="0"/>
              </a:rPr>
              <a:t>outline</a:t>
            </a:r>
            <a:r>
              <a:rPr lang="en-US" sz="2400" b="1" kern="0" dirty="0">
                <a:solidFill>
                  <a:srgbClr val="194888"/>
                </a:solidFill>
                <a:latin typeface="Arial" pitchFamily="34" charset="0"/>
                <a:ea typeface="+mj-ea"/>
                <a:cs typeface="Arial" pitchFamily="34" charset="0"/>
              </a:rPr>
              <a:t/>
            </a:r>
            <a:br>
              <a:rPr lang="en-US" sz="2400" b="1" kern="0" dirty="0">
                <a:solidFill>
                  <a:srgbClr val="194888"/>
                </a:solidFill>
                <a:latin typeface="Arial" pitchFamily="34" charset="0"/>
                <a:ea typeface="+mj-ea"/>
                <a:cs typeface="Arial" pitchFamily="34" charset="0"/>
              </a:rPr>
            </a:br>
            <a:endParaRPr lang="de-DE" sz="2400" kern="0" dirty="0">
              <a:solidFill>
                <a:srgbClr val="194888"/>
              </a:solidFill>
              <a:latin typeface="Arial" pitchFamily="34" charset="0"/>
              <a:ea typeface="+mj-ea"/>
              <a:cs typeface="Arial" pitchFamily="34" charset="0"/>
            </a:endParaRPr>
          </a:p>
        </p:txBody>
      </p:sp>
      <p:sp>
        <p:nvSpPr>
          <p:cNvPr id="4" name="Slide Number Placeholder 3"/>
          <p:cNvSpPr>
            <a:spLocks noGrp="1"/>
          </p:cNvSpPr>
          <p:nvPr>
            <p:ph type="sldNum" sz="quarter" idx="12"/>
          </p:nvPr>
        </p:nvSpPr>
        <p:spPr/>
        <p:txBody>
          <a:bodyPr/>
          <a:lstStyle/>
          <a:p>
            <a:pPr>
              <a:defRPr/>
            </a:pPr>
            <a:fld id="{17C50B2B-768B-482B-BE15-9E6B7BB69F67}" type="slidenum">
              <a:rPr lang="ro-RO" smtClean="0"/>
              <a:pPr>
                <a:defRPr/>
              </a:pPr>
              <a:t>1</a:t>
            </a:fld>
            <a:endParaRPr lang="ro-RO" dirty="0"/>
          </a:p>
        </p:txBody>
      </p:sp>
      <p:sp>
        <p:nvSpPr>
          <p:cNvPr id="7" name="Rectangle 1028"/>
          <p:cNvSpPr>
            <a:spLocks noChangeArrowheads="1"/>
          </p:cNvSpPr>
          <p:nvPr/>
        </p:nvSpPr>
        <p:spPr bwMode="auto">
          <a:xfrm>
            <a:off x="683568" y="5445224"/>
            <a:ext cx="2587625" cy="461665"/>
          </a:xfrm>
          <a:prstGeom prst="rect">
            <a:avLst/>
          </a:prstGeom>
          <a:noFill/>
          <a:ln w="9525">
            <a:noFill/>
            <a:miter lim="800000"/>
            <a:headEnd/>
            <a:tailEnd/>
          </a:ln>
        </p:spPr>
        <p:txBody>
          <a:bodyPr anchor="b">
            <a:spAutoFit/>
          </a:bodyPr>
          <a:lstStyle/>
          <a:p>
            <a:r>
              <a:rPr lang="en-US" sz="1200" dirty="0" smtClean="0">
                <a:solidFill>
                  <a:srgbClr val="194888"/>
                </a:solidFill>
              </a:rPr>
              <a:t>Riccardo Ciccozzi</a:t>
            </a:r>
          </a:p>
          <a:p>
            <a:r>
              <a:rPr lang="en-US" sz="1200" dirty="0" smtClean="0">
                <a:solidFill>
                  <a:srgbClr val="194888"/>
                </a:solidFill>
              </a:rPr>
              <a:t>Head of Business Development</a:t>
            </a:r>
            <a:endParaRPr lang="en-GB" sz="1200" dirty="0">
              <a:solidFill>
                <a:srgbClr val="194888"/>
              </a:solidFill>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1476375" y="188913"/>
            <a:ext cx="6778625" cy="1143000"/>
          </a:xfrm>
        </p:spPr>
        <p:txBody>
          <a:bodyPr/>
          <a:lstStyle/>
          <a:p>
            <a:pPr eaLnBrk="1" hangingPunct="1"/>
            <a:r>
              <a:rPr lang="en-GB" sz="2400" b="1" smtClean="0">
                <a:latin typeface="Century Gothic" pitchFamily="34" charset="0"/>
                <a:ea typeface="ＭＳ Ｐゴシック" pitchFamily="34" charset="-128"/>
                <a:cs typeface="Arial" charset="0"/>
              </a:rPr>
              <a:t/>
            </a:r>
            <a:br>
              <a:rPr lang="en-GB" sz="2400" b="1" smtClean="0">
                <a:latin typeface="Century Gothic" pitchFamily="34" charset="0"/>
                <a:ea typeface="ＭＳ Ｐゴシック" pitchFamily="34" charset="-128"/>
                <a:cs typeface="Arial" charset="0"/>
              </a:rPr>
            </a:br>
            <a:r>
              <a:rPr lang="en-GB" sz="2400" b="1" smtClean="0">
                <a:latin typeface="Century Gothic" pitchFamily="34" charset="0"/>
                <a:ea typeface="ＭＳ Ｐゴシック" pitchFamily="34" charset="-128"/>
                <a:cs typeface="Arial" charset="0"/>
              </a:rPr>
              <a:t>Example: Drought insurance</a:t>
            </a:r>
            <a:r>
              <a:rPr lang="en-GB" sz="2800" smtClean="0">
                <a:latin typeface="Arial" charset="0"/>
                <a:ea typeface="ＭＳ Ｐゴシック" pitchFamily="34" charset="-128"/>
                <a:cs typeface="Arial" charset="0"/>
              </a:rPr>
              <a:t/>
            </a:r>
            <a:br>
              <a:rPr lang="en-GB" sz="2800" smtClean="0">
                <a:latin typeface="Arial" charset="0"/>
                <a:ea typeface="ＭＳ Ｐゴシック" pitchFamily="34" charset="-128"/>
                <a:cs typeface="Arial" charset="0"/>
              </a:rPr>
            </a:br>
            <a:r>
              <a:rPr lang="en-US" sz="2400" i="1" smtClean="0">
                <a:latin typeface="Century Gothic" pitchFamily="34" charset="0"/>
                <a:ea typeface="ＭＳ Ｐゴシック" pitchFamily="34" charset="-128"/>
                <a:cs typeface="Arial" charset="0"/>
              </a:rPr>
              <a:t/>
            </a:r>
            <a:br>
              <a:rPr lang="en-US" sz="2400" i="1" smtClean="0">
                <a:latin typeface="Century Gothic" pitchFamily="34" charset="0"/>
                <a:ea typeface="ＭＳ Ｐゴシック" pitchFamily="34" charset="-128"/>
                <a:cs typeface="Arial" charset="0"/>
              </a:rPr>
            </a:br>
            <a:endParaRPr lang="en-US" sz="2400" i="1" smtClean="0">
              <a:latin typeface="Calibri" pitchFamily="34" charset="0"/>
              <a:ea typeface="ＭＳ Ｐゴシック" pitchFamily="34" charset="-128"/>
              <a:cs typeface="Arial" charset="0"/>
            </a:endParaRPr>
          </a:p>
        </p:txBody>
      </p:sp>
      <p:graphicFrame>
        <p:nvGraphicFramePr>
          <p:cNvPr id="16" name="Diagram 15"/>
          <p:cNvGraphicFramePr/>
          <p:nvPr/>
        </p:nvGraphicFramePr>
        <p:xfrm>
          <a:off x="533400" y="1219200"/>
          <a:ext cx="82296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366" name="AutoShape 2" descr="data:image/jpg;base64,/9j/4AAQSkZJRgABAQAAAQABAAD/2wBDAAkGBwgHBgkIBwgKCgkLDRYPDQwMDRsUFRAWIB0iIiAdHx8kKDQsJCYxJx8fLT0tMTU3Ojo6Iys/RD84QzQ5Ojf/2wBDAQoKCg0MDRoPDxo3JR8lNzc3Nzc3Nzc3Nzc3Nzc3Nzc3Nzc3Nzc3Nzc3Nzc3Nzc3Nzc3Nzc3Nzc3Nzc3Nzc3Nzf/wAARCABeAHMDASIAAhEBAxEB/8QAHAAAAgMBAQEBAAAAAAAAAAAABAUAAQIDBwYI/8QAOhAAAgECBAMFBgUDAwUAAAAAAQIDBBEAEiExBRNBIlFhcYEGFDKRobEVI1LR8BZCwSTh8SVicoKi/8QAGAEAAwEBAAAAAAAAAAAAAAAAAAECAwT/xAAhEQACAgIDAAIDAAAAAAAAAAAAAQIREiEDMVFBYQQTFP/aAAwDAQACEQMRAD8A9xxMDPX0yfHLl0v2lI/xjl+K0NwPeFudtD+2Hi/BWg7EwCeL0KtlaoUHuIP7Y5vx3hiZs1ZGMgBbfQfLBi/AtDLEwuPGuGhM3vUeW9r6/ti/xrhoFzVoBe17Hz7sILQwxML241w5TY1SDYdeu3THF/aTg6NZ6+IHu1/bCcku2MbYmFDe03BkUM3EIQp6m9vtjL+1HBI7Z+JQre1r36+njic4+gOcTCaT2o4JGxWTiMKkEixvuN+mMf1dwDX/AKpT6b6n9sGcfQHmJhF/WHs/mC/ikFyMw32tfu7sZ/rT2c0vxem121Ov0w84+hY/xMIP6z9nBvxemHqf2xMO0Fi6o49wCaL8+oSbIosFNz3aYV8Q9oOAOmRUkJisVHLOuvn1tjyZuJuSqI1nVMo/7ttPW2OsNXPIWuWzkXudL6f8a45/6ub4MMUelTe2c/vTrHwqRuH6IPzvzrjra5H/AK/XC+r4lT3EsM7ZWuWOQ2sTbwvspt6Y+SoXkqICTZXdQlu5t0a3/wA+mC6Sp5tPI+Z3KWJzbgG2/eL6eGM5/kza2OqHgr4/dHhbmM5azN0sRa/1vjmnECqSRNYs1gXOtip/yD9BhZEwsejKuYC97gWI+drDytgcVCFHmBJym5AN/X6jHNLlk+g+BvNxAnNG7WJswF9L6afO+Aq+sYBTzCCvQ6aaXH2+eBnBmJjzKWzjl677WBt0/wB8cqjsRyxz5iQBe52Gu/yxDt9sdhQrchjstiHFmy6WsSbHA/EJHiyxoSFzHsGwFidP8fPAVKslM8sRLNe9rdpcwX/fw3wbX2miK9pCSGBKlhqO8ajEtUyWyVHPMMZ2YSHU7WsDv/NsACrZJHWUZCX1BJHp98aInp0Jie4N9YzfNoOnp9MZM0c8+WoIW/wSW2tpY9f5tiUDa00YWob3YRmR/jOQH9FrYEeV8sbFrFW3vsBbBMyBGjJGVlLADw0FreGmAlVihNsv5hXU7DQ9PM41VWS2rCKkjnuDKiEG1mBviYWVzn3uUZXFmsALbdN8THUuSVF7CVj4SkbB6urnLLayKFt98MqOWj5kUdMhYPoTJLe7EHewtc/zUabpPZgxhHqHyK3UyE308hh1S8Fo6WGwLFbi8aAEg7X8Bhyjrs6MLWwONkhCIKaOyrl7OpAvqN9NsdWKqSylOXICOyvQnW/rf1wB7w1LVyU5Ukq5LZ9GF7bH5Y6wVzIyhyZVvuUHXr3euOeUSMDZV47cw9nX4RqV/wAjY/w4yhjkduXIhmBJVWNrg7qb7jTx8dzbFRVCAqk8SvFrlkClbX79R9ra4Xu6u6F5HCKRy50OYr4aa38xfCxJax0NS3ZCxK0dxoHuCCD8JviQzFrUsxzQstoz+kd19x6bePUOqqZDrMouVyZ1N1cAaX7jvodfDHakdKiEBZWEjAc2M/ERYgsL6EgX8xfTvmt7Bx3Rioywy22zsGzDr4H5n/jFyvlp0UFRKUDgG1jbQjA0rJUo8KzhmDcyMkb9dD1B6fYYzMymGnax0WUMTpoRp9Tga3smSd7O8NQfeY1Zs/MBY5z/AHf2k38vrjMkAcqyq5JIIjc2ZfI3+hwDVflsUjexClb/AKRpr/P8jFLVDQcxmExuWt2UkG58L6X879MKPG+0JQ1Y4FPBVJEkcl5AM2VjsMxUi9hdb2toPlsoZ2EzrOlmLsSCNRqTbXwBwUZ3ClXUFwNQeh036i/f88cTWmZzBKjPlYKgf4ge4Hfrh72TKmcZK6GNynMkW3RHW31BOJhXPw+OSZ3WpABOxGoxMdCSrsq/s9KpXYwE1EMqSudFZQCB3ZgSe7YeQwHTyy1MYgFPUQTXJyNlUkddSQCLdwO+N1kjpSHLIjZ2CyWjZ8o6lmHwC2/XuxsFqmUcqGCVoFuyheWqEiwN21Gl7AX0x0do7BTWcNPvWrKajRmQyFnJ210AG/U44rT1EMnLkVrliCgUW7wfv8sMq+iqKsVXEF/IqI4riWlAVbKb2YEguLDrby7+kUVVxKhpa6KGkHNVZWMYYNfusQdLi3iLjTXEygpbEIghyOEuAgIACEKzdLE/P7YAkYSQiaIxhmVlKxyWtYm4IIHnY4+odJqyasidSYYCvLMSFVkJGoJvuLganqPIKeJ0rRrIlPSgS6FnYEkHbXp4dTjNwa0JxsHfK0jlM0dlF0f4bb2I3t3H1GOcMLXEiZgVHZ16+DeB9fPDL3c5Y2q1iY5eWojGxXpptcXPhgCkIjqZBBA+kdlkBNjqTbb74mS30Tjb2XNKssSywLkqFP5qLYBgTr9dfniwyFw0oIAFyg0tffoeoxR5JmZ2vHMPi6Ar0Nvnt8sU8jrEzozpfXRraW2Jxm10icXoGuk7taimn6kxT2Km29st/pjMFJDO00cLyc4WcwTrYkjqDYa/fG4TDLCHrGzRq9xkOUg9w0A69Qd8EzUDSZJKWdJkQZuTIGLjuC9x/wDEjG9KMaZriqAaiSWExTXJZlUMreWUgj0xwqXEsLSRKQQtgAdVP6T3+BwwYxVEXKqCizFrCJnIJOu7AWB7r9+vfhc8Hu93ScMCChjcFSCDt3XxCiYS4vlGXq4ZGL1EWaU/Gcu5xMBvE5YlAcvTExWBlR6NU1NVDXxpUcPqmoaeETZYkVi73sL5PhtbYE306aY6QutXPHVcMpnNwElEhEKlToEvrmYE+lj344Vsb/idHTCmr0p6hPzZeTKGY7ZAbdkHqfQWGuGB4bPHBJS0VHUG6jKj/lxJ3akXJ62HrjZ34dYv4nUz0tbKeM8LnHCoEyj3YB45GJ3kJtmXXbQXw0hr+Dmi/EIJ6UUsZHMJNiCR8JXv20+WONRxbi9FJ+HwcLZayWQJDMyu0IS3xk2Gu+n/ABhLxT2JrKHk1nBZpaiugkM0kbwgB2NrFLiw8ifHFVfY7od8MpZ0lqKqCFKekqHJSgluOXqO3a2hbcrbT7C8TjjggliqJ4YJahCqRFOY1rWsqgi+p3wLBXe00vEYKf3V4JuSTUNJDzUC/qB/Vf8Atub3Ho9p+DNQl3jElRPKO3LLF22PTYaKO4fPCa9GmmII/dphT0k8MUMxjt8ASxG6kkeGh6644QUExmLQxh7nV16WOwPXrqLYOq4uOye0GeCm5iRRMGFRGwXtG3ZIBP8Ab638sYoI+PVgmSGFaOGOdixVGLm/aKpdSANdyPTE4WCfoqvLGJDM4VGJ06766kX/AJttgECqdIvdouabXygjMD5EjTpp4Y+sg9n1lT/UUchZjdmbMXLWG5trt5YApOHVaV9VDCKtIorhJFhIYAnUXIPUXBsdLHCUN2DSPlaziNXHUpS0LrLO7KQyqAVP6SLAA+PhgyGCaBF95fmuy5mKrbKd7kjr/PP7z2X4FwelNUKihpY6xqtWieuV2Z4eWuYKQul2uCel28MO6nh3AFU56DgwkyqQzCQqzgktcBNA2m2xHXGrha0TlTPJpg9RAyyKZLXvG+/krDUHw+h2wOHgqomXNmYIVux7Vu5u+3fv349Qg4Pwcy1UbDgjwZxyQIWVmXW5+AgE9nfNYgnbTG5eCez0heQjhQe6co8ksQuUZgTy9ST1ttsO6P1fZEq7R4nLG8chRgwI6XGJj7j2yoaE+0lWeCUU3uH5fK5FEzJ8C3sTr8V8TFUxUfo+2LtiYmNgJbFW/l8XiYAJbExMTABVsXbExMAExVv5fF4mACrfy+LtiYmACrYlsXiYAKt5/PExeJgA/9k=">
            <a:hlinkClick r:id="rId8"/>
          </p:cNvPr>
          <p:cNvSpPr>
            <a:spLocks noChangeAspect="1" noChangeArrowheads="1"/>
          </p:cNvSpPr>
          <p:nvPr/>
        </p:nvSpPr>
        <p:spPr bwMode="auto">
          <a:xfrm>
            <a:off x="80963" y="-427038"/>
            <a:ext cx="1095375" cy="895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5367" name="AutoShape 4" descr="data:image/jpg;base64,/9j/4AAQSkZJRgABAQAAAQABAAD/2wBDAAkGBwgHBgkIBwgKCgkLDRYPDQwMDRsUFRAWIB0iIiAdHx8kKDQsJCYxJx8fLT0tMTU3Ojo6Iys/RD84QzQ5Ojf/2wBDAQoKCg0MDRoPDxo3JR8lNzc3Nzc3Nzc3Nzc3Nzc3Nzc3Nzc3Nzc3Nzc3Nzc3Nzc3Nzc3Nzc3Nzc3Nzc3Nzc3Nzf/wAARCABeAHMDASIAAhEBAxEB/8QAHAAAAgMBAQEBAAAAAAAAAAAABAUAAQIDBwYI/8QAOhAAAgECBAMFBgUDAwUAAAAAAQIDBBEAEiExBRNBIlFhcYEGFDKRobEVI1LR8BZCwSTh8SVicoKi/8QAGAEAAwEBAAAAAAAAAAAAAAAAAAECAwT/xAAhEQACAgIDAAIDAAAAAAAAAAAAAQIREiEDMVFBYQQTFP/aAAwDAQACEQMRAD8A9xxMDPX0yfHLl0v2lI/xjl+K0NwPeFudtD+2Hi/BWg7EwCeL0KtlaoUHuIP7Y5vx3hiZs1ZGMgBbfQfLBi/AtDLEwuPGuGhM3vUeW9r6/ti/xrhoFzVoBe17Hz7sILQwxML241w5TY1SDYdeu3THF/aTg6NZ6+IHu1/bCcku2MbYmFDe03BkUM3EIQp6m9vtjL+1HBI7Z+JQre1r36+njic4+gOcTCaT2o4JGxWTiMKkEixvuN+mMf1dwDX/AKpT6b6n9sGcfQHmJhF/WHs/mC/ikFyMw32tfu7sZ/rT2c0vxem121Ov0w84+hY/xMIP6z9nBvxemHqf2xMO0Fi6o49wCaL8+oSbIosFNz3aYV8Q9oOAOmRUkJisVHLOuvn1tjyZuJuSqI1nVMo/7ttPW2OsNXPIWuWzkXudL6f8a45/6ub4MMUelTe2c/vTrHwqRuH6IPzvzrjra5H/AK/XC+r4lT3EsM7ZWuWOQ2sTbwvspt6Y+SoXkqICTZXdQlu5t0a3/wA+mC6Sp5tPI+Z3KWJzbgG2/eL6eGM5/kza2OqHgr4/dHhbmM5azN0sRa/1vjmnECqSRNYs1gXOtip/yD9BhZEwsejKuYC97gWI+drDytgcVCFHmBJym5AN/X6jHNLlk+g+BvNxAnNG7WJswF9L6afO+Aq+sYBTzCCvQ6aaXH2+eBnBmJjzKWzjl677WBt0/wB8cqjsRyxz5iQBe52Gu/yxDt9sdhQrchjstiHFmy6WsSbHA/EJHiyxoSFzHsGwFidP8fPAVKslM8sRLNe9rdpcwX/fw3wbX2miK9pCSGBKlhqO8ajEtUyWyVHPMMZ2YSHU7WsDv/NsACrZJHWUZCX1BJHp98aInp0Jie4N9YzfNoOnp9MZM0c8+WoIW/wSW2tpY9f5tiUDa00YWob3YRmR/jOQH9FrYEeV8sbFrFW3vsBbBMyBGjJGVlLADw0FreGmAlVihNsv5hXU7DQ9PM41VWS2rCKkjnuDKiEG1mBviYWVzn3uUZXFmsALbdN8THUuSVF7CVj4SkbB6urnLLayKFt98MqOWj5kUdMhYPoTJLe7EHewtc/zUabpPZgxhHqHyK3UyE308hh1S8Fo6WGwLFbi8aAEg7X8Bhyjrs6MLWwONkhCIKaOyrl7OpAvqN9NsdWKqSylOXICOyvQnW/rf1wB7w1LVyU5Ukq5LZ9GF7bH5Y6wVzIyhyZVvuUHXr3euOeUSMDZV47cw9nX4RqV/wAjY/w4yhjkduXIhmBJVWNrg7qb7jTx8dzbFRVCAqk8SvFrlkClbX79R9ra4Xu6u6F5HCKRy50OYr4aa38xfCxJax0NS3ZCxK0dxoHuCCD8JviQzFrUsxzQstoz+kd19x6bePUOqqZDrMouVyZ1N1cAaX7jvodfDHakdKiEBZWEjAc2M/ERYgsL6EgX8xfTvmt7Bx3Rioywy22zsGzDr4H5n/jFyvlp0UFRKUDgG1jbQjA0rJUo8KzhmDcyMkb9dD1B6fYYzMymGnax0WUMTpoRp9Tga3smSd7O8NQfeY1Zs/MBY5z/AHf2k38vrjMkAcqyq5JIIjc2ZfI3+hwDVflsUjexClb/AKRpr/P8jFLVDQcxmExuWt2UkG58L6X879MKPG+0JQ1Y4FPBVJEkcl5AM2VjsMxUi9hdb2toPlsoZ2EzrOlmLsSCNRqTbXwBwUZ3ClXUFwNQeh036i/f88cTWmZzBKjPlYKgf4ge4Hfrh72TKmcZK6GNynMkW3RHW31BOJhXPw+OSZ3WpABOxGoxMdCSrsq/s9KpXYwE1EMqSudFZQCB3ZgSe7YeQwHTyy1MYgFPUQTXJyNlUkddSQCLdwO+N1kjpSHLIjZ2CyWjZ8o6lmHwC2/XuxsFqmUcqGCVoFuyheWqEiwN21Gl7AX0x0do7BTWcNPvWrKajRmQyFnJ210AG/U44rT1EMnLkVrliCgUW7wfv8sMq+iqKsVXEF/IqI4riWlAVbKb2YEguLDrby7+kUVVxKhpa6KGkHNVZWMYYNfusQdLi3iLjTXEygpbEIghyOEuAgIACEKzdLE/P7YAkYSQiaIxhmVlKxyWtYm4IIHnY4+odJqyasidSYYCvLMSFVkJGoJvuLganqPIKeJ0rRrIlPSgS6FnYEkHbXp4dTjNwa0JxsHfK0jlM0dlF0f4bb2I3t3H1GOcMLXEiZgVHZ16+DeB9fPDL3c5Y2q1iY5eWojGxXpptcXPhgCkIjqZBBA+kdlkBNjqTbb74mS30Tjb2XNKssSywLkqFP5qLYBgTr9dfniwyFw0oIAFyg0tffoeoxR5JmZ2vHMPi6Ar0Nvnt8sU8jrEzozpfXRraW2Jxm10icXoGuk7taimn6kxT2Km29st/pjMFJDO00cLyc4WcwTrYkjqDYa/fG4TDLCHrGzRq9xkOUg9w0A69Qd8EzUDSZJKWdJkQZuTIGLjuC9x/wDEjG9KMaZriqAaiSWExTXJZlUMreWUgj0xwqXEsLSRKQQtgAdVP6T3+BwwYxVEXKqCizFrCJnIJOu7AWB7r9+vfhc8Hu93ScMCChjcFSCDt3XxCiYS4vlGXq4ZGL1EWaU/Gcu5xMBvE5YlAcvTExWBlR6NU1NVDXxpUcPqmoaeETZYkVi73sL5PhtbYE306aY6QutXPHVcMpnNwElEhEKlToEvrmYE+lj344Vsb/idHTCmr0p6hPzZeTKGY7ZAbdkHqfQWGuGB4bPHBJS0VHUG6jKj/lxJ3akXJ62HrjZ34dYv4nUz0tbKeM8LnHCoEyj3YB45GJ3kJtmXXbQXw0hr+Dmi/EIJ6UUsZHMJNiCR8JXv20+WONRxbi9FJ+HwcLZayWQJDMyu0IS3xk2Gu+n/ABhLxT2JrKHk1nBZpaiugkM0kbwgB2NrFLiw8ifHFVfY7od8MpZ0lqKqCFKekqHJSgluOXqO3a2hbcrbT7C8TjjggliqJ4YJahCqRFOY1rWsqgi+p3wLBXe00vEYKf3V4JuSTUNJDzUC/qB/Vf8Atub3Ho9p+DNQl3jElRPKO3LLF22PTYaKO4fPCa9GmmII/dphT0k8MUMxjt8ASxG6kkeGh6644QUExmLQxh7nV16WOwPXrqLYOq4uOye0GeCm5iRRMGFRGwXtG3ZIBP8Ab638sYoI+PVgmSGFaOGOdixVGLm/aKpdSANdyPTE4WCfoqvLGJDM4VGJ06766kX/AJttgECqdIvdouabXygjMD5EjTpp4Y+sg9n1lT/UUchZjdmbMXLWG5trt5YApOHVaV9VDCKtIorhJFhIYAnUXIPUXBsdLHCUN2DSPlaziNXHUpS0LrLO7KQyqAVP6SLAA+PhgyGCaBF95fmuy5mKrbKd7kjr/PP7z2X4FwelNUKihpY6xqtWieuV2Z4eWuYKQul2uCel28MO6nh3AFU56DgwkyqQzCQqzgktcBNA2m2xHXGrha0TlTPJpg9RAyyKZLXvG+/krDUHw+h2wOHgqomXNmYIVux7Vu5u+3fv349Qg4Pwcy1UbDgjwZxyQIWVmXW5+AgE9nfNYgnbTG5eCez0heQjhQe6co8ksQuUZgTy9ST1ttsO6P1fZEq7R4nLG8chRgwI6XGJj7j2yoaE+0lWeCUU3uH5fK5FEzJ8C3sTr8V8TFUxUfo+2LtiYmNgJbFW/l8XiYAJbExMTABVsXbExMAExVv5fF4mACrfy+LtiYmACrYlsXiYAKt5/PExeJgA/9k=">
            <a:hlinkClick r:id="rId8"/>
          </p:cNvPr>
          <p:cNvSpPr>
            <a:spLocks noChangeAspect="1" noChangeArrowheads="1"/>
          </p:cNvSpPr>
          <p:nvPr/>
        </p:nvSpPr>
        <p:spPr bwMode="auto">
          <a:xfrm>
            <a:off x="80963" y="-427038"/>
            <a:ext cx="1095375" cy="895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pic>
        <p:nvPicPr>
          <p:cNvPr id="2055" name="Picture 7" descr="C:\Documents and Settings\alma\My Documents\My Pictures\220px-Drought.jpg"/>
          <p:cNvPicPr>
            <a:picLocks noChangeAspect="1" noChangeArrowheads="1"/>
          </p:cNvPicPr>
          <p:nvPr/>
        </p:nvPicPr>
        <p:blipFill>
          <a:blip r:embed="rId9" cstate="print">
            <a:duotone>
              <a:schemeClr val="accent5">
                <a:shade val="45000"/>
                <a:satMod val="135000"/>
              </a:schemeClr>
              <a:prstClr val="white"/>
            </a:duotone>
          </a:blip>
          <a:srcRect/>
          <a:stretch>
            <a:fillRect/>
          </a:stretch>
        </p:blipFill>
        <p:spPr bwMode="auto">
          <a:xfrm>
            <a:off x="7391400" y="304800"/>
            <a:ext cx="863600" cy="609600"/>
          </a:xfrm>
          <a:prstGeom prst="rect">
            <a:avLst/>
          </a:prstGeom>
          <a:noFill/>
        </p:spPr>
      </p:pic>
      <p:sp>
        <p:nvSpPr>
          <p:cNvPr id="2" name="Slide Number Placeholder 1"/>
          <p:cNvSpPr>
            <a:spLocks noGrp="1"/>
          </p:cNvSpPr>
          <p:nvPr>
            <p:ph type="sldNum" sz="quarter" idx="12"/>
          </p:nvPr>
        </p:nvSpPr>
        <p:spPr/>
        <p:txBody>
          <a:bodyPr/>
          <a:lstStyle/>
          <a:p>
            <a:pPr>
              <a:defRPr/>
            </a:pPr>
            <a:fld id="{22442AA2-00A1-44E9-8434-22F0DBDD7106}" type="slidenum">
              <a:rPr lang="ro-RO" smtClean="0"/>
              <a:pPr>
                <a:defRPr/>
              </a:pPr>
              <a:t>10</a:t>
            </a:fld>
            <a:endParaRPr lang="ro-RO"/>
          </a:p>
        </p:txBody>
      </p:sp>
    </p:spTree>
    <p:extLst>
      <p:ext uri="{BB962C8B-B14F-4D97-AF65-F5344CB8AC3E}">
        <p14:creationId xmlns:p14="http://schemas.microsoft.com/office/powerpoint/2010/main" val="36403264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87"/>
          <p:cNvSpPr/>
          <p:nvPr/>
        </p:nvSpPr>
        <p:spPr>
          <a:xfrm>
            <a:off x="0" y="2540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Striped Right Arrow 58"/>
          <p:cNvSpPr/>
          <p:nvPr/>
        </p:nvSpPr>
        <p:spPr>
          <a:xfrm>
            <a:off x="0" y="762000"/>
            <a:ext cx="9144000" cy="1295400"/>
          </a:xfrm>
          <a:prstGeom prst="striped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 name="Picture 3"/>
          <p:cNvPicPr>
            <a:picLocks noChangeAspect="1" noChangeArrowheads="1"/>
          </p:cNvPicPr>
          <p:nvPr/>
        </p:nvPicPr>
        <p:blipFill>
          <a:blip r:embed="rId3" cstate="print"/>
          <a:srcRect/>
          <a:stretch>
            <a:fillRect/>
          </a:stretch>
        </p:blipFill>
        <p:spPr bwMode="auto">
          <a:xfrm>
            <a:off x="1143000" y="3048000"/>
            <a:ext cx="1208211" cy="685800"/>
          </a:xfrm>
          <a:prstGeom prst="rect">
            <a:avLst/>
          </a:prstGeom>
          <a:ln>
            <a:noFill/>
          </a:ln>
          <a:effectLst>
            <a:outerShdw blurRad="292100" dist="139700" dir="2700000" algn="tl" rotWithShape="0">
              <a:srgbClr val="333333">
                <a:alpha val="65000"/>
              </a:srgbClr>
            </a:outerShdw>
          </a:effectLst>
        </p:spPr>
      </p:pic>
      <p:sp>
        <p:nvSpPr>
          <p:cNvPr id="33" name="TextBox 32"/>
          <p:cNvSpPr txBox="1"/>
          <p:nvPr/>
        </p:nvSpPr>
        <p:spPr>
          <a:xfrm>
            <a:off x="1112869" y="1194137"/>
            <a:ext cx="1094659" cy="369332"/>
          </a:xfrm>
          <a:prstGeom prst="rect">
            <a:avLst/>
          </a:prstGeom>
          <a:noFill/>
        </p:spPr>
        <p:txBody>
          <a:bodyPr wrap="none" rtlCol="0">
            <a:spAutoFit/>
          </a:bodyPr>
          <a:lstStyle/>
          <a:p>
            <a:r>
              <a:rPr lang="en-US" dirty="0" smtClean="0"/>
              <a:t>Pre-event</a:t>
            </a:r>
            <a:endParaRPr lang="en-US" dirty="0"/>
          </a:p>
        </p:txBody>
      </p:sp>
      <p:pic>
        <p:nvPicPr>
          <p:cNvPr id="37" name="Picture 11"/>
          <p:cNvPicPr>
            <a:picLocks noChangeAspect="1" noChangeArrowheads="1"/>
          </p:cNvPicPr>
          <p:nvPr/>
        </p:nvPicPr>
        <p:blipFill>
          <a:blip r:embed="rId4" cstate="print"/>
          <a:srcRect/>
          <a:stretch>
            <a:fillRect/>
          </a:stretch>
        </p:blipFill>
        <p:spPr bwMode="auto">
          <a:xfrm>
            <a:off x="304800" y="1828800"/>
            <a:ext cx="842647" cy="1066800"/>
          </a:xfrm>
          <a:prstGeom prst="rect">
            <a:avLst/>
          </a:prstGeom>
          <a:ln>
            <a:noFill/>
          </a:ln>
          <a:effectLst>
            <a:outerShdw blurRad="292100" dist="139700" dir="2700000" algn="tl" rotWithShape="0">
              <a:srgbClr val="333333">
                <a:alpha val="65000"/>
              </a:srgbClr>
            </a:outerShdw>
          </a:effectLst>
        </p:spPr>
      </p:pic>
      <p:pic>
        <p:nvPicPr>
          <p:cNvPr id="47" name="Picture 6"/>
          <p:cNvPicPr>
            <a:picLocks noChangeAspect="1" noChangeArrowheads="1"/>
          </p:cNvPicPr>
          <p:nvPr/>
        </p:nvPicPr>
        <p:blipFill>
          <a:blip r:embed="rId5" cstate="print">
            <a:grayscl/>
          </a:blip>
          <a:srcRect l="10717" t="42857" r="59081" b="22222"/>
          <a:stretch>
            <a:fillRect/>
          </a:stretch>
        </p:blipFill>
        <p:spPr bwMode="auto">
          <a:xfrm>
            <a:off x="457200" y="3962400"/>
            <a:ext cx="1181100" cy="838200"/>
          </a:xfrm>
          <a:prstGeom prst="rect">
            <a:avLst/>
          </a:prstGeom>
          <a:ln>
            <a:noFill/>
          </a:ln>
          <a:effectLst>
            <a:outerShdw blurRad="292100" dist="139700" dir="2700000" algn="tl" rotWithShape="0">
              <a:srgbClr val="333333">
                <a:alpha val="65000"/>
              </a:srgbClr>
            </a:outerShdw>
          </a:effectLst>
        </p:spPr>
      </p:pic>
      <p:pic>
        <p:nvPicPr>
          <p:cNvPr id="50" name="Picture 5"/>
          <p:cNvPicPr>
            <a:picLocks noChangeAspect="1" noChangeArrowheads="1"/>
          </p:cNvPicPr>
          <p:nvPr/>
        </p:nvPicPr>
        <p:blipFill>
          <a:blip r:embed="rId6" cstate="print"/>
          <a:srcRect/>
          <a:stretch>
            <a:fillRect/>
          </a:stretch>
        </p:blipFill>
        <p:spPr bwMode="auto">
          <a:xfrm>
            <a:off x="266644" y="4495800"/>
            <a:ext cx="1193180" cy="457200"/>
          </a:xfrm>
          <a:prstGeom prst="rect">
            <a:avLst/>
          </a:prstGeom>
          <a:ln>
            <a:noFill/>
          </a:ln>
          <a:effectLst>
            <a:outerShdw blurRad="292100" dist="139700" dir="2700000" algn="tl" rotWithShape="0">
              <a:srgbClr val="333333">
                <a:alpha val="65000"/>
              </a:srgbClr>
            </a:outerShdw>
          </a:effectLst>
        </p:spPr>
      </p:pic>
      <p:sp>
        <p:nvSpPr>
          <p:cNvPr id="90" name="TextBox 89"/>
          <p:cNvSpPr txBox="1"/>
          <p:nvPr/>
        </p:nvSpPr>
        <p:spPr>
          <a:xfrm>
            <a:off x="5410200" y="1194137"/>
            <a:ext cx="1176028" cy="369332"/>
          </a:xfrm>
          <a:prstGeom prst="rect">
            <a:avLst/>
          </a:prstGeom>
          <a:noFill/>
        </p:spPr>
        <p:txBody>
          <a:bodyPr wrap="none" rtlCol="0">
            <a:spAutoFit/>
          </a:bodyPr>
          <a:lstStyle/>
          <a:p>
            <a:r>
              <a:rPr lang="en-US" dirty="0" smtClean="0"/>
              <a:t>Post-Event</a:t>
            </a:r>
            <a:endParaRPr lang="en-US" dirty="0"/>
          </a:p>
        </p:txBody>
      </p:sp>
      <p:pic>
        <p:nvPicPr>
          <p:cNvPr id="129" name="Picture 3"/>
          <p:cNvPicPr>
            <a:picLocks noChangeAspect="1" noChangeArrowheads="1"/>
          </p:cNvPicPr>
          <p:nvPr/>
        </p:nvPicPr>
        <p:blipFill>
          <a:blip r:embed="rId7" cstate="print"/>
          <a:srcRect/>
          <a:stretch>
            <a:fillRect/>
          </a:stretch>
        </p:blipFill>
        <p:spPr bwMode="auto">
          <a:xfrm>
            <a:off x="1219200" y="5638800"/>
            <a:ext cx="737517" cy="966788"/>
          </a:xfrm>
          <a:prstGeom prst="rect">
            <a:avLst/>
          </a:prstGeom>
          <a:ln>
            <a:noFill/>
          </a:ln>
          <a:effectLst>
            <a:outerShdw blurRad="292100" dist="139700" dir="2700000" algn="tl" rotWithShape="0">
              <a:srgbClr val="333333">
                <a:alpha val="65000"/>
              </a:srgbClr>
            </a:outerShdw>
          </a:effectLst>
        </p:spPr>
      </p:pic>
      <p:pic>
        <p:nvPicPr>
          <p:cNvPr id="4101" name="Picture 5"/>
          <p:cNvPicPr>
            <a:picLocks noChangeAspect="1" noChangeArrowheads="1"/>
          </p:cNvPicPr>
          <p:nvPr/>
        </p:nvPicPr>
        <p:blipFill>
          <a:blip r:embed="rId8" cstate="print"/>
          <a:srcRect/>
          <a:stretch>
            <a:fillRect/>
          </a:stretch>
        </p:blipFill>
        <p:spPr bwMode="auto">
          <a:xfrm>
            <a:off x="838200" y="5181600"/>
            <a:ext cx="762000" cy="1000710"/>
          </a:xfrm>
          <a:prstGeom prst="rect">
            <a:avLst/>
          </a:prstGeom>
          <a:ln>
            <a:noFill/>
          </a:ln>
          <a:effectLst>
            <a:outerShdw blurRad="292100" dist="139700" dir="2700000" algn="tl" rotWithShape="0">
              <a:srgbClr val="333333">
                <a:alpha val="65000"/>
              </a:srgbClr>
            </a:outerShdw>
          </a:effectLst>
        </p:spPr>
      </p:pic>
      <p:sp>
        <p:nvSpPr>
          <p:cNvPr id="210" name="TextBox 209"/>
          <p:cNvSpPr txBox="1"/>
          <p:nvPr/>
        </p:nvSpPr>
        <p:spPr>
          <a:xfrm>
            <a:off x="0" y="1267328"/>
            <a:ext cx="1010213" cy="261610"/>
          </a:xfrm>
          <a:prstGeom prst="rect">
            <a:avLst/>
          </a:prstGeom>
          <a:noFill/>
        </p:spPr>
        <p:txBody>
          <a:bodyPr wrap="none" rtlCol="0">
            <a:spAutoFit/>
          </a:bodyPr>
          <a:lstStyle/>
          <a:p>
            <a:r>
              <a:rPr lang="en-US" sz="1100" dirty="0" smtClean="0">
                <a:solidFill>
                  <a:schemeClr val="accent2">
                    <a:lumMod val="75000"/>
                  </a:schemeClr>
                </a:solidFill>
              </a:rPr>
              <a:t>Event timeline</a:t>
            </a:r>
            <a:endParaRPr lang="en-US" sz="1100" dirty="0">
              <a:solidFill>
                <a:schemeClr val="accent2">
                  <a:lumMod val="75000"/>
                </a:schemeClr>
              </a:solidFill>
            </a:endParaRPr>
          </a:p>
        </p:txBody>
      </p:sp>
      <p:sp>
        <p:nvSpPr>
          <p:cNvPr id="75" name="TextBox 74"/>
          <p:cNvSpPr txBox="1"/>
          <p:nvPr/>
        </p:nvSpPr>
        <p:spPr>
          <a:xfrm>
            <a:off x="1219200" y="1964267"/>
            <a:ext cx="1219200" cy="646331"/>
          </a:xfrm>
          <a:prstGeom prst="rect">
            <a:avLst/>
          </a:prstGeom>
          <a:noFill/>
        </p:spPr>
        <p:txBody>
          <a:bodyPr wrap="square" rtlCol="0">
            <a:spAutoFit/>
          </a:bodyPr>
          <a:lstStyle/>
          <a:p>
            <a:r>
              <a:rPr lang="en-US" sz="1200" dirty="0" smtClean="0">
                <a:latin typeface="Arial Narrow" pitchFamily="34" charset="0"/>
              </a:rPr>
              <a:t>Geocoding at the time of underwriting</a:t>
            </a:r>
            <a:endParaRPr lang="en-US" sz="1200" dirty="0">
              <a:latin typeface="Arial Narrow" pitchFamily="34" charset="0"/>
            </a:endParaRPr>
          </a:p>
        </p:txBody>
      </p:sp>
      <p:sp>
        <p:nvSpPr>
          <p:cNvPr id="77" name="TextBox 76"/>
          <p:cNvSpPr txBox="1"/>
          <p:nvPr/>
        </p:nvSpPr>
        <p:spPr>
          <a:xfrm>
            <a:off x="244640" y="3188368"/>
            <a:ext cx="920088" cy="461665"/>
          </a:xfrm>
          <a:prstGeom prst="rect">
            <a:avLst/>
          </a:prstGeom>
          <a:noFill/>
        </p:spPr>
        <p:txBody>
          <a:bodyPr wrap="square" rtlCol="0">
            <a:spAutoFit/>
          </a:bodyPr>
          <a:lstStyle/>
          <a:p>
            <a:pPr algn="r"/>
            <a:r>
              <a:rPr lang="en-US" sz="1200" dirty="0" smtClean="0">
                <a:latin typeface="Arial Narrow" pitchFamily="34" charset="0"/>
              </a:rPr>
              <a:t>Pre-event Imagery</a:t>
            </a:r>
          </a:p>
        </p:txBody>
      </p:sp>
      <p:sp>
        <p:nvSpPr>
          <p:cNvPr id="79" name="TextBox 78"/>
          <p:cNvSpPr txBox="1"/>
          <p:nvPr/>
        </p:nvSpPr>
        <p:spPr>
          <a:xfrm>
            <a:off x="1676400" y="4038600"/>
            <a:ext cx="920088" cy="461665"/>
          </a:xfrm>
          <a:prstGeom prst="rect">
            <a:avLst/>
          </a:prstGeom>
          <a:noFill/>
        </p:spPr>
        <p:txBody>
          <a:bodyPr wrap="square" rtlCol="0">
            <a:spAutoFit/>
          </a:bodyPr>
          <a:lstStyle/>
          <a:p>
            <a:r>
              <a:rPr lang="en-US" sz="1200" dirty="0" smtClean="0">
                <a:latin typeface="Arial Narrow" pitchFamily="34" charset="0"/>
              </a:rPr>
              <a:t>Exposure data</a:t>
            </a:r>
          </a:p>
        </p:txBody>
      </p:sp>
      <p:sp>
        <p:nvSpPr>
          <p:cNvPr id="81" name="TextBox 80"/>
          <p:cNvSpPr txBox="1"/>
          <p:nvPr/>
        </p:nvSpPr>
        <p:spPr>
          <a:xfrm>
            <a:off x="228600" y="6324600"/>
            <a:ext cx="920088" cy="276999"/>
          </a:xfrm>
          <a:prstGeom prst="rect">
            <a:avLst/>
          </a:prstGeom>
          <a:noFill/>
        </p:spPr>
        <p:txBody>
          <a:bodyPr wrap="square" rtlCol="0">
            <a:spAutoFit/>
          </a:bodyPr>
          <a:lstStyle/>
          <a:p>
            <a:pPr algn="r"/>
            <a:r>
              <a:rPr lang="en-US" sz="1200" dirty="0" smtClean="0">
                <a:latin typeface="Arial Narrow" pitchFamily="34" charset="0"/>
              </a:rPr>
              <a:t>Protocols</a:t>
            </a:r>
          </a:p>
        </p:txBody>
      </p:sp>
      <p:sp>
        <p:nvSpPr>
          <p:cNvPr id="44" name="TextBox 43"/>
          <p:cNvSpPr txBox="1"/>
          <p:nvPr/>
        </p:nvSpPr>
        <p:spPr>
          <a:xfrm>
            <a:off x="4295272" y="5521194"/>
            <a:ext cx="1676400" cy="1015663"/>
          </a:xfrm>
          <a:prstGeom prst="rect">
            <a:avLst/>
          </a:prstGeom>
          <a:noFill/>
        </p:spPr>
        <p:txBody>
          <a:bodyPr wrap="square" rtlCol="0">
            <a:spAutoFit/>
          </a:bodyPr>
          <a:lstStyle/>
          <a:p>
            <a:pPr>
              <a:buFont typeface="Arial" pitchFamily="34" charset="0"/>
              <a:buChar char="•"/>
            </a:pPr>
            <a:r>
              <a:rPr lang="en-US" sz="1200" dirty="0" smtClean="0">
                <a:latin typeface="Arial Narrow" pitchFamily="34" charset="0"/>
              </a:rPr>
              <a:t>Claims submission</a:t>
            </a:r>
          </a:p>
          <a:p>
            <a:pPr>
              <a:buFont typeface="Arial" pitchFamily="34" charset="0"/>
              <a:buChar char="•"/>
            </a:pPr>
            <a:r>
              <a:rPr lang="en-US" sz="1200" dirty="0" smtClean="0">
                <a:latin typeface="Arial Narrow" pitchFamily="34" charset="0"/>
              </a:rPr>
              <a:t>Assignment</a:t>
            </a:r>
          </a:p>
          <a:p>
            <a:pPr>
              <a:buFont typeface="Arial" pitchFamily="34" charset="0"/>
              <a:buChar char="•"/>
            </a:pPr>
            <a:r>
              <a:rPr lang="en-US" sz="1200" dirty="0" smtClean="0">
                <a:latin typeface="Arial Narrow" pitchFamily="34" charset="0"/>
              </a:rPr>
              <a:t>Evaluation in-house or  send adjustors to review</a:t>
            </a:r>
          </a:p>
          <a:p>
            <a:pPr>
              <a:buFont typeface="Arial" pitchFamily="34" charset="0"/>
              <a:buChar char="•"/>
            </a:pPr>
            <a:r>
              <a:rPr lang="en-GB" sz="1200" b="1" dirty="0" smtClean="0">
                <a:latin typeface="Arial Narrow" pitchFamily="34" charset="0"/>
                <a:cs typeface="Arial" charset="0"/>
              </a:rPr>
              <a:t>Phase 3 Claims settled</a:t>
            </a:r>
            <a:endParaRPr lang="en-US" sz="1200" b="1" dirty="0" smtClean="0">
              <a:latin typeface="Arial Narrow" pitchFamily="34" charset="0"/>
            </a:endParaRPr>
          </a:p>
        </p:txBody>
      </p:sp>
      <p:sp>
        <p:nvSpPr>
          <p:cNvPr id="46" name="TextBox 45"/>
          <p:cNvSpPr txBox="1"/>
          <p:nvPr/>
        </p:nvSpPr>
        <p:spPr>
          <a:xfrm>
            <a:off x="4428170" y="1830268"/>
            <a:ext cx="944489" cy="523220"/>
          </a:xfrm>
          <a:prstGeom prst="rect">
            <a:avLst/>
          </a:prstGeom>
          <a:noFill/>
        </p:spPr>
        <p:txBody>
          <a:bodyPr wrap="none" rtlCol="0">
            <a:spAutoFit/>
          </a:bodyPr>
          <a:lstStyle/>
          <a:p>
            <a:r>
              <a:rPr lang="en-US" sz="1600" dirty="0" smtClean="0">
                <a:latin typeface="Verdana" pitchFamily="34" charset="0"/>
              </a:rPr>
              <a:t>Phase1</a:t>
            </a:r>
          </a:p>
          <a:p>
            <a:r>
              <a:rPr lang="en-US" sz="1200" dirty="0" smtClean="0">
                <a:solidFill>
                  <a:srgbClr val="FF0000"/>
                </a:solidFill>
                <a:latin typeface="Verdana" pitchFamily="34" charset="0"/>
              </a:rPr>
              <a:t>48-72 hrs</a:t>
            </a:r>
            <a:endParaRPr lang="en-US" sz="1200" dirty="0">
              <a:solidFill>
                <a:srgbClr val="FF0000"/>
              </a:solidFill>
              <a:latin typeface="Verdana" pitchFamily="34" charset="0"/>
            </a:endParaRPr>
          </a:p>
        </p:txBody>
      </p:sp>
      <p:sp>
        <p:nvSpPr>
          <p:cNvPr id="48" name="TextBox 47"/>
          <p:cNvSpPr txBox="1"/>
          <p:nvPr/>
        </p:nvSpPr>
        <p:spPr>
          <a:xfrm>
            <a:off x="4297581" y="2410872"/>
            <a:ext cx="1905000" cy="646331"/>
          </a:xfrm>
          <a:prstGeom prst="rect">
            <a:avLst/>
          </a:prstGeom>
          <a:noFill/>
        </p:spPr>
        <p:txBody>
          <a:bodyPr wrap="square" rtlCol="0">
            <a:spAutoFit/>
          </a:bodyPr>
          <a:lstStyle/>
          <a:p>
            <a:pPr>
              <a:buFont typeface="Arial" pitchFamily="34" charset="0"/>
              <a:buChar char="•"/>
            </a:pPr>
            <a:r>
              <a:rPr lang="en-US" sz="1200" dirty="0" smtClean="0">
                <a:latin typeface="Arial Narrow" pitchFamily="34" charset="0"/>
              </a:rPr>
              <a:t>Imagery data collection </a:t>
            </a:r>
          </a:p>
          <a:p>
            <a:pPr>
              <a:buFont typeface="Arial" pitchFamily="34" charset="0"/>
              <a:buChar char="•"/>
            </a:pPr>
            <a:r>
              <a:rPr lang="en-US" sz="1200" dirty="0" smtClean="0">
                <a:latin typeface="Arial Narrow" pitchFamily="34" charset="0"/>
              </a:rPr>
              <a:t>Remote Damage Assessment </a:t>
            </a:r>
          </a:p>
          <a:p>
            <a:pPr>
              <a:buFont typeface="Arial" pitchFamily="34" charset="0"/>
              <a:buChar char="•"/>
            </a:pPr>
            <a:r>
              <a:rPr lang="en-US" sz="1200" b="1" dirty="0" smtClean="0">
                <a:latin typeface="Arial Narrow" pitchFamily="34" charset="0"/>
              </a:rPr>
              <a:t>Phase1 Claims settled</a:t>
            </a:r>
          </a:p>
        </p:txBody>
      </p:sp>
      <p:sp>
        <p:nvSpPr>
          <p:cNvPr id="49" name="TextBox 48"/>
          <p:cNvSpPr txBox="1"/>
          <p:nvPr/>
        </p:nvSpPr>
        <p:spPr>
          <a:xfrm>
            <a:off x="4371472" y="3389911"/>
            <a:ext cx="992579" cy="769441"/>
          </a:xfrm>
          <a:prstGeom prst="rect">
            <a:avLst/>
          </a:prstGeom>
          <a:noFill/>
        </p:spPr>
        <p:txBody>
          <a:bodyPr wrap="none" rtlCol="0">
            <a:spAutoFit/>
          </a:bodyPr>
          <a:lstStyle/>
          <a:p>
            <a:r>
              <a:rPr lang="en-US" sz="1600" dirty="0" smtClean="0">
                <a:latin typeface="Verdana" pitchFamily="34" charset="0"/>
              </a:rPr>
              <a:t>Phase 2</a:t>
            </a:r>
          </a:p>
          <a:p>
            <a:r>
              <a:rPr lang="en-US" sz="1200" dirty="0" smtClean="0">
                <a:solidFill>
                  <a:srgbClr val="FF0000"/>
                </a:solidFill>
                <a:latin typeface="Verdana" pitchFamily="34" charset="0"/>
              </a:rPr>
              <a:t>1-2 weeks</a:t>
            </a:r>
          </a:p>
          <a:p>
            <a:endParaRPr lang="en-US" sz="1600" dirty="0">
              <a:latin typeface="Verdana" pitchFamily="34" charset="0"/>
            </a:endParaRPr>
          </a:p>
        </p:txBody>
      </p:sp>
      <p:sp>
        <p:nvSpPr>
          <p:cNvPr id="54" name="TextBox 53"/>
          <p:cNvSpPr txBox="1"/>
          <p:nvPr/>
        </p:nvSpPr>
        <p:spPr>
          <a:xfrm>
            <a:off x="4267977" y="3946898"/>
            <a:ext cx="1905000" cy="830997"/>
          </a:xfrm>
          <a:prstGeom prst="rect">
            <a:avLst/>
          </a:prstGeom>
          <a:noFill/>
        </p:spPr>
        <p:txBody>
          <a:bodyPr wrap="square" rtlCol="0">
            <a:spAutoFit/>
          </a:bodyPr>
          <a:lstStyle/>
          <a:p>
            <a:pPr>
              <a:buFont typeface="Arial" pitchFamily="34" charset="0"/>
              <a:buChar char="•"/>
            </a:pPr>
            <a:r>
              <a:rPr lang="en-GB" sz="1200" dirty="0" smtClean="0">
                <a:latin typeface="Arial Narrow" pitchFamily="34" charset="0"/>
                <a:cs typeface="Arial" charset="0"/>
              </a:rPr>
              <a:t>Effectively target adjustors and claims resources</a:t>
            </a:r>
          </a:p>
          <a:p>
            <a:pPr>
              <a:buFont typeface="Arial" pitchFamily="34" charset="0"/>
              <a:buChar char="•"/>
            </a:pPr>
            <a:r>
              <a:rPr lang="en-GB" sz="1200" dirty="0" smtClean="0">
                <a:latin typeface="Arial Narrow" pitchFamily="34" charset="0"/>
                <a:cs typeface="Arial" charset="0"/>
              </a:rPr>
              <a:t>In-field damage assessment</a:t>
            </a:r>
          </a:p>
          <a:p>
            <a:pPr>
              <a:buFont typeface="Arial" pitchFamily="34" charset="0"/>
              <a:buChar char="•"/>
            </a:pPr>
            <a:r>
              <a:rPr lang="en-GB" sz="1200" b="1" dirty="0" smtClean="0">
                <a:latin typeface="Arial Narrow" pitchFamily="34" charset="0"/>
                <a:cs typeface="Arial" charset="0"/>
              </a:rPr>
              <a:t>Phase 2 Claims settled</a:t>
            </a:r>
            <a:endParaRPr lang="en-US" sz="1200" b="1" dirty="0" smtClean="0">
              <a:latin typeface="Arial Narrow" pitchFamily="34" charset="0"/>
            </a:endParaRPr>
          </a:p>
        </p:txBody>
      </p:sp>
      <p:sp>
        <p:nvSpPr>
          <p:cNvPr id="55" name="TextBox 54"/>
          <p:cNvSpPr txBox="1"/>
          <p:nvPr/>
        </p:nvSpPr>
        <p:spPr>
          <a:xfrm>
            <a:off x="4371472" y="5048944"/>
            <a:ext cx="1212191" cy="769441"/>
          </a:xfrm>
          <a:prstGeom prst="rect">
            <a:avLst/>
          </a:prstGeom>
          <a:noFill/>
        </p:spPr>
        <p:txBody>
          <a:bodyPr wrap="none" rtlCol="0">
            <a:spAutoFit/>
          </a:bodyPr>
          <a:lstStyle/>
          <a:p>
            <a:r>
              <a:rPr lang="en-US" sz="1600" dirty="0" smtClean="0">
                <a:latin typeface="Verdana" pitchFamily="34" charset="0"/>
              </a:rPr>
              <a:t>Phase 3</a:t>
            </a:r>
          </a:p>
          <a:p>
            <a:r>
              <a:rPr lang="en-US" sz="1200" dirty="0" smtClean="0">
                <a:solidFill>
                  <a:srgbClr val="FF0000"/>
                </a:solidFill>
                <a:latin typeface="Verdana" pitchFamily="34" charset="0"/>
              </a:rPr>
              <a:t>within weeks</a:t>
            </a:r>
          </a:p>
          <a:p>
            <a:endParaRPr lang="en-US" sz="1600" dirty="0">
              <a:latin typeface="Verdana" pitchFamily="34" charset="0"/>
            </a:endParaRPr>
          </a:p>
        </p:txBody>
      </p:sp>
      <p:pic>
        <p:nvPicPr>
          <p:cNvPr id="56" name="Picture 3"/>
          <p:cNvPicPr>
            <a:picLocks noChangeAspect="1" noChangeArrowheads="1"/>
          </p:cNvPicPr>
          <p:nvPr/>
        </p:nvPicPr>
        <p:blipFill>
          <a:blip r:embed="rId3" cstate="print"/>
          <a:srcRect/>
          <a:stretch>
            <a:fillRect/>
          </a:stretch>
        </p:blipFill>
        <p:spPr bwMode="auto">
          <a:xfrm>
            <a:off x="6428872" y="1828800"/>
            <a:ext cx="1208209" cy="685800"/>
          </a:xfrm>
          <a:prstGeom prst="rect">
            <a:avLst/>
          </a:prstGeom>
          <a:ln>
            <a:noFill/>
          </a:ln>
          <a:effectLst>
            <a:outerShdw blurRad="292100" dist="139700" dir="2700000" algn="tl" rotWithShape="0">
              <a:srgbClr val="333333">
                <a:alpha val="65000"/>
              </a:srgbClr>
            </a:outerShdw>
          </a:effectLst>
        </p:spPr>
      </p:pic>
      <p:pic>
        <p:nvPicPr>
          <p:cNvPr id="58" name="Picture 2"/>
          <p:cNvPicPr>
            <a:picLocks noChangeAspect="1" noChangeArrowheads="1"/>
          </p:cNvPicPr>
          <p:nvPr/>
        </p:nvPicPr>
        <p:blipFill>
          <a:blip r:embed="rId9" cstate="print"/>
          <a:srcRect/>
          <a:stretch>
            <a:fillRect/>
          </a:stretch>
        </p:blipFill>
        <p:spPr bwMode="auto">
          <a:xfrm>
            <a:off x="6276472" y="2133600"/>
            <a:ext cx="1219200" cy="687754"/>
          </a:xfrm>
          <a:prstGeom prst="rect">
            <a:avLst/>
          </a:prstGeom>
          <a:ln>
            <a:noFill/>
          </a:ln>
          <a:effectLst>
            <a:outerShdw blurRad="292100" dist="139700" dir="2700000" algn="tl" rotWithShape="0">
              <a:srgbClr val="333333">
                <a:alpha val="65000"/>
              </a:srgbClr>
            </a:outerShdw>
          </a:effectLst>
        </p:spPr>
      </p:pic>
      <p:cxnSp>
        <p:nvCxnSpPr>
          <p:cNvPr id="61" name="Shape 131"/>
          <p:cNvCxnSpPr/>
          <p:nvPr/>
        </p:nvCxnSpPr>
        <p:spPr>
          <a:xfrm rot="5400000">
            <a:off x="4196388" y="3566068"/>
            <a:ext cx="228600" cy="12700"/>
          </a:xfrm>
          <a:prstGeom prst="curvedConnector3">
            <a:avLst>
              <a:gd name="adj1" fmla="val 50000"/>
            </a:avLst>
          </a:prstGeom>
          <a:ln>
            <a:tailEnd type="arrow"/>
          </a:ln>
        </p:spPr>
        <p:style>
          <a:lnRef idx="3">
            <a:schemeClr val="accent6"/>
          </a:lnRef>
          <a:fillRef idx="0">
            <a:schemeClr val="accent6"/>
          </a:fillRef>
          <a:effectRef idx="2">
            <a:schemeClr val="accent6"/>
          </a:effectRef>
          <a:fontRef idx="minor">
            <a:schemeClr val="tx1"/>
          </a:fontRef>
        </p:style>
      </p:cxnSp>
      <p:cxnSp>
        <p:nvCxnSpPr>
          <p:cNvPr id="62" name="Shape 133"/>
          <p:cNvCxnSpPr/>
          <p:nvPr/>
        </p:nvCxnSpPr>
        <p:spPr>
          <a:xfrm rot="5400000">
            <a:off x="4314322" y="5065986"/>
            <a:ext cx="228600" cy="12700"/>
          </a:xfrm>
          <a:prstGeom prst="curvedConnector3">
            <a:avLst>
              <a:gd name="adj1" fmla="val 50000"/>
            </a:avLst>
          </a:prstGeom>
          <a:ln>
            <a:tailEnd type="arrow"/>
          </a:ln>
        </p:spPr>
        <p:style>
          <a:lnRef idx="3">
            <a:schemeClr val="accent6"/>
          </a:lnRef>
          <a:fillRef idx="0">
            <a:schemeClr val="accent6"/>
          </a:fillRef>
          <a:effectRef idx="2">
            <a:schemeClr val="accent6"/>
          </a:effectRef>
          <a:fontRef idx="minor">
            <a:schemeClr val="tx1"/>
          </a:fontRef>
        </p:style>
      </p:cxnSp>
      <p:cxnSp>
        <p:nvCxnSpPr>
          <p:cNvPr id="63" name="Shape 136"/>
          <p:cNvCxnSpPr/>
          <p:nvPr/>
        </p:nvCxnSpPr>
        <p:spPr>
          <a:xfrm>
            <a:off x="6047872" y="3454063"/>
            <a:ext cx="431800" cy="1"/>
          </a:xfrm>
          <a:prstGeom prst="curvedConnector3">
            <a:avLst>
              <a:gd name="adj1" fmla="val 50000"/>
            </a:avLst>
          </a:prstGeom>
          <a:ln>
            <a:tailEnd type="arrow"/>
          </a:ln>
        </p:spPr>
        <p:style>
          <a:lnRef idx="3">
            <a:schemeClr val="accent6"/>
          </a:lnRef>
          <a:fillRef idx="0">
            <a:schemeClr val="accent6"/>
          </a:fillRef>
          <a:effectRef idx="2">
            <a:schemeClr val="accent6"/>
          </a:effectRef>
          <a:fontRef idx="minor">
            <a:schemeClr val="tx1"/>
          </a:fontRef>
        </p:style>
      </p:cxnSp>
      <p:sp>
        <p:nvSpPr>
          <p:cNvPr id="64" name="Rectangle 63"/>
          <p:cNvSpPr/>
          <p:nvPr/>
        </p:nvSpPr>
        <p:spPr>
          <a:xfrm>
            <a:off x="6428872" y="3149263"/>
            <a:ext cx="1143000" cy="95386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Claims Adjusting and Management </a:t>
            </a:r>
            <a:endParaRPr lang="en-US" sz="1200" dirty="0">
              <a:solidFill>
                <a:schemeClr val="tx1"/>
              </a:solidFill>
            </a:endParaRPr>
          </a:p>
        </p:txBody>
      </p:sp>
      <p:sp>
        <p:nvSpPr>
          <p:cNvPr id="65" name="Rectangle 64"/>
          <p:cNvSpPr/>
          <p:nvPr/>
        </p:nvSpPr>
        <p:spPr>
          <a:xfrm>
            <a:off x="7800472" y="3149263"/>
            <a:ext cx="1143000" cy="95386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Financial Management</a:t>
            </a:r>
            <a:endParaRPr lang="en-US" sz="1200" dirty="0">
              <a:solidFill>
                <a:schemeClr val="tx1"/>
              </a:solidFill>
            </a:endParaRPr>
          </a:p>
        </p:txBody>
      </p:sp>
      <p:cxnSp>
        <p:nvCxnSpPr>
          <p:cNvPr id="66" name="Straight Arrow Connector 65"/>
          <p:cNvCxnSpPr/>
          <p:nvPr/>
        </p:nvCxnSpPr>
        <p:spPr>
          <a:xfrm>
            <a:off x="7495672" y="3454063"/>
            <a:ext cx="304800" cy="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67" name="Straight Arrow Connector 66"/>
          <p:cNvCxnSpPr/>
          <p:nvPr/>
        </p:nvCxnSpPr>
        <p:spPr>
          <a:xfrm flipH="1">
            <a:off x="5644193" y="2228971"/>
            <a:ext cx="6096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8" name="TextBox 67"/>
          <p:cNvSpPr txBox="1"/>
          <p:nvPr/>
        </p:nvSpPr>
        <p:spPr>
          <a:xfrm>
            <a:off x="7696200" y="2133600"/>
            <a:ext cx="1447800" cy="461665"/>
          </a:xfrm>
          <a:prstGeom prst="rect">
            <a:avLst/>
          </a:prstGeom>
          <a:noFill/>
        </p:spPr>
        <p:txBody>
          <a:bodyPr wrap="square" rtlCol="0">
            <a:spAutoFit/>
          </a:bodyPr>
          <a:lstStyle/>
          <a:p>
            <a:r>
              <a:rPr lang="en-US" sz="1200" dirty="0" smtClean="0">
                <a:latin typeface="Arial Narrow" pitchFamily="34" charset="0"/>
              </a:rPr>
              <a:t>Before/After image comparison</a:t>
            </a:r>
            <a:endParaRPr lang="en-US" sz="1200" dirty="0">
              <a:latin typeface="Arial Narrow" pitchFamily="34" charset="0"/>
            </a:endParaRPr>
          </a:p>
        </p:txBody>
      </p:sp>
      <p:sp>
        <p:nvSpPr>
          <p:cNvPr id="69" name="TextBox 68"/>
          <p:cNvSpPr txBox="1"/>
          <p:nvPr/>
        </p:nvSpPr>
        <p:spPr>
          <a:xfrm>
            <a:off x="6428872" y="4330956"/>
            <a:ext cx="2514600" cy="600164"/>
          </a:xfrm>
          <a:prstGeom prst="rect">
            <a:avLst/>
          </a:prstGeom>
          <a:noFill/>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100" dirty="0" smtClean="0">
                <a:latin typeface="Verdana" pitchFamily="34" charset="0"/>
              </a:rPr>
              <a:t>Work Management </a:t>
            </a:r>
          </a:p>
          <a:p>
            <a:pPr algn="ctr"/>
            <a:r>
              <a:rPr lang="en-US" sz="1100" dirty="0" smtClean="0">
                <a:solidFill>
                  <a:schemeClr val="accent2">
                    <a:lumMod val="75000"/>
                  </a:schemeClr>
                </a:solidFill>
                <a:latin typeface="Verdana" pitchFamily="34" charset="0"/>
              </a:rPr>
              <a:t>Documents </a:t>
            </a:r>
            <a:r>
              <a:rPr lang="en-US" sz="1100" dirty="0" smtClean="0">
                <a:solidFill>
                  <a:schemeClr val="accent2">
                    <a:lumMod val="75000"/>
                  </a:schemeClr>
                </a:solidFill>
              </a:rPr>
              <a:t>I </a:t>
            </a:r>
            <a:r>
              <a:rPr lang="en-US" sz="1100" dirty="0" smtClean="0">
                <a:solidFill>
                  <a:schemeClr val="accent2">
                    <a:lumMod val="75000"/>
                  </a:schemeClr>
                </a:solidFill>
                <a:latin typeface="Verdana" pitchFamily="34" charset="0"/>
              </a:rPr>
              <a:t>Correspondence </a:t>
            </a:r>
            <a:r>
              <a:rPr lang="en-US" sz="1100" dirty="0" smtClean="0">
                <a:solidFill>
                  <a:schemeClr val="accent2">
                    <a:lumMod val="75000"/>
                  </a:schemeClr>
                </a:solidFill>
              </a:rPr>
              <a:t>I</a:t>
            </a:r>
            <a:r>
              <a:rPr lang="en-US" sz="1100" dirty="0" smtClean="0">
                <a:solidFill>
                  <a:schemeClr val="accent2">
                    <a:lumMod val="75000"/>
                  </a:schemeClr>
                </a:solidFill>
                <a:latin typeface="Verdana" pitchFamily="34" charset="0"/>
              </a:rPr>
              <a:t> </a:t>
            </a:r>
          </a:p>
          <a:p>
            <a:pPr algn="ctr"/>
            <a:r>
              <a:rPr lang="en-US" sz="1100" dirty="0" smtClean="0">
                <a:solidFill>
                  <a:schemeClr val="accent2">
                    <a:lumMod val="75000"/>
                  </a:schemeClr>
                </a:solidFill>
              </a:rPr>
              <a:t>I </a:t>
            </a:r>
            <a:r>
              <a:rPr lang="en-US" sz="1100" dirty="0" smtClean="0">
                <a:solidFill>
                  <a:schemeClr val="accent2">
                    <a:lumMod val="75000"/>
                  </a:schemeClr>
                </a:solidFill>
                <a:latin typeface="Verdana" pitchFamily="34" charset="0"/>
              </a:rPr>
              <a:t>Contacts </a:t>
            </a:r>
            <a:r>
              <a:rPr lang="en-US" sz="1100" dirty="0" smtClean="0">
                <a:solidFill>
                  <a:schemeClr val="accent2">
                    <a:lumMod val="75000"/>
                  </a:schemeClr>
                </a:solidFill>
              </a:rPr>
              <a:t>I</a:t>
            </a:r>
            <a:r>
              <a:rPr lang="en-US" sz="1100" dirty="0" smtClean="0">
                <a:solidFill>
                  <a:schemeClr val="accent2">
                    <a:lumMod val="75000"/>
                  </a:schemeClr>
                </a:solidFill>
                <a:latin typeface="Verdana" pitchFamily="34" charset="0"/>
              </a:rPr>
              <a:t> </a:t>
            </a:r>
          </a:p>
        </p:txBody>
      </p:sp>
      <p:cxnSp>
        <p:nvCxnSpPr>
          <p:cNvPr id="70" name="Straight Connector 69"/>
          <p:cNvCxnSpPr/>
          <p:nvPr/>
        </p:nvCxnSpPr>
        <p:spPr>
          <a:xfrm flipH="1" flipV="1">
            <a:off x="6961022" y="4103132"/>
            <a:ext cx="1250" cy="265331"/>
          </a:xfrm>
          <a:prstGeom prst="line">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71" name="Straight Connector 70"/>
          <p:cNvCxnSpPr/>
          <p:nvPr/>
        </p:nvCxnSpPr>
        <p:spPr>
          <a:xfrm flipH="1" flipV="1">
            <a:off x="8333872" y="4103132"/>
            <a:ext cx="8021" cy="237257"/>
          </a:xfrm>
          <a:prstGeom prst="line">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72" name="Straight Connector 71"/>
          <p:cNvCxnSpPr>
            <a:endCxn id="69" idx="1"/>
          </p:cNvCxnSpPr>
          <p:nvPr/>
        </p:nvCxnSpPr>
        <p:spPr>
          <a:xfrm>
            <a:off x="5976156" y="4617132"/>
            <a:ext cx="452716" cy="13906"/>
          </a:xfrm>
          <a:prstGeom prst="line">
            <a:avLst/>
          </a:prstGeom>
        </p:spPr>
        <p:style>
          <a:lnRef idx="3">
            <a:schemeClr val="accent6"/>
          </a:lnRef>
          <a:fillRef idx="0">
            <a:schemeClr val="accent6"/>
          </a:fillRef>
          <a:effectRef idx="2">
            <a:schemeClr val="accent6"/>
          </a:effectRef>
          <a:fontRef idx="minor">
            <a:schemeClr val="tx1"/>
          </a:fontRef>
        </p:style>
      </p:cxnSp>
      <p:sp>
        <p:nvSpPr>
          <p:cNvPr id="73" name="Rectangle 72"/>
          <p:cNvSpPr/>
          <p:nvPr/>
        </p:nvSpPr>
        <p:spPr>
          <a:xfrm>
            <a:off x="6466972" y="5206663"/>
            <a:ext cx="2438400" cy="6096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Litigation </a:t>
            </a:r>
          </a:p>
          <a:p>
            <a:pPr algn="ctr"/>
            <a:r>
              <a:rPr lang="en-US" sz="1200" dirty="0" smtClean="0">
                <a:solidFill>
                  <a:schemeClr val="tx1"/>
                </a:solidFill>
              </a:rPr>
              <a:t>Subrogation </a:t>
            </a:r>
          </a:p>
          <a:p>
            <a:pPr algn="ctr"/>
            <a:r>
              <a:rPr lang="en-US" sz="1200" dirty="0" smtClean="0">
                <a:solidFill>
                  <a:schemeClr val="tx1"/>
                </a:solidFill>
              </a:rPr>
              <a:t>Salvage</a:t>
            </a:r>
            <a:endParaRPr lang="en-US" sz="1200" dirty="0">
              <a:solidFill>
                <a:schemeClr val="tx1"/>
              </a:solidFill>
            </a:endParaRPr>
          </a:p>
        </p:txBody>
      </p:sp>
      <p:cxnSp>
        <p:nvCxnSpPr>
          <p:cNvPr id="74" name="Straight Connector 73"/>
          <p:cNvCxnSpPr>
            <a:stCxn id="73" idx="0"/>
            <a:endCxn id="69" idx="2"/>
          </p:cNvCxnSpPr>
          <p:nvPr/>
        </p:nvCxnSpPr>
        <p:spPr>
          <a:xfrm flipV="1">
            <a:off x="7686172" y="4931120"/>
            <a:ext cx="0" cy="275543"/>
          </a:xfrm>
          <a:prstGeom prst="line">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83" name="Straight Connector 82"/>
          <p:cNvCxnSpPr/>
          <p:nvPr/>
        </p:nvCxnSpPr>
        <p:spPr>
          <a:xfrm>
            <a:off x="6060572" y="5473363"/>
            <a:ext cx="406400" cy="1369"/>
          </a:xfrm>
          <a:prstGeom prst="line">
            <a:avLst/>
          </a:prstGeom>
        </p:spPr>
        <p:style>
          <a:lnRef idx="3">
            <a:schemeClr val="accent6"/>
          </a:lnRef>
          <a:fillRef idx="0">
            <a:schemeClr val="accent6"/>
          </a:fillRef>
          <a:effectRef idx="2">
            <a:schemeClr val="accent6"/>
          </a:effectRef>
          <a:fontRef idx="minor">
            <a:schemeClr val="tx1"/>
          </a:fontRef>
        </p:style>
      </p:cxnSp>
      <p:cxnSp>
        <p:nvCxnSpPr>
          <p:cNvPr id="85" name="Shape 84"/>
          <p:cNvCxnSpPr>
            <a:stCxn id="64" idx="1"/>
            <a:endCxn id="73" idx="2"/>
          </p:cNvCxnSpPr>
          <p:nvPr/>
        </p:nvCxnSpPr>
        <p:spPr>
          <a:xfrm rot="10800000" flipH="1" flipV="1">
            <a:off x="6428872" y="3626197"/>
            <a:ext cx="1257300" cy="2190065"/>
          </a:xfrm>
          <a:prstGeom prst="bentConnector4">
            <a:avLst>
              <a:gd name="adj1" fmla="val -18182"/>
              <a:gd name="adj2" fmla="val 110438"/>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86" name="Shape 85"/>
          <p:cNvCxnSpPr/>
          <p:nvPr/>
        </p:nvCxnSpPr>
        <p:spPr>
          <a:xfrm rot="10800000" flipV="1">
            <a:off x="7724272" y="3722132"/>
            <a:ext cx="1219200" cy="2057400"/>
          </a:xfrm>
          <a:prstGeom prst="bentConnector4">
            <a:avLst>
              <a:gd name="adj1" fmla="val -11458"/>
              <a:gd name="adj2" fmla="val 113450"/>
            </a:avLst>
          </a:prstGeom>
          <a:ln>
            <a:headEnd type="triangl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87" name="Rectangle 86"/>
          <p:cNvSpPr/>
          <p:nvPr/>
        </p:nvSpPr>
        <p:spPr>
          <a:xfrm>
            <a:off x="4219072" y="1825776"/>
            <a:ext cx="1828800" cy="50322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89" name="Title 242"/>
          <p:cNvSpPr txBox="1">
            <a:spLocks/>
          </p:cNvSpPr>
          <p:nvPr/>
        </p:nvSpPr>
        <p:spPr>
          <a:xfrm>
            <a:off x="1845733" y="0"/>
            <a:ext cx="7298267" cy="11430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2"/>
                </a:solidFill>
                <a:effectLst/>
                <a:uLnTx/>
                <a:uFillTx/>
                <a:latin typeface="Verdana" pitchFamily="34" charset="0"/>
                <a:ea typeface="+mj-ea"/>
                <a:cs typeface="Arial" pitchFamily="34" charset="0"/>
              </a:rPr>
              <a:t>A new perspective for claims</a:t>
            </a:r>
            <a:endParaRPr kumimoji="0" lang="en-US" sz="2800" b="0" i="0" u="none" strike="noStrike" kern="1200" cap="none" spc="0" normalizeH="0" baseline="0" noProof="0" dirty="0">
              <a:ln>
                <a:noFill/>
              </a:ln>
              <a:solidFill>
                <a:schemeClr val="tx2"/>
              </a:solidFill>
              <a:effectLst/>
              <a:uLnTx/>
              <a:uFillTx/>
              <a:latin typeface="Verdana" pitchFamily="34" charset="0"/>
              <a:ea typeface="+mj-ea"/>
              <a:cs typeface="Arial" pitchFamily="34" charset="0"/>
            </a:endParaRPr>
          </a:p>
        </p:txBody>
      </p:sp>
      <p:sp>
        <p:nvSpPr>
          <p:cNvPr id="112" name="Rectangle 111"/>
          <p:cNvSpPr/>
          <p:nvPr/>
        </p:nvSpPr>
        <p:spPr>
          <a:xfrm>
            <a:off x="2528047" y="1783975"/>
            <a:ext cx="1577788" cy="4912659"/>
          </a:xfrm>
          <a:prstGeom prst="rect">
            <a:avLst/>
          </a:prstGeom>
          <a:solidFill>
            <a:schemeClr val="accent1">
              <a:lumMod val="20000"/>
              <a:lumOff val="80000"/>
            </a:schemeClr>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6" name="Picture 115" descr="C:\Documents and Settings\shubha\Local Settings\Temporary Internet Files\Content.IE5\8XYNWHAF\MCj04378540000[1].png"/>
          <p:cNvPicPr>
            <a:picLocks noChangeAspect="1" noChangeArrowheads="1"/>
          </p:cNvPicPr>
          <p:nvPr/>
        </p:nvPicPr>
        <p:blipFill>
          <a:blip r:embed="rId10" cstate="print"/>
          <a:srcRect/>
          <a:stretch>
            <a:fillRect/>
          </a:stretch>
        </p:blipFill>
        <p:spPr bwMode="auto">
          <a:xfrm>
            <a:off x="2971800" y="1981200"/>
            <a:ext cx="762000" cy="762000"/>
          </a:xfrm>
          <a:prstGeom prst="rect">
            <a:avLst/>
          </a:prstGeom>
          <a:ln>
            <a:noFill/>
          </a:ln>
          <a:effectLst>
            <a:outerShdw blurRad="292100" dist="139700" dir="2700000" algn="tl" rotWithShape="0">
              <a:srgbClr val="333333">
                <a:alpha val="65000"/>
              </a:srgbClr>
            </a:outerShdw>
          </a:effectLst>
        </p:spPr>
      </p:pic>
      <p:sp>
        <p:nvSpPr>
          <p:cNvPr id="117" name="Oval 116"/>
          <p:cNvSpPr/>
          <p:nvPr/>
        </p:nvSpPr>
        <p:spPr>
          <a:xfrm>
            <a:off x="3048000" y="2971800"/>
            <a:ext cx="685800" cy="685800"/>
          </a:xfrm>
          <a:prstGeom prst="ellipse">
            <a:avLst/>
          </a:prstGeom>
          <a:ln>
            <a:noFill/>
          </a:ln>
          <a:effectLst>
            <a:outerShdw blurRad="292100" dist="139700" dir="2700000" algn="tl" rotWithShape="0">
              <a:srgbClr val="333333">
                <a:alpha val="65000"/>
              </a:srgb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18" name="TextBox 117"/>
          <p:cNvSpPr txBox="1"/>
          <p:nvPr/>
        </p:nvSpPr>
        <p:spPr>
          <a:xfrm>
            <a:off x="2971800" y="1194137"/>
            <a:ext cx="880119" cy="369332"/>
          </a:xfrm>
          <a:prstGeom prst="rect">
            <a:avLst/>
          </a:prstGeom>
          <a:noFill/>
        </p:spPr>
        <p:txBody>
          <a:bodyPr wrap="square" rtlCol="0">
            <a:spAutoFit/>
          </a:bodyPr>
          <a:lstStyle/>
          <a:p>
            <a:r>
              <a:rPr lang="en-US" dirty="0" smtClean="0"/>
              <a:t>Event</a:t>
            </a:r>
            <a:endParaRPr lang="en-US" dirty="0"/>
          </a:p>
        </p:txBody>
      </p:sp>
      <p:pic>
        <p:nvPicPr>
          <p:cNvPr id="119" name="Picture 4"/>
          <p:cNvPicPr>
            <a:picLocks noChangeAspect="1" noChangeArrowheads="1"/>
          </p:cNvPicPr>
          <p:nvPr/>
        </p:nvPicPr>
        <p:blipFill>
          <a:blip r:embed="rId11" cstate="print"/>
          <a:srcRect/>
          <a:stretch>
            <a:fillRect/>
          </a:stretch>
        </p:blipFill>
        <p:spPr bwMode="auto">
          <a:xfrm>
            <a:off x="2895600" y="4038600"/>
            <a:ext cx="948747" cy="762000"/>
          </a:xfrm>
          <a:prstGeom prst="rect">
            <a:avLst/>
          </a:prstGeom>
          <a:ln>
            <a:noFill/>
          </a:ln>
          <a:effectLst>
            <a:outerShdw blurRad="292100" dist="139700" dir="2700000" algn="tl" rotWithShape="0">
              <a:srgbClr val="333333">
                <a:alpha val="65000"/>
              </a:srgbClr>
            </a:outerShdw>
          </a:effectLst>
        </p:spPr>
      </p:pic>
      <p:sp>
        <p:nvSpPr>
          <p:cNvPr id="120" name="TextBox 119"/>
          <p:cNvSpPr txBox="1"/>
          <p:nvPr/>
        </p:nvSpPr>
        <p:spPr>
          <a:xfrm>
            <a:off x="2743200" y="5029200"/>
            <a:ext cx="1295400" cy="646331"/>
          </a:xfrm>
          <a:prstGeom prst="rect">
            <a:avLst/>
          </a:prstGeom>
          <a:noFill/>
        </p:spPr>
        <p:txBody>
          <a:bodyPr wrap="square" rtlCol="0">
            <a:spAutoFit/>
          </a:bodyPr>
          <a:lstStyle/>
          <a:p>
            <a:r>
              <a:rPr lang="en-US" sz="1200" dirty="0" smtClean="0">
                <a:latin typeface="Arial Narrow" pitchFamily="34" charset="0"/>
              </a:rPr>
              <a:t>Event  Monitoring </a:t>
            </a:r>
            <a:br>
              <a:rPr lang="en-US" sz="1200" dirty="0" smtClean="0">
                <a:latin typeface="Arial Narrow" pitchFamily="34" charset="0"/>
              </a:rPr>
            </a:br>
            <a:r>
              <a:rPr lang="en-US" sz="1200" dirty="0" smtClean="0">
                <a:latin typeface="Arial Narrow" pitchFamily="34" charset="0"/>
              </a:rPr>
              <a:t>&amp; immediate notification</a:t>
            </a:r>
            <a:endParaRPr lang="en-US" sz="1200" dirty="0">
              <a:latin typeface="Arial Narrow" pitchFamily="34" charset="0"/>
            </a:endParaRPr>
          </a:p>
        </p:txBody>
      </p:sp>
      <p:grpSp>
        <p:nvGrpSpPr>
          <p:cNvPr id="2" name="Group 115"/>
          <p:cNvGrpSpPr/>
          <p:nvPr/>
        </p:nvGrpSpPr>
        <p:grpSpPr>
          <a:xfrm>
            <a:off x="2995864" y="3200400"/>
            <a:ext cx="725010" cy="304800"/>
            <a:chOff x="2551590" y="2667000"/>
            <a:chExt cx="725010" cy="304800"/>
          </a:xfrm>
        </p:grpSpPr>
        <p:cxnSp>
          <p:nvCxnSpPr>
            <p:cNvPr id="122" name="Straight Connector 121"/>
            <p:cNvCxnSpPr/>
            <p:nvPr/>
          </p:nvCxnSpPr>
          <p:spPr>
            <a:xfrm>
              <a:off x="2551590" y="2814961"/>
              <a:ext cx="267810" cy="443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V="1">
              <a:off x="2819400" y="2667000"/>
              <a:ext cx="76200" cy="1524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2895600" y="2667000"/>
              <a:ext cx="76200" cy="3048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V="1">
              <a:off x="2971800" y="2819400"/>
              <a:ext cx="76200" cy="1524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3048000" y="2819400"/>
              <a:ext cx="228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27" name="Shape 131"/>
          <p:cNvCxnSpPr/>
          <p:nvPr/>
        </p:nvCxnSpPr>
        <p:spPr>
          <a:xfrm rot="5400000">
            <a:off x="3054350" y="4032250"/>
            <a:ext cx="609600" cy="12700"/>
          </a:xfrm>
          <a:prstGeom prst="curvedConnector3">
            <a:avLst>
              <a:gd name="adj1" fmla="val 50000"/>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28" name="Straight Connector 127"/>
          <p:cNvCxnSpPr/>
          <p:nvPr/>
        </p:nvCxnSpPr>
        <p:spPr>
          <a:xfrm rot="5400000">
            <a:off x="3975847" y="1386878"/>
            <a:ext cx="152400" cy="0"/>
          </a:xfrm>
          <a:prstGeom prst="line">
            <a:avLst/>
          </a:prstGeom>
          <a:ln>
            <a:solidFill>
              <a:schemeClr val="tx1"/>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3" name="Shape 156"/>
          <p:cNvCxnSpPr/>
          <p:nvPr/>
        </p:nvCxnSpPr>
        <p:spPr>
          <a:xfrm flipV="1">
            <a:off x="3657600" y="4063663"/>
            <a:ext cx="561472" cy="279739"/>
          </a:xfrm>
          <a:prstGeom prst="curvedConnector3">
            <a:avLst>
              <a:gd name="adj1" fmla="val 50000"/>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35" name="Straight Connector 134"/>
          <p:cNvCxnSpPr/>
          <p:nvPr/>
        </p:nvCxnSpPr>
        <p:spPr>
          <a:xfrm rot="5400000">
            <a:off x="2362200" y="1411940"/>
            <a:ext cx="152400" cy="0"/>
          </a:xfrm>
          <a:prstGeom prst="line">
            <a:avLst/>
          </a:prstGeom>
          <a:ln>
            <a:solidFill>
              <a:schemeClr val="tx1"/>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76" name="Picture 75" descr="C:\Users\Alma\Dropbox\New Folder\SEEC CRIF\2 background docs\pictures &amp; logos\logos\ER.jpg"/>
          <p:cNvPicPr/>
          <p:nvPr/>
        </p:nvPicPr>
        <p:blipFill>
          <a:blip r:embed="rId12" cstate="print"/>
          <a:srcRect/>
          <a:stretch>
            <a:fillRect/>
          </a:stretch>
        </p:blipFill>
        <p:spPr bwMode="auto">
          <a:xfrm>
            <a:off x="0" y="0"/>
            <a:ext cx="1295400" cy="990600"/>
          </a:xfrm>
          <a:prstGeom prst="rect">
            <a:avLst/>
          </a:prstGeom>
          <a:noFill/>
          <a:ln w="9525">
            <a:noFill/>
            <a:miter lim="800000"/>
            <a:headEnd/>
            <a:tailEnd/>
          </a:ln>
        </p:spPr>
      </p:pic>
    </p:spTree>
    <p:extLst>
      <p:ext uri="{BB962C8B-B14F-4D97-AF65-F5344CB8AC3E}">
        <p14:creationId xmlns:p14="http://schemas.microsoft.com/office/powerpoint/2010/main" val="27548924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907704" y="188640"/>
            <a:ext cx="6778625" cy="720080"/>
          </a:xfrm>
        </p:spPr>
        <p:txBody>
          <a:bodyPr/>
          <a:lstStyle/>
          <a:p>
            <a:pPr algn="r"/>
            <a:r>
              <a:rPr lang="en-US" sz="2800" b="1" dirty="0">
                <a:latin typeface="Arial" charset="0"/>
                <a:cs typeface="Arial" charset="0"/>
              </a:rPr>
              <a:t> </a:t>
            </a:r>
            <a:r>
              <a:rPr lang="en-US" sz="2800" b="1" dirty="0" smtClean="0">
                <a:latin typeface="Arial" charset="0"/>
                <a:cs typeface="Arial" charset="0"/>
              </a:rPr>
              <a:t>Main Sequencing Steps – </a:t>
            </a:r>
            <a:r>
              <a:rPr lang="en-US" sz="2000" b="1" dirty="0" smtClean="0">
                <a:latin typeface="Arial" charset="0"/>
                <a:cs typeface="Arial" charset="0"/>
              </a:rPr>
              <a:t>starts Nov 2012</a:t>
            </a:r>
          </a:p>
        </p:txBody>
      </p:sp>
      <p:sp>
        <p:nvSpPr>
          <p:cNvPr id="4" name="Slide Number Placeholder 3"/>
          <p:cNvSpPr>
            <a:spLocks noGrp="1"/>
          </p:cNvSpPr>
          <p:nvPr>
            <p:ph type="sldNum" sz="quarter" idx="12"/>
          </p:nvPr>
        </p:nvSpPr>
        <p:spPr/>
        <p:txBody>
          <a:bodyPr/>
          <a:lstStyle/>
          <a:p>
            <a:pPr>
              <a:defRPr/>
            </a:pPr>
            <a:fld id="{9649C405-F4D8-4D26-B714-157A687C1FD0}" type="slidenum">
              <a:rPr lang="ro-RO" smtClean="0"/>
              <a:pPr>
                <a:defRPr/>
              </a:pPr>
              <a:t>12</a:t>
            </a:fld>
            <a:endParaRPr lang="ro-RO" dirty="0"/>
          </a:p>
        </p:txBody>
      </p:sp>
      <p:graphicFrame>
        <p:nvGraphicFramePr>
          <p:cNvPr id="6" name="Diagram 5"/>
          <p:cNvGraphicFramePr/>
          <p:nvPr>
            <p:extLst>
              <p:ext uri="{D42A27DB-BD31-4B8C-83A1-F6EECF244321}">
                <p14:modId xmlns:p14="http://schemas.microsoft.com/office/powerpoint/2010/main" val="3322604317"/>
              </p:ext>
            </p:extLst>
          </p:nvPr>
        </p:nvGraphicFramePr>
        <p:xfrm>
          <a:off x="124892" y="870868"/>
          <a:ext cx="7221760" cy="4797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 11"/>
          <p:cNvGraphicFramePr/>
          <p:nvPr>
            <p:extLst>
              <p:ext uri="{D42A27DB-BD31-4B8C-83A1-F6EECF244321}">
                <p14:modId xmlns:p14="http://schemas.microsoft.com/office/powerpoint/2010/main" val="96052844"/>
              </p:ext>
            </p:extLst>
          </p:nvPr>
        </p:nvGraphicFramePr>
        <p:xfrm>
          <a:off x="2051720" y="5161384"/>
          <a:ext cx="7221760" cy="218291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3" name="Group 12"/>
          <p:cNvGrpSpPr/>
          <p:nvPr/>
        </p:nvGrpSpPr>
        <p:grpSpPr>
          <a:xfrm>
            <a:off x="6660232" y="5445224"/>
            <a:ext cx="561266" cy="561266"/>
            <a:chOff x="6245242" y="3576276"/>
            <a:chExt cx="561266" cy="561266"/>
          </a:xfrm>
        </p:grpSpPr>
        <p:sp>
          <p:nvSpPr>
            <p:cNvPr id="14" name="Down Arrow 13"/>
            <p:cNvSpPr/>
            <p:nvPr/>
          </p:nvSpPr>
          <p:spPr>
            <a:xfrm>
              <a:off x="6245242" y="3576276"/>
              <a:ext cx="561266" cy="561266"/>
            </a:xfrm>
            <a:prstGeom prst="downArrow">
              <a:avLst>
                <a:gd name="adj1" fmla="val 55000"/>
                <a:gd name="adj2" fmla="val 45000"/>
              </a:avLst>
            </a:pr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5" name="Down Arrow 4"/>
            <p:cNvSpPr/>
            <p:nvPr/>
          </p:nvSpPr>
          <p:spPr>
            <a:xfrm>
              <a:off x="6371527" y="3576276"/>
              <a:ext cx="308696" cy="4223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p:txBody>
        </p:sp>
      </p:grpSp>
    </p:spTree>
    <p:extLst>
      <p:ext uri="{BB962C8B-B14F-4D97-AF65-F5344CB8AC3E}">
        <p14:creationId xmlns:p14="http://schemas.microsoft.com/office/powerpoint/2010/main" val="71576825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763688" y="0"/>
            <a:ext cx="6586512" cy="1143000"/>
          </a:xfrm>
        </p:spPr>
        <p:txBody>
          <a:bodyPr/>
          <a:lstStyle/>
          <a:p>
            <a:r>
              <a:rPr lang="en-US" sz="2800" b="1" dirty="0" smtClean="0">
                <a:latin typeface="Arial" charset="0"/>
                <a:cs typeface="Arial" charset="0"/>
              </a:rPr>
              <a:t>Challenges ahead</a:t>
            </a:r>
            <a:endParaRPr lang="en-US" sz="2000" b="1" dirty="0" smtClean="0">
              <a:latin typeface="Arial" charset="0"/>
              <a:cs typeface="Arial" charset="0"/>
            </a:endParaRPr>
          </a:p>
        </p:txBody>
      </p:sp>
      <p:sp>
        <p:nvSpPr>
          <p:cNvPr id="3" name="Content Placeholder 2"/>
          <p:cNvSpPr>
            <a:spLocks noGrp="1"/>
          </p:cNvSpPr>
          <p:nvPr>
            <p:ph idx="1"/>
          </p:nvPr>
        </p:nvSpPr>
        <p:spPr>
          <a:xfrm>
            <a:off x="251520" y="1340768"/>
            <a:ext cx="8784976" cy="5040560"/>
          </a:xfrm>
        </p:spPr>
        <p:txBody>
          <a:bodyPr/>
          <a:lstStyle/>
          <a:p>
            <a:pPr marL="0" indent="0" algn="just">
              <a:buNone/>
              <a:defRPr/>
            </a:pPr>
            <a:endParaRPr sz="2000" dirty="0" smtClean="0">
              <a:solidFill>
                <a:srgbClr val="194888"/>
              </a:solidFill>
              <a:latin typeface="Arial" charset="0"/>
              <a:cs typeface="Arial" charset="0"/>
            </a:endParaRPr>
          </a:p>
          <a:p>
            <a:pPr algn="just">
              <a:defRPr/>
            </a:pPr>
            <a:r>
              <a:rPr lang="en-US" sz="1800" b="1" i="1" dirty="0" smtClean="0">
                <a:solidFill>
                  <a:srgbClr val="194888"/>
                </a:solidFill>
                <a:latin typeface="Arial" charset="0"/>
                <a:cs typeface="Arial" charset="0"/>
              </a:rPr>
              <a:t>Government Involvement:</a:t>
            </a:r>
          </a:p>
          <a:p>
            <a:pPr algn="just">
              <a:defRPr/>
            </a:pPr>
            <a:endParaRPr lang="en-US" sz="1800" b="1" i="1" dirty="0" smtClean="0">
              <a:solidFill>
                <a:srgbClr val="194888"/>
              </a:solidFill>
              <a:latin typeface="Arial" charset="0"/>
              <a:cs typeface="Arial" charset="0"/>
            </a:endParaRPr>
          </a:p>
          <a:p>
            <a:pPr lvl="1" algn="just">
              <a:defRPr/>
            </a:pPr>
            <a:r>
              <a:rPr lang="en-US" sz="1400" dirty="0">
                <a:solidFill>
                  <a:srgbClr val="194888"/>
                </a:solidFill>
                <a:latin typeface="Arial" charset="0"/>
                <a:cs typeface="Arial" charset="0"/>
              </a:rPr>
              <a:t>T</a:t>
            </a:r>
            <a:r>
              <a:rPr lang="en-US" sz="1400" dirty="0" smtClean="0">
                <a:solidFill>
                  <a:srgbClr val="194888"/>
                </a:solidFill>
                <a:latin typeface="Arial" charset="0"/>
                <a:cs typeface="Arial" charset="0"/>
              </a:rPr>
              <a:t>o educate, regulate and incentivize</a:t>
            </a:r>
          </a:p>
          <a:p>
            <a:pPr algn="just">
              <a:defRPr/>
            </a:pPr>
            <a:endParaRPr lang="en-US" sz="1800" dirty="0" smtClean="0">
              <a:solidFill>
                <a:srgbClr val="194888"/>
              </a:solidFill>
              <a:latin typeface="Arial" charset="0"/>
              <a:cs typeface="Arial" charset="0"/>
            </a:endParaRPr>
          </a:p>
          <a:p>
            <a:pPr algn="just">
              <a:defRPr/>
            </a:pPr>
            <a:r>
              <a:rPr lang="en-US" sz="1800" b="1" i="1" dirty="0" smtClean="0">
                <a:solidFill>
                  <a:srgbClr val="194888"/>
                </a:solidFill>
                <a:latin typeface="Arial" charset="0"/>
                <a:cs typeface="Arial" charset="0"/>
              </a:rPr>
              <a:t>Consumers’ resistance:</a:t>
            </a:r>
          </a:p>
          <a:p>
            <a:pPr algn="just">
              <a:defRPr/>
            </a:pPr>
            <a:endParaRPr lang="en-US" sz="1800" dirty="0" smtClean="0">
              <a:solidFill>
                <a:srgbClr val="194888"/>
              </a:solidFill>
              <a:latin typeface="Arial" charset="0"/>
              <a:cs typeface="Arial" charset="0"/>
            </a:endParaRPr>
          </a:p>
          <a:p>
            <a:pPr lvl="1" algn="just">
              <a:defRPr/>
            </a:pPr>
            <a:r>
              <a:rPr lang="en-US" sz="1400" dirty="0" smtClean="0">
                <a:solidFill>
                  <a:srgbClr val="194888"/>
                </a:solidFill>
                <a:latin typeface="Arial" charset="0"/>
                <a:cs typeface="Arial" charset="0"/>
              </a:rPr>
              <a:t>Lack of risk </a:t>
            </a:r>
            <a:r>
              <a:rPr lang="en-US" sz="1400" dirty="0">
                <a:solidFill>
                  <a:srgbClr val="194888"/>
                </a:solidFill>
                <a:latin typeface="Arial" charset="0"/>
                <a:cs typeface="Arial" charset="0"/>
              </a:rPr>
              <a:t>a</a:t>
            </a:r>
            <a:r>
              <a:rPr lang="en-US" sz="1400" dirty="0" smtClean="0">
                <a:solidFill>
                  <a:srgbClr val="194888"/>
                </a:solidFill>
                <a:latin typeface="Arial" charset="0"/>
                <a:cs typeface="Arial" charset="0"/>
              </a:rPr>
              <a:t>wareness / low trust in private insurance</a:t>
            </a:r>
          </a:p>
          <a:p>
            <a:pPr lvl="1" algn="just">
              <a:defRPr/>
            </a:pPr>
            <a:endParaRPr lang="en-US" sz="1400" dirty="0" smtClean="0">
              <a:solidFill>
                <a:srgbClr val="194888"/>
              </a:solidFill>
              <a:latin typeface="Arial" charset="0"/>
              <a:cs typeface="Arial" charset="0"/>
            </a:endParaRPr>
          </a:p>
          <a:p>
            <a:pPr algn="just">
              <a:defRPr/>
            </a:pPr>
            <a:r>
              <a:rPr lang="en-US" sz="1800" b="1" i="1" dirty="0" smtClean="0">
                <a:solidFill>
                  <a:srgbClr val="194888"/>
                </a:solidFill>
                <a:latin typeface="Arial" charset="0"/>
                <a:cs typeface="Arial" charset="0"/>
              </a:rPr>
              <a:t>Insurance Industry Resistance:</a:t>
            </a:r>
          </a:p>
          <a:p>
            <a:pPr algn="just">
              <a:defRPr/>
            </a:pPr>
            <a:endParaRPr lang="en-US" sz="1800" dirty="0" smtClean="0">
              <a:solidFill>
                <a:srgbClr val="194888"/>
              </a:solidFill>
              <a:latin typeface="Arial" charset="0"/>
              <a:cs typeface="Arial" charset="0"/>
            </a:endParaRPr>
          </a:p>
          <a:p>
            <a:pPr lvl="1" algn="just">
              <a:defRPr/>
            </a:pPr>
            <a:r>
              <a:rPr lang="en-US" sz="1400" dirty="0" smtClean="0">
                <a:solidFill>
                  <a:srgbClr val="194888"/>
                </a:solidFill>
                <a:latin typeface="Arial" charset="0"/>
                <a:cs typeface="Arial" charset="0"/>
              </a:rPr>
              <a:t>What’s in it for me?</a:t>
            </a:r>
          </a:p>
          <a:p>
            <a:pPr algn="just">
              <a:defRPr/>
            </a:pPr>
            <a:r>
              <a:rPr lang="en-US" sz="1800" b="1" i="1" dirty="0" smtClean="0">
                <a:solidFill>
                  <a:srgbClr val="194888"/>
                </a:solidFill>
                <a:latin typeface="Arial" charset="0"/>
                <a:cs typeface="Arial" charset="0"/>
              </a:rPr>
              <a:t>But,</a:t>
            </a:r>
            <a:endParaRPr lang="en-US" sz="1800" b="1" i="1" dirty="0">
              <a:solidFill>
                <a:srgbClr val="194888"/>
              </a:solidFill>
              <a:latin typeface="Arial" charset="0"/>
              <a:cs typeface="Arial" charset="0"/>
            </a:endParaRPr>
          </a:p>
          <a:p>
            <a:pPr algn="just">
              <a:defRPr/>
            </a:pPr>
            <a:endParaRPr lang="en-US" sz="1800" dirty="0" smtClean="0">
              <a:solidFill>
                <a:srgbClr val="194888"/>
              </a:solidFill>
              <a:latin typeface="Arial" charset="0"/>
              <a:cs typeface="Arial" charset="0"/>
            </a:endParaRPr>
          </a:p>
          <a:p>
            <a:pPr algn="just">
              <a:defRPr/>
            </a:pPr>
            <a:r>
              <a:rPr lang="en-US" sz="1800" b="1" i="1" dirty="0" smtClean="0">
                <a:solidFill>
                  <a:srgbClr val="194888"/>
                </a:solidFill>
                <a:latin typeface="Arial" charset="0"/>
                <a:cs typeface="Arial" charset="0"/>
              </a:rPr>
              <a:t>Engage &amp; Innovate </a:t>
            </a:r>
            <a:r>
              <a:rPr lang="en-US" sz="1800" dirty="0" smtClean="0">
                <a:solidFill>
                  <a:srgbClr val="194888"/>
                </a:solidFill>
                <a:latin typeface="Arial" charset="0"/>
                <a:cs typeface="Arial" charset="0"/>
              </a:rPr>
              <a:t>			</a:t>
            </a:r>
            <a:r>
              <a:rPr lang="en-US" sz="1800" u="sng" dirty="0" smtClean="0">
                <a:solidFill>
                  <a:srgbClr val="194888"/>
                </a:solidFill>
                <a:latin typeface="Arial" charset="0"/>
                <a:cs typeface="Arial" charset="0"/>
              </a:rPr>
              <a:t>Lessons from the Macedonian farmers</a:t>
            </a:r>
            <a:endParaRPr lang="en-US" sz="1800" b="1" i="1" u="sng" dirty="0" smtClean="0">
              <a:solidFill>
                <a:srgbClr val="194888"/>
              </a:solidFill>
              <a:latin typeface="Arial" charset="0"/>
              <a:cs typeface="Arial" charset="0"/>
            </a:endParaRPr>
          </a:p>
          <a:p>
            <a:pPr algn="just">
              <a:defRPr/>
            </a:pPr>
            <a:endParaRPr lang="en-US" sz="1800" dirty="0">
              <a:solidFill>
                <a:srgbClr val="194888"/>
              </a:solidFill>
              <a:latin typeface="Arial" charset="0"/>
              <a:cs typeface="Arial" charset="0"/>
            </a:endParaRPr>
          </a:p>
          <a:p>
            <a:pPr algn="just">
              <a:defRPr/>
            </a:pPr>
            <a:endParaRPr lang="en-US" sz="1800" dirty="0">
              <a:solidFill>
                <a:srgbClr val="194888"/>
              </a:solidFill>
              <a:latin typeface="Arial" charset="0"/>
              <a:cs typeface="Arial" charset="0"/>
            </a:endParaRPr>
          </a:p>
        </p:txBody>
      </p:sp>
      <p:sp>
        <p:nvSpPr>
          <p:cNvPr id="4" name="Slide Number Placeholder 3"/>
          <p:cNvSpPr>
            <a:spLocks noGrp="1"/>
          </p:cNvSpPr>
          <p:nvPr>
            <p:ph type="sldNum" sz="quarter" idx="12"/>
          </p:nvPr>
        </p:nvSpPr>
        <p:spPr/>
        <p:txBody>
          <a:bodyPr/>
          <a:lstStyle/>
          <a:p>
            <a:pPr>
              <a:defRPr/>
            </a:pPr>
            <a:fld id="{9649C405-F4D8-4D26-B714-157A687C1FD0}" type="slidenum">
              <a:rPr lang="ro-RO" smtClean="0"/>
              <a:pPr>
                <a:defRPr/>
              </a:pPr>
              <a:t>13</a:t>
            </a:fld>
            <a:endParaRPr lang="ro-RO" dirty="0"/>
          </a:p>
        </p:txBody>
      </p:sp>
      <p:sp>
        <p:nvSpPr>
          <p:cNvPr id="2" name="TextBox 1"/>
          <p:cNvSpPr txBox="1"/>
          <p:nvPr/>
        </p:nvSpPr>
        <p:spPr>
          <a:xfrm>
            <a:off x="7340600" y="-152400"/>
            <a:ext cx="184666" cy="369332"/>
          </a:xfrm>
          <a:prstGeom prst="rect">
            <a:avLst/>
          </a:prstGeom>
          <a:noFill/>
        </p:spPr>
        <p:txBody>
          <a:bodyPr wrap="none" rtlCol="0">
            <a:spAutoFit/>
          </a:bodyPr>
          <a:lstStyle/>
          <a:p>
            <a:endParaRPr lang="en-US" dirty="0"/>
          </a:p>
        </p:txBody>
      </p:sp>
      <p:sp>
        <p:nvSpPr>
          <p:cNvPr id="6" name="Rounded Rectangle 5"/>
          <p:cNvSpPr/>
          <p:nvPr/>
        </p:nvSpPr>
        <p:spPr>
          <a:xfrm>
            <a:off x="179512" y="5445224"/>
            <a:ext cx="8784976" cy="792088"/>
          </a:xfrm>
          <a:prstGeom prst="roundRect">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Down Arrow 4"/>
          <p:cNvSpPr/>
          <p:nvPr/>
        </p:nvSpPr>
        <p:spPr>
          <a:xfrm rot="16200000">
            <a:off x="3743908" y="4977172"/>
            <a:ext cx="216024" cy="187220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ight Brace 6"/>
          <p:cNvSpPr/>
          <p:nvPr/>
        </p:nvSpPr>
        <p:spPr>
          <a:xfrm>
            <a:off x="5292080" y="1772816"/>
            <a:ext cx="936104" cy="3096344"/>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Can 8"/>
          <p:cNvSpPr/>
          <p:nvPr/>
        </p:nvSpPr>
        <p:spPr>
          <a:xfrm>
            <a:off x="6444208" y="1268760"/>
            <a:ext cx="2232248" cy="396044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endParaRPr lang="en-US" sz="1400" dirty="0" smtClean="0"/>
          </a:p>
          <a:p>
            <a:r>
              <a:rPr lang="en-US" sz="1400" dirty="0" smtClean="0"/>
              <a:t>New Legislation and regulations shall be issued in SEE to foster private cat insurance</a:t>
            </a:r>
          </a:p>
          <a:p>
            <a:endParaRPr lang="en-US" sz="1400" dirty="0"/>
          </a:p>
          <a:p>
            <a:r>
              <a:rPr lang="en-US" sz="1400" dirty="0" smtClean="0"/>
              <a:t>Promotional activities shall target directly consumers in the region</a:t>
            </a:r>
          </a:p>
          <a:p>
            <a:endParaRPr lang="en-US" sz="1400" dirty="0" smtClean="0"/>
          </a:p>
          <a:p>
            <a:r>
              <a:rPr lang="en-US" sz="1400" dirty="0" smtClean="0"/>
              <a:t>Local </a:t>
            </a:r>
            <a:r>
              <a:rPr lang="en-US" sz="1400" dirty="0"/>
              <a:t>Insurers to enter into formal cooperation by June 2013</a:t>
            </a:r>
          </a:p>
          <a:p>
            <a:endParaRPr lang="en-US" sz="1400" dirty="0" smtClean="0"/>
          </a:p>
          <a:p>
            <a:r>
              <a:rPr lang="en-US" sz="1400" dirty="0" smtClean="0"/>
              <a:t>Launch </a:t>
            </a:r>
            <a:r>
              <a:rPr lang="en-US" sz="1400" dirty="0"/>
              <a:t>of </a:t>
            </a:r>
            <a:r>
              <a:rPr lang="en-US" sz="1400" dirty="0" smtClean="0"/>
              <a:t>first New </a:t>
            </a:r>
            <a:r>
              <a:rPr lang="en-US" sz="1400" dirty="0"/>
              <a:t>Products in October 2013</a:t>
            </a:r>
          </a:p>
          <a:p>
            <a:pPr algn="ctr"/>
            <a:endParaRPr lang="en-US" sz="1400" dirty="0"/>
          </a:p>
        </p:txBody>
      </p:sp>
    </p:spTree>
    <p:extLst>
      <p:ext uri="{BB962C8B-B14F-4D97-AF65-F5344CB8AC3E}">
        <p14:creationId xmlns:p14="http://schemas.microsoft.com/office/powerpoint/2010/main" val="20134431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a:xfrm>
            <a:off x="468313" y="1557338"/>
            <a:ext cx="8229600" cy="4525962"/>
          </a:xfrm>
        </p:spPr>
        <p:txBody>
          <a:bodyPr/>
          <a:lstStyle/>
          <a:p>
            <a:pPr algn="ctr">
              <a:buFontTx/>
              <a:buNone/>
            </a:pPr>
            <a:endParaRPr lang="en-US" sz="2000" dirty="0" smtClean="0">
              <a:solidFill>
                <a:srgbClr val="194888"/>
              </a:solidFill>
              <a:latin typeface="Arial" charset="0"/>
              <a:cs typeface="Arial" charset="0"/>
            </a:endParaRPr>
          </a:p>
          <a:p>
            <a:pPr algn="ctr">
              <a:buFontTx/>
              <a:buNone/>
            </a:pPr>
            <a:endParaRPr lang="en-US" sz="2000" dirty="0" smtClean="0">
              <a:solidFill>
                <a:srgbClr val="194888"/>
              </a:solidFill>
              <a:latin typeface="Arial" charset="0"/>
              <a:cs typeface="Arial" charset="0"/>
            </a:endParaRPr>
          </a:p>
          <a:p>
            <a:pPr algn="ctr">
              <a:buFontTx/>
              <a:buNone/>
            </a:pPr>
            <a:endParaRPr lang="en-US" sz="2000" dirty="0" smtClean="0">
              <a:solidFill>
                <a:srgbClr val="194888"/>
              </a:solidFill>
              <a:latin typeface="Arial" charset="0"/>
              <a:cs typeface="Arial" charset="0"/>
            </a:endParaRPr>
          </a:p>
          <a:p>
            <a:pPr algn="ctr">
              <a:buFontTx/>
              <a:buNone/>
            </a:pPr>
            <a:endParaRPr lang="en-US" sz="2000" dirty="0" smtClean="0">
              <a:solidFill>
                <a:srgbClr val="194888"/>
              </a:solidFill>
              <a:latin typeface="Arial" charset="0"/>
              <a:cs typeface="Arial" charset="0"/>
            </a:endParaRPr>
          </a:p>
          <a:p>
            <a:pPr algn="ctr">
              <a:buFontTx/>
              <a:buNone/>
            </a:pPr>
            <a:r>
              <a:rPr lang="en-US" sz="2000" dirty="0" smtClean="0">
                <a:solidFill>
                  <a:srgbClr val="194888"/>
                </a:solidFill>
                <a:latin typeface="Arial" charset="0"/>
                <a:cs typeface="Arial" charset="0"/>
              </a:rPr>
              <a:t>Thank you for your attention!</a:t>
            </a:r>
          </a:p>
          <a:p>
            <a:pPr algn="ctr">
              <a:buFontTx/>
              <a:buNone/>
            </a:pPr>
            <a:r>
              <a:rPr lang="en-US" sz="2000" dirty="0" smtClean="0">
                <a:solidFill>
                  <a:srgbClr val="194888"/>
                </a:solidFill>
                <a:latin typeface="Arial" charset="0"/>
                <a:cs typeface="Arial" charset="0"/>
              </a:rPr>
              <a:t>Contact details:</a:t>
            </a:r>
          </a:p>
          <a:p>
            <a:pPr algn="ctr"/>
            <a:r>
              <a:rPr lang="en-US" sz="2000" u="sng" dirty="0" smtClean="0">
                <a:solidFill>
                  <a:srgbClr val="194888"/>
                </a:solidFill>
                <a:latin typeface="Arial" charset="0"/>
                <a:cs typeface="Arial" charset="0"/>
              </a:rPr>
              <a:t>info@europa-re.com</a:t>
            </a:r>
          </a:p>
          <a:p>
            <a:pPr algn="ctr"/>
            <a:r>
              <a:rPr lang="en-US" sz="2000" u="sng" dirty="0" smtClean="0">
                <a:solidFill>
                  <a:srgbClr val="194888"/>
                </a:solidFill>
                <a:latin typeface="Arial" charset="0"/>
                <a:cs typeface="Arial" charset="0"/>
              </a:rPr>
              <a:t>www.europa-re.com</a:t>
            </a:r>
          </a:p>
        </p:txBody>
      </p:sp>
      <p:sp>
        <p:nvSpPr>
          <p:cNvPr id="2" name="Slide Number Placeholder 1"/>
          <p:cNvSpPr>
            <a:spLocks noGrp="1"/>
          </p:cNvSpPr>
          <p:nvPr>
            <p:ph type="sldNum" sz="quarter" idx="12"/>
          </p:nvPr>
        </p:nvSpPr>
        <p:spPr/>
        <p:txBody>
          <a:bodyPr/>
          <a:lstStyle/>
          <a:p>
            <a:pPr>
              <a:defRPr/>
            </a:pPr>
            <a:fld id="{FCC53D2F-05B7-4D41-9922-2D8F3EA93515}" type="slidenum">
              <a:rPr lang="ro-RO" smtClean="0"/>
              <a:pPr>
                <a:defRPr/>
              </a:pPr>
              <a:t>14</a:t>
            </a:fld>
            <a:endParaRPr lang="ro-RO" dirty="0"/>
          </a:p>
        </p:txBody>
      </p:sp>
    </p:spTree>
    <p:extLst>
      <p:ext uri="{BB962C8B-B14F-4D97-AF65-F5344CB8AC3E}">
        <p14:creationId xmlns:p14="http://schemas.microsoft.com/office/powerpoint/2010/main" val="425446143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r"/>
            <a:r>
              <a:rPr lang="en-US" sz="2800" b="1" dirty="0" smtClean="0">
                <a:latin typeface="Arial" charset="0"/>
                <a:cs typeface="Arial" charset="0"/>
              </a:rPr>
              <a:t>Agenda</a:t>
            </a:r>
          </a:p>
        </p:txBody>
      </p:sp>
      <p:sp>
        <p:nvSpPr>
          <p:cNvPr id="3" name="Content Placeholder 2"/>
          <p:cNvSpPr>
            <a:spLocks noGrp="1"/>
          </p:cNvSpPr>
          <p:nvPr>
            <p:ph idx="1"/>
          </p:nvPr>
        </p:nvSpPr>
        <p:spPr>
          <a:xfrm>
            <a:off x="467544" y="1412776"/>
            <a:ext cx="8229600" cy="4896544"/>
          </a:xfrm>
        </p:spPr>
        <p:txBody>
          <a:bodyPr/>
          <a:lstStyle/>
          <a:p>
            <a:pPr algn="just">
              <a:defRPr/>
            </a:pPr>
            <a:endParaRPr sz="2000" dirty="0" smtClean="0">
              <a:solidFill>
                <a:srgbClr val="194888"/>
              </a:solidFill>
              <a:latin typeface="Arial" charset="0"/>
              <a:cs typeface="Arial" charset="0"/>
            </a:endParaRPr>
          </a:p>
          <a:p>
            <a:pPr algn="just">
              <a:defRPr/>
            </a:pPr>
            <a:r>
              <a:rPr lang="en-GB" sz="2000" b="1" dirty="0" smtClean="0">
                <a:solidFill>
                  <a:srgbClr val="194888"/>
                </a:solidFill>
                <a:latin typeface="Arial" charset="0"/>
                <a:cs typeface="Arial" charset="0"/>
              </a:rPr>
              <a:t>Context</a:t>
            </a:r>
          </a:p>
          <a:p>
            <a:pPr algn="just">
              <a:defRPr/>
            </a:pPr>
            <a:endParaRPr lang="en-GB" sz="2000" b="1" dirty="0" smtClean="0">
              <a:solidFill>
                <a:srgbClr val="194888"/>
              </a:solidFill>
              <a:latin typeface="Arial" charset="0"/>
              <a:cs typeface="Arial" charset="0"/>
            </a:endParaRPr>
          </a:p>
          <a:p>
            <a:pPr lvl="1" algn="just">
              <a:defRPr/>
            </a:pPr>
            <a:r>
              <a:rPr lang="en-GB" sz="1600" b="1" dirty="0" smtClean="0">
                <a:solidFill>
                  <a:srgbClr val="194888"/>
                </a:solidFill>
                <a:latin typeface="Arial" charset="0"/>
                <a:cs typeface="Arial" charset="0"/>
              </a:rPr>
              <a:t>SEE </a:t>
            </a:r>
            <a:r>
              <a:rPr lang="en-GB" sz="1600" b="1" dirty="0">
                <a:solidFill>
                  <a:srgbClr val="194888"/>
                </a:solidFill>
                <a:latin typeface="Arial" charset="0"/>
                <a:cs typeface="Arial" charset="0"/>
              </a:rPr>
              <a:t>E</a:t>
            </a:r>
            <a:r>
              <a:rPr lang="en-GB" sz="1600" b="1" dirty="0" smtClean="0">
                <a:solidFill>
                  <a:srgbClr val="194888"/>
                </a:solidFill>
                <a:latin typeface="Arial" charset="0"/>
                <a:cs typeface="Arial" charset="0"/>
              </a:rPr>
              <a:t>xposure to Natural Disasters</a:t>
            </a:r>
          </a:p>
          <a:p>
            <a:pPr lvl="1" algn="just">
              <a:defRPr/>
            </a:pPr>
            <a:r>
              <a:rPr lang="en-GB" sz="1600" b="1" dirty="0">
                <a:solidFill>
                  <a:srgbClr val="194888"/>
                </a:solidFill>
                <a:latin typeface="Arial" charset="0"/>
                <a:cs typeface="Arial" charset="0"/>
              </a:rPr>
              <a:t>Natural Disasters’ impact in </a:t>
            </a:r>
            <a:r>
              <a:rPr lang="en-GB" sz="1600" b="1" dirty="0" smtClean="0">
                <a:solidFill>
                  <a:srgbClr val="194888"/>
                </a:solidFill>
                <a:latin typeface="Arial" charset="0"/>
                <a:cs typeface="Arial" charset="0"/>
              </a:rPr>
              <a:t>SEE</a:t>
            </a:r>
          </a:p>
          <a:p>
            <a:pPr lvl="1" algn="just">
              <a:defRPr/>
            </a:pPr>
            <a:r>
              <a:rPr lang="en-GB" sz="1600" b="1" dirty="0" smtClean="0">
                <a:solidFill>
                  <a:srgbClr val="194888"/>
                </a:solidFill>
                <a:latin typeface="Arial" charset="0"/>
                <a:cs typeface="Arial" charset="0"/>
              </a:rPr>
              <a:t>Catastrophe </a:t>
            </a:r>
            <a:r>
              <a:rPr lang="en-GB" sz="1600" b="1" dirty="0">
                <a:solidFill>
                  <a:srgbClr val="194888"/>
                </a:solidFill>
                <a:latin typeface="Arial" charset="0"/>
                <a:cs typeface="Arial" charset="0"/>
              </a:rPr>
              <a:t>Insurance </a:t>
            </a:r>
            <a:r>
              <a:rPr lang="en-GB" sz="1600" b="1" dirty="0" smtClean="0">
                <a:solidFill>
                  <a:srgbClr val="194888"/>
                </a:solidFill>
                <a:latin typeface="Arial" charset="0"/>
                <a:cs typeface="Arial" charset="0"/>
              </a:rPr>
              <a:t>Markets</a:t>
            </a:r>
          </a:p>
          <a:p>
            <a:pPr algn="just">
              <a:defRPr/>
            </a:pPr>
            <a:endParaRPr lang="en-GB" sz="2000" b="1" dirty="0" smtClean="0">
              <a:solidFill>
                <a:srgbClr val="194888"/>
              </a:solidFill>
              <a:latin typeface="Arial" charset="0"/>
              <a:cs typeface="Arial" charset="0"/>
            </a:endParaRPr>
          </a:p>
          <a:p>
            <a:pPr algn="just">
              <a:defRPr/>
            </a:pPr>
            <a:r>
              <a:rPr lang="en-GB" sz="2000" b="1" dirty="0" smtClean="0">
                <a:solidFill>
                  <a:srgbClr val="194888"/>
                </a:solidFill>
                <a:latin typeface="Arial" charset="0"/>
                <a:cs typeface="Arial" charset="0"/>
              </a:rPr>
              <a:t>Project</a:t>
            </a:r>
          </a:p>
          <a:p>
            <a:pPr algn="just">
              <a:defRPr/>
            </a:pPr>
            <a:endParaRPr lang="en-GB" sz="2000" b="1" dirty="0">
              <a:solidFill>
                <a:srgbClr val="194888"/>
              </a:solidFill>
              <a:latin typeface="Arial" charset="0"/>
              <a:cs typeface="Arial" charset="0"/>
            </a:endParaRPr>
          </a:p>
          <a:p>
            <a:pPr lvl="1" algn="just">
              <a:defRPr/>
            </a:pPr>
            <a:r>
              <a:rPr lang="en-GB" sz="1600" b="1" dirty="0">
                <a:solidFill>
                  <a:srgbClr val="194888"/>
                </a:solidFill>
                <a:latin typeface="Arial" charset="0"/>
                <a:cs typeface="Arial" charset="0"/>
              </a:rPr>
              <a:t>Vision and Market Value preposition</a:t>
            </a:r>
          </a:p>
          <a:p>
            <a:pPr lvl="1" algn="just">
              <a:defRPr/>
            </a:pPr>
            <a:r>
              <a:rPr lang="en-GB" sz="1600" b="1" dirty="0">
                <a:solidFill>
                  <a:srgbClr val="194888"/>
                </a:solidFill>
                <a:latin typeface="Arial" charset="0"/>
                <a:cs typeface="Arial" charset="0"/>
              </a:rPr>
              <a:t>Key services</a:t>
            </a:r>
            <a:endParaRPr lang="en-GB" sz="1600" dirty="0">
              <a:solidFill>
                <a:srgbClr val="194888"/>
              </a:solidFill>
              <a:latin typeface="Arial" charset="0"/>
              <a:cs typeface="Arial" charset="0"/>
            </a:endParaRPr>
          </a:p>
          <a:p>
            <a:pPr lvl="1" algn="just">
              <a:defRPr/>
            </a:pPr>
            <a:r>
              <a:rPr lang="en-GB" sz="1600" b="1" dirty="0">
                <a:solidFill>
                  <a:srgbClr val="194888"/>
                </a:solidFill>
                <a:latin typeface="Arial" charset="0"/>
                <a:cs typeface="Arial" charset="0"/>
              </a:rPr>
              <a:t>Main Steps</a:t>
            </a:r>
            <a:endParaRPr lang="en-GB" sz="1600" dirty="0">
              <a:solidFill>
                <a:srgbClr val="194888"/>
              </a:solidFill>
              <a:latin typeface="Arial" charset="0"/>
              <a:cs typeface="Arial" charset="0"/>
            </a:endParaRPr>
          </a:p>
          <a:p>
            <a:pPr algn="just">
              <a:defRPr/>
            </a:pPr>
            <a:endParaRPr lang="en-GB" sz="2000" b="1" dirty="0" smtClean="0">
              <a:solidFill>
                <a:srgbClr val="194888"/>
              </a:solidFill>
              <a:latin typeface="Arial" charset="0"/>
              <a:cs typeface="Arial" charset="0"/>
            </a:endParaRPr>
          </a:p>
          <a:p>
            <a:pPr algn="just">
              <a:defRPr/>
            </a:pPr>
            <a:r>
              <a:rPr lang="en-GB" sz="2000" b="1" dirty="0" smtClean="0">
                <a:solidFill>
                  <a:srgbClr val="194888"/>
                </a:solidFill>
                <a:latin typeface="Arial" charset="0"/>
                <a:cs typeface="Arial" charset="0"/>
              </a:rPr>
              <a:t>Challenges ahead</a:t>
            </a:r>
            <a:endParaRPr lang="en-GB" sz="2000" b="1" dirty="0">
              <a:solidFill>
                <a:srgbClr val="194888"/>
              </a:solidFill>
              <a:latin typeface="Arial" charset="0"/>
              <a:cs typeface="Arial" charset="0"/>
            </a:endParaRPr>
          </a:p>
          <a:p>
            <a:pPr algn="just">
              <a:defRPr/>
            </a:pPr>
            <a:endParaRPr lang="en-GB" sz="2000" b="1" dirty="0" smtClean="0">
              <a:solidFill>
                <a:srgbClr val="194888"/>
              </a:solidFill>
              <a:latin typeface="Arial" charset="0"/>
              <a:cs typeface="Arial" charset="0"/>
            </a:endParaRPr>
          </a:p>
          <a:p>
            <a:pPr algn="just">
              <a:defRPr/>
            </a:pPr>
            <a:endParaRPr lang="en-GB" sz="2000" b="1" dirty="0">
              <a:solidFill>
                <a:srgbClr val="194888"/>
              </a:solidFill>
              <a:latin typeface="Arial" charset="0"/>
              <a:cs typeface="Arial" charset="0"/>
            </a:endParaRPr>
          </a:p>
          <a:p>
            <a:pPr algn="just">
              <a:defRPr/>
            </a:pPr>
            <a:endParaRPr lang="en-GB" sz="2000" b="1" dirty="0" smtClean="0">
              <a:solidFill>
                <a:srgbClr val="194888"/>
              </a:solidFill>
              <a:latin typeface="Arial" charset="0"/>
              <a:cs typeface="Arial" charset="0"/>
            </a:endParaRPr>
          </a:p>
          <a:p>
            <a:pPr marL="0" indent="0" algn="just">
              <a:buNone/>
              <a:defRPr/>
            </a:pPr>
            <a:endParaRPr lang="en-GB" sz="2000" dirty="0" smtClean="0">
              <a:solidFill>
                <a:srgbClr val="194888"/>
              </a:solidFill>
              <a:latin typeface="Arial" charset="0"/>
              <a:cs typeface="Arial" charset="0"/>
            </a:endParaRPr>
          </a:p>
          <a:p>
            <a:pPr algn="just">
              <a:defRPr/>
            </a:pPr>
            <a:endParaRPr lang="en-GB" sz="2000" dirty="0">
              <a:solidFill>
                <a:srgbClr val="194888"/>
              </a:solidFill>
              <a:latin typeface="Arial" charset="0"/>
              <a:cs typeface="Arial" charset="0"/>
            </a:endParaRPr>
          </a:p>
          <a:p>
            <a:pPr algn="just">
              <a:defRPr/>
            </a:pPr>
            <a:endParaRPr sz="2000" dirty="0" smtClean="0">
              <a:solidFill>
                <a:srgbClr val="194888"/>
              </a:solidFill>
              <a:latin typeface="Arial" charset="0"/>
              <a:cs typeface="Arial" charset="0"/>
            </a:endParaRPr>
          </a:p>
          <a:p>
            <a:pPr>
              <a:buFontTx/>
              <a:buNone/>
              <a:defRPr/>
            </a:pPr>
            <a:endParaRPr sz="2000" dirty="0" smtClean="0">
              <a:latin typeface="Arial" charset="0"/>
              <a:cs typeface="Arial" charset="0"/>
            </a:endParaRPr>
          </a:p>
        </p:txBody>
      </p:sp>
      <p:sp>
        <p:nvSpPr>
          <p:cNvPr id="4" name="Slide Number Placeholder 3"/>
          <p:cNvSpPr>
            <a:spLocks noGrp="1"/>
          </p:cNvSpPr>
          <p:nvPr>
            <p:ph type="sldNum" sz="quarter" idx="12"/>
          </p:nvPr>
        </p:nvSpPr>
        <p:spPr/>
        <p:txBody>
          <a:bodyPr/>
          <a:lstStyle/>
          <a:p>
            <a:pPr>
              <a:defRPr/>
            </a:pPr>
            <a:fld id="{9649C405-F4D8-4D26-B714-157A687C1FD0}" type="slidenum">
              <a:rPr lang="ro-RO" smtClean="0"/>
              <a:pPr>
                <a:defRPr/>
              </a:pPr>
              <a:t>2</a:t>
            </a:fld>
            <a:endParaRPr lang="ro-RO" dirty="0"/>
          </a:p>
        </p:txBody>
      </p:sp>
    </p:spTree>
    <p:extLst>
      <p:ext uri="{BB962C8B-B14F-4D97-AF65-F5344CB8AC3E}">
        <p14:creationId xmlns:p14="http://schemas.microsoft.com/office/powerpoint/2010/main" val="17593936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763688" y="274638"/>
            <a:ext cx="7272807" cy="922114"/>
          </a:xfrm>
        </p:spPr>
        <p:txBody>
          <a:bodyPr/>
          <a:lstStyle/>
          <a:p>
            <a:pPr algn="r"/>
            <a:r>
              <a:rPr lang="en-US" sz="2400" b="1" dirty="0" smtClean="0">
                <a:latin typeface="Arial" charset="0"/>
                <a:cs typeface="Arial" charset="0"/>
              </a:rPr>
              <a:t>Major Natural Disasters in South East Europe</a:t>
            </a:r>
          </a:p>
        </p:txBody>
      </p:sp>
      <p:sp>
        <p:nvSpPr>
          <p:cNvPr id="4" name="Slide Number Placeholder 3"/>
          <p:cNvSpPr>
            <a:spLocks noGrp="1"/>
          </p:cNvSpPr>
          <p:nvPr>
            <p:ph type="sldNum" sz="quarter" idx="12"/>
          </p:nvPr>
        </p:nvSpPr>
        <p:spPr/>
        <p:txBody>
          <a:bodyPr/>
          <a:lstStyle/>
          <a:p>
            <a:pPr>
              <a:defRPr/>
            </a:pPr>
            <a:fld id="{9649C405-F4D8-4D26-B714-157A687C1FD0}" type="slidenum">
              <a:rPr lang="ro-RO" smtClean="0"/>
              <a:pPr>
                <a:defRPr/>
              </a:pPr>
              <a:t>3</a:t>
            </a:fld>
            <a:endParaRPr lang="ro-RO" dirty="0"/>
          </a:p>
        </p:txBody>
      </p:sp>
      <p:pic>
        <p:nvPicPr>
          <p:cNvPr id="5" name="Picture 4"/>
          <p:cNvPicPr>
            <a:picLocks noChangeAspect="1"/>
          </p:cNvPicPr>
          <p:nvPr/>
        </p:nvPicPr>
        <p:blipFill>
          <a:blip r:embed="rId3"/>
          <a:stretch>
            <a:fillRect/>
          </a:stretch>
        </p:blipFill>
        <p:spPr>
          <a:xfrm>
            <a:off x="179512" y="1340768"/>
            <a:ext cx="6680200" cy="3441700"/>
          </a:xfrm>
          <a:prstGeom prst="rect">
            <a:avLst/>
          </a:prstGeom>
        </p:spPr>
      </p:pic>
      <p:pic>
        <p:nvPicPr>
          <p:cNvPr id="6" name="Picture 5"/>
          <p:cNvPicPr>
            <a:picLocks noChangeAspect="1"/>
          </p:cNvPicPr>
          <p:nvPr/>
        </p:nvPicPr>
        <p:blipFill>
          <a:blip r:embed="rId4"/>
          <a:stretch>
            <a:fillRect/>
          </a:stretch>
        </p:blipFill>
        <p:spPr>
          <a:xfrm>
            <a:off x="1219200" y="1536700"/>
            <a:ext cx="6692900" cy="3771900"/>
          </a:xfrm>
          <a:prstGeom prst="rect">
            <a:avLst/>
          </a:prstGeom>
        </p:spPr>
      </p:pic>
      <p:sp>
        <p:nvSpPr>
          <p:cNvPr id="8" name="Title 1"/>
          <p:cNvSpPr txBox="1">
            <a:spLocks/>
          </p:cNvSpPr>
          <p:nvPr/>
        </p:nvSpPr>
        <p:spPr bwMode="auto">
          <a:xfrm>
            <a:off x="0" y="5935886"/>
            <a:ext cx="9144000" cy="92211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kern="1200">
                <a:solidFill>
                  <a:srgbClr val="194888"/>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194888"/>
                </a:solidFill>
                <a:latin typeface="Arial" charset="0"/>
                <a:cs typeface="Arial" charset="0"/>
              </a:defRPr>
            </a:lvl2pPr>
            <a:lvl3pPr algn="ctr" rtl="0" eaLnBrk="0" fontAlgn="base" hangingPunct="0">
              <a:spcBef>
                <a:spcPct val="0"/>
              </a:spcBef>
              <a:spcAft>
                <a:spcPct val="0"/>
              </a:spcAft>
              <a:defRPr sz="4000">
                <a:solidFill>
                  <a:srgbClr val="194888"/>
                </a:solidFill>
                <a:latin typeface="Arial" charset="0"/>
                <a:cs typeface="Arial" charset="0"/>
              </a:defRPr>
            </a:lvl3pPr>
            <a:lvl4pPr algn="ctr" rtl="0" eaLnBrk="0" fontAlgn="base" hangingPunct="0">
              <a:spcBef>
                <a:spcPct val="0"/>
              </a:spcBef>
              <a:spcAft>
                <a:spcPct val="0"/>
              </a:spcAft>
              <a:defRPr sz="4000">
                <a:solidFill>
                  <a:srgbClr val="194888"/>
                </a:solidFill>
                <a:latin typeface="Arial" charset="0"/>
                <a:cs typeface="Arial" charset="0"/>
              </a:defRPr>
            </a:lvl4pPr>
            <a:lvl5pPr algn="ctr" rtl="0" eaLnBrk="0" fontAlgn="base" hangingPunct="0">
              <a:spcBef>
                <a:spcPct val="0"/>
              </a:spcBef>
              <a:spcAft>
                <a:spcPct val="0"/>
              </a:spcAft>
              <a:defRPr sz="4000">
                <a:solidFill>
                  <a:srgbClr val="194888"/>
                </a:solidFill>
                <a:latin typeface="Arial" charset="0"/>
                <a:cs typeface="Arial" charset="0"/>
              </a:defRPr>
            </a:lvl5pPr>
            <a:lvl6pPr marL="457200" algn="ctr" rtl="0" fontAlgn="base">
              <a:spcBef>
                <a:spcPct val="0"/>
              </a:spcBef>
              <a:spcAft>
                <a:spcPct val="0"/>
              </a:spcAft>
              <a:defRPr sz="4400">
                <a:solidFill>
                  <a:srgbClr val="194888"/>
                </a:solidFill>
                <a:latin typeface="Arial" charset="0"/>
                <a:cs typeface="Arial" charset="0"/>
              </a:defRPr>
            </a:lvl6pPr>
            <a:lvl7pPr marL="914400" algn="ctr" rtl="0" fontAlgn="base">
              <a:spcBef>
                <a:spcPct val="0"/>
              </a:spcBef>
              <a:spcAft>
                <a:spcPct val="0"/>
              </a:spcAft>
              <a:defRPr sz="4400">
                <a:solidFill>
                  <a:srgbClr val="194888"/>
                </a:solidFill>
                <a:latin typeface="Arial" charset="0"/>
                <a:cs typeface="Arial" charset="0"/>
              </a:defRPr>
            </a:lvl7pPr>
            <a:lvl8pPr marL="1371600" algn="ctr" rtl="0" fontAlgn="base">
              <a:spcBef>
                <a:spcPct val="0"/>
              </a:spcBef>
              <a:spcAft>
                <a:spcPct val="0"/>
              </a:spcAft>
              <a:defRPr sz="4400">
                <a:solidFill>
                  <a:srgbClr val="194888"/>
                </a:solidFill>
                <a:latin typeface="Arial" charset="0"/>
                <a:cs typeface="Arial" charset="0"/>
              </a:defRPr>
            </a:lvl8pPr>
            <a:lvl9pPr marL="1828800" algn="ctr" rtl="0" fontAlgn="base">
              <a:spcBef>
                <a:spcPct val="0"/>
              </a:spcBef>
              <a:spcAft>
                <a:spcPct val="0"/>
              </a:spcAft>
              <a:defRPr sz="4400">
                <a:solidFill>
                  <a:srgbClr val="194888"/>
                </a:solidFill>
                <a:latin typeface="Arial" charset="0"/>
                <a:cs typeface="Arial" charset="0"/>
              </a:defRPr>
            </a:lvl9pPr>
          </a:lstStyle>
          <a:p>
            <a:pPr algn="l"/>
            <a:r>
              <a:rPr lang="en-US" sz="1200" b="1" dirty="0">
                <a:latin typeface="Arial" charset="0"/>
                <a:cs typeface="Arial" charset="0"/>
              </a:rPr>
              <a:t>Source</a:t>
            </a:r>
            <a:r>
              <a:rPr lang="en-US" sz="1000" b="1" dirty="0">
                <a:latin typeface="Arial" charset="0"/>
                <a:cs typeface="Arial" charset="0"/>
              </a:rPr>
              <a:t>: </a:t>
            </a:r>
            <a:endParaRPr lang="en-US" sz="1000" b="1" dirty="0" smtClean="0">
              <a:latin typeface="Arial" charset="0"/>
              <a:cs typeface="Arial" charset="0"/>
            </a:endParaRPr>
          </a:p>
          <a:p>
            <a:pPr algn="l"/>
            <a:r>
              <a:rPr lang="en-US" sz="1000" b="1" dirty="0" smtClean="0">
                <a:latin typeface="Arial" charset="0"/>
                <a:cs typeface="Arial" charset="0"/>
              </a:rPr>
              <a:t>Mitigating </a:t>
            </a:r>
            <a:r>
              <a:rPr lang="en-US" sz="1000" b="1" dirty="0">
                <a:latin typeface="Arial" charset="0"/>
                <a:cs typeface="Arial" charset="0"/>
              </a:rPr>
              <a:t>the Adverse Financial Effects of Natural Hazards on the Economies of South Eastern Europe</a:t>
            </a:r>
          </a:p>
          <a:p>
            <a:pPr algn="l"/>
            <a:r>
              <a:rPr lang="en-US" sz="1000" b="1" dirty="0" smtClean="0">
                <a:latin typeface="Arial" charset="0"/>
                <a:cs typeface="Arial" charset="0"/>
              </a:rPr>
              <a:t>A </a:t>
            </a:r>
            <a:r>
              <a:rPr lang="en-US" sz="1000" b="1" dirty="0">
                <a:latin typeface="Arial" charset="0"/>
                <a:cs typeface="Arial" charset="0"/>
              </a:rPr>
              <a:t>Study of Disaster Risk Financing Options</a:t>
            </a:r>
          </a:p>
          <a:p>
            <a:pPr algn="l"/>
            <a:r>
              <a:rPr lang="en-US" sz="1000" b="1" dirty="0">
                <a:latin typeface="Arial" charset="0"/>
                <a:cs typeface="Arial" charset="0"/>
              </a:rPr>
              <a:t>South Eastern Europe Disaster Risk Mitigation and Adaptation </a:t>
            </a:r>
            <a:r>
              <a:rPr lang="en-US" sz="1000" b="1" dirty="0" err="1" smtClean="0">
                <a:latin typeface="Arial" charset="0"/>
                <a:cs typeface="Arial" charset="0"/>
              </a:rPr>
              <a:t>Programme</a:t>
            </a:r>
            <a:r>
              <a:rPr lang="en-US" sz="1000" b="1" dirty="0" smtClean="0">
                <a:latin typeface="Arial" charset="0"/>
                <a:cs typeface="Arial" charset="0"/>
              </a:rPr>
              <a:t> - Eugene </a:t>
            </a:r>
            <a:r>
              <a:rPr lang="en-US" sz="1000" b="1" dirty="0">
                <a:latin typeface="Arial" charset="0"/>
                <a:cs typeface="Arial" charset="0"/>
              </a:rPr>
              <a:t>N. Gurenko </a:t>
            </a:r>
            <a:r>
              <a:rPr lang="en-US" sz="1000" b="1" dirty="0" err="1">
                <a:latin typeface="Arial" charset="0"/>
                <a:cs typeface="Arial" charset="0"/>
              </a:rPr>
              <a:t>Wael</a:t>
            </a:r>
            <a:r>
              <a:rPr lang="en-US" sz="1000" b="1" dirty="0">
                <a:latin typeface="Arial" charset="0"/>
                <a:cs typeface="Arial" charset="0"/>
              </a:rPr>
              <a:t> </a:t>
            </a:r>
            <a:r>
              <a:rPr lang="en-US" sz="1000" b="1" dirty="0" err="1">
                <a:latin typeface="Arial" charset="0"/>
                <a:cs typeface="Arial" charset="0"/>
              </a:rPr>
              <a:t>Zakout</a:t>
            </a:r>
            <a:endParaRPr lang="en-US" sz="1000" b="1" dirty="0">
              <a:latin typeface="Arial" charset="0"/>
              <a:cs typeface="Arial" charset="0"/>
            </a:endParaRPr>
          </a:p>
          <a:p>
            <a:pPr algn="l"/>
            <a:r>
              <a:rPr lang="en-US" sz="1000" b="1" dirty="0">
                <a:latin typeface="Arial" charset="0"/>
                <a:cs typeface="Arial" charset="0"/>
              </a:rPr>
              <a:t>The World Bank, Sustainable Development Department Europe and Central Asia Region and UN/ISDR secretariat Europe February 2008</a:t>
            </a:r>
          </a:p>
          <a:p>
            <a:pPr algn="l"/>
            <a:r>
              <a:rPr lang="en-US" sz="1000" b="1" dirty="0" smtClean="0">
                <a:latin typeface="Arial" charset="0"/>
                <a:cs typeface="Arial" charset="0"/>
              </a:rPr>
              <a:t> </a:t>
            </a:r>
          </a:p>
        </p:txBody>
      </p:sp>
      <p:pic>
        <p:nvPicPr>
          <p:cNvPr id="7" name="Picture 6"/>
          <p:cNvPicPr>
            <a:picLocks noChangeAspect="1"/>
          </p:cNvPicPr>
          <p:nvPr/>
        </p:nvPicPr>
        <p:blipFill>
          <a:blip r:embed="rId5"/>
          <a:stretch>
            <a:fillRect/>
          </a:stretch>
        </p:blipFill>
        <p:spPr>
          <a:xfrm>
            <a:off x="3995936" y="1155404"/>
            <a:ext cx="4907384" cy="4389808"/>
          </a:xfrm>
          <a:prstGeom prst="rect">
            <a:avLst/>
          </a:prstGeom>
        </p:spPr>
      </p:pic>
    </p:spTree>
    <p:extLst>
      <p:ext uri="{BB962C8B-B14F-4D97-AF65-F5344CB8AC3E}">
        <p14:creationId xmlns:p14="http://schemas.microsoft.com/office/powerpoint/2010/main" val="792291420"/>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12700" y="1412776"/>
            <a:ext cx="7233510" cy="5445224"/>
          </a:xfrm>
          <a:prstGeom prst="rect">
            <a:avLst/>
          </a:prstGeom>
        </p:spPr>
      </p:pic>
      <p:graphicFrame>
        <p:nvGraphicFramePr>
          <p:cNvPr id="2" name="Content Placeholder 1"/>
          <p:cNvGraphicFramePr>
            <a:graphicFrameLocks noGrp="1"/>
          </p:cNvGraphicFramePr>
          <p:nvPr>
            <p:ph idx="1"/>
            <p:extLst>
              <p:ext uri="{D42A27DB-BD31-4B8C-83A1-F6EECF244321}">
                <p14:modId xmlns:p14="http://schemas.microsoft.com/office/powerpoint/2010/main" val="1198443081"/>
              </p:ext>
            </p:extLst>
          </p:nvPr>
        </p:nvGraphicFramePr>
        <p:xfrm>
          <a:off x="467544" y="1412776"/>
          <a:ext cx="8229600" cy="48965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Slide Number Placeholder 3"/>
          <p:cNvSpPr>
            <a:spLocks noGrp="1"/>
          </p:cNvSpPr>
          <p:nvPr>
            <p:ph type="sldNum" sz="quarter" idx="12"/>
          </p:nvPr>
        </p:nvSpPr>
        <p:spPr/>
        <p:txBody>
          <a:bodyPr/>
          <a:lstStyle/>
          <a:p>
            <a:pPr>
              <a:defRPr/>
            </a:pPr>
            <a:fld id="{9649C405-F4D8-4D26-B714-157A687C1FD0}" type="slidenum">
              <a:rPr lang="ro-RO" smtClean="0"/>
              <a:pPr>
                <a:defRPr/>
              </a:pPr>
              <a:t>4</a:t>
            </a:fld>
            <a:endParaRPr lang="ro-RO" dirty="0"/>
          </a:p>
        </p:txBody>
      </p:sp>
      <p:sp>
        <p:nvSpPr>
          <p:cNvPr id="14" name="Title 1"/>
          <p:cNvSpPr txBox="1">
            <a:spLocks/>
          </p:cNvSpPr>
          <p:nvPr/>
        </p:nvSpPr>
        <p:spPr bwMode="auto">
          <a:xfrm>
            <a:off x="1979712" y="1484784"/>
            <a:ext cx="7164288" cy="648072"/>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kern="1200">
                <a:solidFill>
                  <a:srgbClr val="194888"/>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194888"/>
                </a:solidFill>
                <a:latin typeface="Arial" charset="0"/>
                <a:cs typeface="Arial" charset="0"/>
              </a:defRPr>
            </a:lvl2pPr>
            <a:lvl3pPr algn="ctr" rtl="0" eaLnBrk="0" fontAlgn="base" hangingPunct="0">
              <a:spcBef>
                <a:spcPct val="0"/>
              </a:spcBef>
              <a:spcAft>
                <a:spcPct val="0"/>
              </a:spcAft>
              <a:defRPr sz="4000">
                <a:solidFill>
                  <a:srgbClr val="194888"/>
                </a:solidFill>
                <a:latin typeface="Arial" charset="0"/>
                <a:cs typeface="Arial" charset="0"/>
              </a:defRPr>
            </a:lvl3pPr>
            <a:lvl4pPr algn="ctr" rtl="0" eaLnBrk="0" fontAlgn="base" hangingPunct="0">
              <a:spcBef>
                <a:spcPct val="0"/>
              </a:spcBef>
              <a:spcAft>
                <a:spcPct val="0"/>
              </a:spcAft>
              <a:defRPr sz="4000">
                <a:solidFill>
                  <a:srgbClr val="194888"/>
                </a:solidFill>
                <a:latin typeface="Arial" charset="0"/>
                <a:cs typeface="Arial" charset="0"/>
              </a:defRPr>
            </a:lvl4pPr>
            <a:lvl5pPr algn="ctr" rtl="0" eaLnBrk="0" fontAlgn="base" hangingPunct="0">
              <a:spcBef>
                <a:spcPct val="0"/>
              </a:spcBef>
              <a:spcAft>
                <a:spcPct val="0"/>
              </a:spcAft>
              <a:defRPr sz="4000">
                <a:solidFill>
                  <a:srgbClr val="194888"/>
                </a:solidFill>
                <a:latin typeface="Arial" charset="0"/>
                <a:cs typeface="Arial" charset="0"/>
              </a:defRPr>
            </a:lvl5pPr>
            <a:lvl6pPr marL="457200" algn="ctr" rtl="0" fontAlgn="base">
              <a:spcBef>
                <a:spcPct val="0"/>
              </a:spcBef>
              <a:spcAft>
                <a:spcPct val="0"/>
              </a:spcAft>
              <a:defRPr sz="4400">
                <a:solidFill>
                  <a:srgbClr val="194888"/>
                </a:solidFill>
                <a:latin typeface="Arial" charset="0"/>
                <a:cs typeface="Arial" charset="0"/>
              </a:defRPr>
            </a:lvl6pPr>
            <a:lvl7pPr marL="914400" algn="ctr" rtl="0" fontAlgn="base">
              <a:spcBef>
                <a:spcPct val="0"/>
              </a:spcBef>
              <a:spcAft>
                <a:spcPct val="0"/>
              </a:spcAft>
              <a:defRPr sz="4400">
                <a:solidFill>
                  <a:srgbClr val="194888"/>
                </a:solidFill>
                <a:latin typeface="Arial" charset="0"/>
                <a:cs typeface="Arial" charset="0"/>
              </a:defRPr>
            </a:lvl7pPr>
            <a:lvl8pPr marL="1371600" algn="ctr" rtl="0" fontAlgn="base">
              <a:spcBef>
                <a:spcPct val="0"/>
              </a:spcBef>
              <a:spcAft>
                <a:spcPct val="0"/>
              </a:spcAft>
              <a:defRPr sz="4400">
                <a:solidFill>
                  <a:srgbClr val="194888"/>
                </a:solidFill>
                <a:latin typeface="Arial" charset="0"/>
                <a:cs typeface="Arial" charset="0"/>
              </a:defRPr>
            </a:lvl8pPr>
            <a:lvl9pPr marL="1828800" algn="ctr" rtl="0" fontAlgn="base">
              <a:spcBef>
                <a:spcPct val="0"/>
              </a:spcBef>
              <a:spcAft>
                <a:spcPct val="0"/>
              </a:spcAft>
              <a:defRPr sz="4400">
                <a:solidFill>
                  <a:srgbClr val="194888"/>
                </a:solidFill>
                <a:latin typeface="Arial" charset="0"/>
                <a:cs typeface="Arial" charset="0"/>
              </a:defRPr>
            </a:lvl9pPr>
          </a:lstStyle>
          <a:p>
            <a:pPr marL="285750" indent="-285750" algn="l">
              <a:buFont typeface="Wingdings" charset="2"/>
              <a:buChar char="Ø"/>
            </a:pPr>
            <a:r>
              <a:rPr lang="en-US" sz="1400" b="1" dirty="0" smtClean="0">
                <a:solidFill>
                  <a:schemeClr val="bg1"/>
                </a:solidFill>
                <a:latin typeface="Arial" charset="0"/>
                <a:cs typeface="Arial" charset="0"/>
              </a:rPr>
              <a:t>South East Europe (SEE) is highly vulnerable to natural disasters</a:t>
            </a:r>
          </a:p>
          <a:p>
            <a:pPr marL="285750" indent="-285750" algn="l">
              <a:buFont typeface="Wingdings" charset="2"/>
              <a:buChar char="Ø"/>
            </a:pPr>
            <a:r>
              <a:rPr lang="en-US" sz="1400" b="1" dirty="0" smtClean="0">
                <a:solidFill>
                  <a:schemeClr val="bg1"/>
                </a:solidFill>
                <a:latin typeface="Arial" charset="0"/>
                <a:cs typeface="Arial" charset="0"/>
              </a:rPr>
              <a:t>Climate Change is expected to worsen the region’s exposure</a:t>
            </a:r>
            <a:br>
              <a:rPr lang="en-US" sz="1400" b="1" dirty="0" smtClean="0">
                <a:solidFill>
                  <a:schemeClr val="bg1"/>
                </a:solidFill>
                <a:latin typeface="Arial" charset="0"/>
                <a:cs typeface="Arial" charset="0"/>
              </a:rPr>
            </a:br>
            <a:endParaRPr lang="en-US" sz="1400" b="1" dirty="0" smtClean="0">
              <a:solidFill>
                <a:schemeClr val="bg1"/>
              </a:solidFill>
              <a:latin typeface="Arial" charset="0"/>
              <a:cs typeface="Arial" charset="0"/>
            </a:endParaRPr>
          </a:p>
        </p:txBody>
      </p:sp>
      <p:sp>
        <p:nvSpPr>
          <p:cNvPr id="15" name="Title 1"/>
          <p:cNvSpPr txBox="1">
            <a:spLocks/>
          </p:cNvSpPr>
          <p:nvPr/>
        </p:nvSpPr>
        <p:spPr bwMode="auto">
          <a:xfrm>
            <a:off x="7164288" y="2132856"/>
            <a:ext cx="1979712" cy="1800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defPPr>
              <a:defRPr lang="ro-RO"/>
            </a:defPPr>
            <a:lvl1pPr eaLnBrk="0" hangingPunct="0">
              <a:defRPr sz="1400" b="1">
                <a:solidFill>
                  <a:schemeClr val="bg1"/>
                </a:solidFill>
                <a:ea typeface="+mj-ea"/>
              </a:defRPr>
            </a:lvl1pPr>
            <a:lvl2pPr algn="ctr" eaLnBrk="0" hangingPunct="0">
              <a:defRPr sz="4000">
                <a:solidFill>
                  <a:srgbClr val="194888"/>
                </a:solidFill>
              </a:defRPr>
            </a:lvl2pPr>
            <a:lvl3pPr algn="ctr" eaLnBrk="0" hangingPunct="0">
              <a:defRPr sz="4000">
                <a:solidFill>
                  <a:srgbClr val="194888"/>
                </a:solidFill>
              </a:defRPr>
            </a:lvl3pPr>
            <a:lvl4pPr algn="ctr" eaLnBrk="0" hangingPunct="0">
              <a:defRPr sz="4000">
                <a:solidFill>
                  <a:srgbClr val="194888"/>
                </a:solidFill>
              </a:defRPr>
            </a:lvl4pPr>
            <a:lvl5pPr algn="ctr" eaLnBrk="0" hangingPunct="0">
              <a:defRPr sz="4000">
                <a:solidFill>
                  <a:srgbClr val="194888"/>
                </a:solidFill>
              </a:defRPr>
            </a:lvl5pPr>
            <a:lvl6pPr marL="457200" algn="ctr" fontAlgn="base">
              <a:spcBef>
                <a:spcPct val="0"/>
              </a:spcBef>
              <a:spcAft>
                <a:spcPct val="0"/>
              </a:spcAft>
              <a:defRPr sz="4400">
                <a:solidFill>
                  <a:srgbClr val="194888"/>
                </a:solidFill>
              </a:defRPr>
            </a:lvl6pPr>
            <a:lvl7pPr marL="914400" algn="ctr" fontAlgn="base">
              <a:spcBef>
                <a:spcPct val="0"/>
              </a:spcBef>
              <a:spcAft>
                <a:spcPct val="0"/>
              </a:spcAft>
              <a:defRPr sz="4400">
                <a:solidFill>
                  <a:srgbClr val="194888"/>
                </a:solidFill>
              </a:defRPr>
            </a:lvl7pPr>
            <a:lvl8pPr marL="1371600" algn="ctr" fontAlgn="base">
              <a:spcBef>
                <a:spcPct val="0"/>
              </a:spcBef>
              <a:spcAft>
                <a:spcPct val="0"/>
              </a:spcAft>
              <a:defRPr sz="4400">
                <a:solidFill>
                  <a:srgbClr val="194888"/>
                </a:solidFill>
              </a:defRPr>
            </a:lvl8pPr>
            <a:lvl9pPr marL="1828800" algn="ctr" fontAlgn="base">
              <a:spcBef>
                <a:spcPct val="0"/>
              </a:spcBef>
              <a:spcAft>
                <a:spcPct val="0"/>
              </a:spcAft>
              <a:defRPr sz="4400">
                <a:solidFill>
                  <a:srgbClr val="194888"/>
                </a:solidFill>
              </a:defRPr>
            </a:lvl9pPr>
          </a:lstStyle>
          <a:p>
            <a:pPr marL="285750" indent="-285750">
              <a:buFont typeface="Wingdings" charset="2"/>
              <a:buChar char="Ø"/>
            </a:pPr>
            <a:r>
              <a:rPr lang="en-US" sz="1100" dirty="0"/>
              <a:t>Adverse impacts on governments’ </a:t>
            </a:r>
            <a:r>
              <a:rPr lang="en-US" sz="1100" dirty="0" smtClean="0"/>
              <a:t>budgets</a:t>
            </a:r>
          </a:p>
          <a:p>
            <a:pPr marL="285750" indent="-285750">
              <a:buFont typeface="Wingdings" charset="2"/>
              <a:buChar char="Ø"/>
            </a:pPr>
            <a:r>
              <a:rPr lang="en-US" sz="1100" dirty="0" smtClean="0"/>
              <a:t>Socio</a:t>
            </a:r>
            <a:r>
              <a:rPr lang="en-US" sz="1100" dirty="0"/>
              <a:t>-economic implications on </a:t>
            </a:r>
            <a:r>
              <a:rPr lang="en-US" sz="1100" dirty="0" smtClean="0"/>
              <a:t>households</a:t>
            </a:r>
          </a:p>
          <a:p>
            <a:pPr marL="285750" indent="-285750">
              <a:buFont typeface="Wingdings" charset="2"/>
              <a:buChar char="Ø"/>
            </a:pPr>
            <a:r>
              <a:rPr lang="en-US" sz="1100" dirty="0" smtClean="0"/>
              <a:t>Adverse </a:t>
            </a:r>
            <a:r>
              <a:rPr lang="en-US" sz="1100" dirty="0"/>
              <a:t>economic effects on business</a:t>
            </a:r>
          </a:p>
        </p:txBody>
      </p:sp>
      <p:pic>
        <p:nvPicPr>
          <p:cNvPr id="19" name="Picture 18"/>
          <p:cNvPicPr>
            <a:picLocks noChangeAspect="1"/>
          </p:cNvPicPr>
          <p:nvPr/>
        </p:nvPicPr>
        <p:blipFill>
          <a:blip r:embed="rId9"/>
          <a:stretch>
            <a:fillRect/>
          </a:stretch>
        </p:blipFill>
        <p:spPr>
          <a:xfrm>
            <a:off x="2195736" y="260648"/>
            <a:ext cx="596900" cy="546100"/>
          </a:xfrm>
          <a:prstGeom prst="rect">
            <a:avLst/>
          </a:prstGeom>
          <a:ln w="28575" cmpd="sng">
            <a:solidFill>
              <a:srgbClr val="FF0000"/>
            </a:solidFill>
          </a:ln>
        </p:spPr>
      </p:pic>
      <p:pic>
        <p:nvPicPr>
          <p:cNvPr id="24" name="Picture 23"/>
          <p:cNvPicPr>
            <a:picLocks noChangeAspect="1"/>
          </p:cNvPicPr>
          <p:nvPr/>
        </p:nvPicPr>
        <p:blipFill>
          <a:blip r:embed="rId10"/>
          <a:stretch>
            <a:fillRect/>
          </a:stretch>
        </p:blipFill>
        <p:spPr>
          <a:xfrm>
            <a:off x="3491880" y="260648"/>
            <a:ext cx="660400" cy="495300"/>
          </a:xfrm>
          <a:prstGeom prst="rect">
            <a:avLst/>
          </a:prstGeom>
          <a:ln w="38100" cmpd="sng">
            <a:solidFill>
              <a:srgbClr val="FF0000"/>
            </a:solidFill>
          </a:ln>
        </p:spPr>
      </p:pic>
      <p:pic>
        <p:nvPicPr>
          <p:cNvPr id="26" name="Picture 11" descr="canicule"/>
          <p:cNvPicPr>
            <a:picLocks noChangeAspect="1" noChangeArrowheads="1"/>
          </p:cNvPicPr>
          <p:nvPr/>
        </p:nvPicPr>
        <p:blipFill>
          <a:blip r:embed="rId11">
            <a:extLst>
              <a:ext uri="{28A0092B-C50C-407E-A947-70E740481C1C}">
                <a14:useLocalDpi xmlns:a14="http://schemas.microsoft.com/office/drawing/2010/main" val="0"/>
              </a:ext>
            </a:extLst>
          </a:blip>
          <a:srcRect l="28069" t="19440" r="30751" b="27985"/>
          <a:stretch>
            <a:fillRect/>
          </a:stretch>
        </p:blipFill>
        <p:spPr bwMode="auto">
          <a:xfrm>
            <a:off x="5004048" y="188640"/>
            <a:ext cx="623164" cy="576064"/>
          </a:xfrm>
          <a:prstGeom prst="rect">
            <a:avLst/>
          </a:prstGeom>
          <a:noFill/>
          <a:ln w="38100" cmpd="sng">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30" name="Title 1"/>
          <p:cNvSpPr txBox="1">
            <a:spLocks/>
          </p:cNvSpPr>
          <p:nvPr/>
        </p:nvSpPr>
        <p:spPr bwMode="auto">
          <a:xfrm>
            <a:off x="7164288" y="3861048"/>
            <a:ext cx="1979712" cy="115212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defPPr>
              <a:defRPr lang="ro-RO"/>
            </a:defPPr>
            <a:lvl1pPr marL="285750" indent="-285750" eaLnBrk="0" hangingPunct="0">
              <a:buFont typeface="Wingdings" charset="2"/>
              <a:buChar char="Ø"/>
              <a:defRPr sz="1100" b="1">
                <a:solidFill>
                  <a:schemeClr val="bg1"/>
                </a:solidFill>
                <a:ea typeface="+mj-ea"/>
              </a:defRPr>
            </a:lvl1pPr>
            <a:lvl2pPr algn="ctr" eaLnBrk="0" hangingPunct="0">
              <a:defRPr sz="4000">
                <a:solidFill>
                  <a:srgbClr val="194888"/>
                </a:solidFill>
              </a:defRPr>
            </a:lvl2pPr>
            <a:lvl3pPr algn="ctr" eaLnBrk="0" hangingPunct="0">
              <a:defRPr sz="4000">
                <a:solidFill>
                  <a:srgbClr val="194888"/>
                </a:solidFill>
              </a:defRPr>
            </a:lvl3pPr>
            <a:lvl4pPr algn="ctr" eaLnBrk="0" hangingPunct="0">
              <a:defRPr sz="4000">
                <a:solidFill>
                  <a:srgbClr val="194888"/>
                </a:solidFill>
              </a:defRPr>
            </a:lvl4pPr>
            <a:lvl5pPr algn="ctr" eaLnBrk="0" hangingPunct="0">
              <a:defRPr sz="4000">
                <a:solidFill>
                  <a:srgbClr val="194888"/>
                </a:solidFill>
              </a:defRPr>
            </a:lvl5pPr>
            <a:lvl6pPr marL="457200" algn="ctr" fontAlgn="base">
              <a:spcBef>
                <a:spcPct val="0"/>
              </a:spcBef>
              <a:spcAft>
                <a:spcPct val="0"/>
              </a:spcAft>
              <a:defRPr sz="4400">
                <a:solidFill>
                  <a:srgbClr val="194888"/>
                </a:solidFill>
              </a:defRPr>
            </a:lvl6pPr>
            <a:lvl7pPr marL="914400" algn="ctr" fontAlgn="base">
              <a:spcBef>
                <a:spcPct val="0"/>
              </a:spcBef>
              <a:spcAft>
                <a:spcPct val="0"/>
              </a:spcAft>
              <a:defRPr sz="4400">
                <a:solidFill>
                  <a:srgbClr val="194888"/>
                </a:solidFill>
              </a:defRPr>
            </a:lvl7pPr>
            <a:lvl8pPr marL="1371600" algn="ctr" fontAlgn="base">
              <a:spcBef>
                <a:spcPct val="0"/>
              </a:spcBef>
              <a:spcAft>
                <a:spcPct val="0"/>
              </a:spcAft>
              <a:defRPr sz="4400">
                <a:solidFill>
                  <a:srgbClr val="194888"/>
                </a:solidFill>
              </a:defRPr>
            </a:lvl8pPr>
            <a:lvl9pPr marL="1828800" algn="ctr" fontAlgn="base">
              <a:spcBef>
                <a:spcPct val="0"/>
              </a:spcBef>
              <a:spcAft>
                <a:spcPct val="0"/>
              </a:spcAft>
              <a:defRPr sz="4400">
                <a:solidFill>
                  <a:srgbClr val="194888"/>
                </a:solidFill>
              </a:defRPr>
            </a:lvl9pPr>
          </a:lstStyle>
          <a:p>
            <a:r>
              <a:rPr lang="en-US" dirty="0"/>
              <a:t>Very Low Cat Insurance Penetration</a:t>
            </a:r>
          </a:p>
          <a:p>
            <a:r>
              <a:rPr lang="en-US" dirty="0"/>
              <a:t>Lack of Risk Awareness</a:t>
            </a:r>
          </a:p>
          <a:p>
            <a:r>
              <a:rPr lang="en-US" dirty="0"/>
              <a:t>Market Growth Potential</a:t>
            </a:r>
          </a:p>
        </p:txBody>
      </p:sp>
      <p:sp>
        <p:nvSpPr>
          <p:cNvPr id="23" name="Title 22"/>
          <p:cNvSpPr>
            <a:spLocks noGrp="1"/>
          </p:cNvSpPr>
          <p:nvPr>
            <p:ph type="title"/>
          </p:nvPr>
        </p:nvSpPr>
        <p:spPr>
          <a:xfrm>
            <a:off x="1763688" y="764704"/>
            <a:ext cx="1368896" cy="508918"/>
          </a:xfrm>
        </p:spPr>
        <p:txBody>
          <a:bodyPr/>
          <a:lstStyle/>
          <a:p>
            <a:r>
              <a:rPr lang="en-US" sz="1400" dirty="0" smtClean="0"/>
              <a:t>Strong Wind</a:t>
            </a:r>
            <a:endParaRPr lang="en-US" sz="1400" dirty="0"/>
          </a:p>
        </p:txBody>
      </p:sp>
      <p:pic>
        <p:nvPicPr>
          <p:cNvPr id="32" name="Picture 57" descr="untitled"/>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44208" y="260648"/>
            <a:ext cx="792163" cy="512762"/>
          </a:xfrm>
          <a:prstGeom prst="rect">
            <a:avLst/>
          </a:prstGeom>
          <a:noFill/>
          <a:ln w="28575" cmpd="sng">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3" name="Picture 2" descr="Quake.gi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88424" y="188640"/>
            <a:ext cx="579512" cy="979268"/>
          </a:xfrm>
          <a:prstGeom prst="rect">
            <a:avLst/>
          </a:prstGeom>
          <a:ln w="28575" cmpd="sng">
            <a:solidFill>
              <a:srgbClr val="FF0000"/>
            </a:solidFill>
          </a:ln>
        </p:spPr>
      </p:pic>
      <p:sp>
        <p:nvSpPr>
          <p:cNvPr id="17" name="Title 22"/>
          <p:cNvSpPr txBox="1">
            <a:spLocks/>
          </p:cNvSpPr>
          <p:nvPr/>
        </p:nvSpPr>
        <p:spPr bwMode="auto">
          <a:xfrm>
            <a:off x="3347864" y="764704"/>
            <a:ext cx="897136" cy="50891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kern="1200">
                <a:solidFill>
                  <a:srgbClr val="194888"/>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194888"/>
                </a:solidFill>
                <a:latin typeface="Arial" charset="0"/>
                <a:cs typeface="Arial" charset="0"/>
              </a:defRPr>
            </a:lvl2pPr>
            <a:lvl3pPr algn="ctr" rtl="0" eaLnBrk="0" fontAlgn="base" hangingPunct="0">
              <a:spcBef>
                <a:spcPct val="0"/>
              </a:spcBef>
              <a:spcAft>
                <a:spcPct val="0"/>
              </a:spcAft>
              <a:defRPr sz="4000">
                <a:solidFill>
                  <a:srgbClr val="194888"/>
                </a:solidFill>
                <a:latin typeface="Arial" charset="0"/>
                <a:cs typeface="Arial" charset="0"/>
              </a:defRPr>
            </a:lvl3pPr>
            <a:lvl4pPr algn="ctr" rtl="0" eaLnBrk="0" fontAlgn="base" hangingPunct="0">
              <a:spcBef>
                <a:spcPct val="0"/>
              </a:spcBef>
              <a:spcAft>
                <a:spcPct val="0"/>
              </a:spcAft>
              <a:defRPr sz="4000">
                <a:solidFill>
                  <a:srgbClr val="194888"/>
                </a:solidFill>
                <a:latin typeface="Arial" charset="0"/>
                <a:cs typeface="Arial" charset="0"/>
              </a:defRPr>
            </a:lvl4pPr>
            <a:lvl5pPr algn="ctr" rtl="0" eaLnBrk="0" fontAlgn="base" hangingPunct="0">
              <a:spcBef>
                <a:spcPct val="0"/>
              </a:spcBef>
              <a:spcAft>
                <a:spcPct val="0"/>
              </a:spcAft>
              <a:defRPr sz="4000">
                <a:solidFill>
                  <a:srgbClr val="194888"/>
                </a:solidFill>
                <a:latin typeface="Arial" charset="0"/>
                <a:cs typeface="Arial" charset="0"/>
              </a:defRPr>
            </a:lvl5pPr>
            <a:lvl6pPr marL="457200" algn="ctr" rtl="0" fontAlgn="base">
              <a:spcBef>
                <a:spcPct val="0"/>
              </a:spcBef>
              <a:spcAft>
                <a:spcPct val="0"/>
              </a:spcAft>
              <a:defRPr sz="4400">
                <a:solidFill>
                  <a:srgbClr val="194888"/>
                </a:solidFill>
                <a:latin typeface="Arial" charset="0"/>
                <a:cs typeface="Arial" charset="0"/>
              </a:defRPr>
            </a:lvl6pPr>
            <a:lvl7pPr marL="914400" algn="ctr" rtl="0" fontAlgn="base">
              <a:spcBef>
                <a:spcPct val="0"/>
              </a:spcBef>
              <a:spcAft>
                <a:spcPct val="0"/>
              </a:spcAft>
              <a:defRPr sz="4400">
                <a:solidFill>
                  <a:srgbClr val="194888"/>
                </a:solidFill>
                <a:latin typeface="Arial" charset="0"/>
                <a:cs typeface="Arial" charset="0"/>
              </a:defRPr>
            </a:lvl7pPr>
            <a:lvl8pPr marL="1371600" algn="ctr" rtl="0" fontAlgn="base">
              <a:spcBef>
                <a:spcPct val="0"/>
              </a:spcBef>
              <a:spcAft>
                <a:spcPct val="0"/>
              </a:spcAft>
              <a:defRPr sz="4400">
                <a:solidFill>
                  <a:srgbClr val="194888"/>
                </a:solidFill>
                <a:latin typeface="Arial" charset="0"/>
                <a:cs typeface="Arial" charset="0"/>
              </a:defRPr>
            </a:lvl8pPr>
            <a:lvl9pPr marL="1828800" algn="ctr" rtl="0" fontAlgn="base">
              <a:spcBef>
                <a:spcPct val="0"/>
              </a:spcBef>
              <a:spcAft>
                <a:spcPct val="0"/>
              </a:spcAft>
              <a:defRPr sz="4400">
                <a:solidFill>
                  <a:srgbClr val="194888"/>
                </a:solidFill>
                <a:latin typeface="Arial" charset="0"/>
                <a:cs typeface="Arial" charset="0"/>
              </a:defRPr>
            </a:lvl9pPr>
          </a:lstStyle>
          <a:p>
            <a:r>
              <a:rPr lang="en-US" sz="1400" dirty="0" smtClean="0"/>
              <a:t>Flood</a:t>
            </a:r>
            <a:endParaRPr lang="en-US" sz="1400" dirty="0"/>
          </a:p>
        </p:txBody>
      </p:sp>
      <p:sp>
        <p:nvSpPr>
          <p:cNvPr id="18" name="Title 22"/>
          <p:cNvSpPr txBox="1">
            <a:spLocks/>
          </p:cNvSpPr>
          <p:nvPr/>
        </p:nvSpPr>
        <p:spPr bwMode="auto">
          <a:xfrm>
            <a:off x="4644008" y="764704"/>
            <a:ext cx="1224136" cy="50891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kern="1200">
                <a:solidFill>
                  <a:srgbClr val="194888"/>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194888"/>
                </a:solidFill>
                <a:latin typeface="Arial" charset="0"/>
                <a:cs typeface="Arial" charset="0"/>
              </a:defRPr>
            </a:lvl2pPr>
            <a:lvl3pPr algn="ctr" rtl="0" eaLnBrk="0" fontAlgn="base" hangingPunct="0">
              <a:spcBef>
                <a:spcPct val="0"/>
              </a:spcBef>
              <a:spcAft>
                <a:spcPct val="0"/>
              </a:spcAft>
              <a:defRPr sz="4000">
                <a:solidFill>
                  <a:srgbClr val="194888"/>
                </a:solidFill>
                <a:latin typeface="Arial" charset="0"/>
                <a:cs typeface="Arial" charset="0"/>
              </a:defRPr>
            </a:lvl3pPr>
            <a:lvl4pPr algn="ctr" rtl="0" eaLnBrk="0" fontAlgn="base" hangingPunct="0">
              <a:spcBef>
                <a:spcPct val="0"/>
              </a:spcBef>
              <a:spcAft>
                <a:spcPct val="0"/>
              </a:spcAft>
              <a:defRPr sz="4000">
                <a:solidFill>
                  <a:srgbClr val="194888"/>
                </a:solidFill>
                <a:latin typeface="Arial" charset="0"/>
                <a:cs typeface="Arial" charset="0"/>
              </a:defRPr>
            </a:lvl4pPr>
            <a:lvl5pPr algn="ctr" rtl="0" eaLnBrk="0" fontAlgn="base" hangingPunct="0">
              <a:spcBef>
                <a:spcPct val="0"/>
              </a:spcBef>
              <a:spcAft>
                <a:spcPct val="0"/>
              </a:spcAft>
              <a:defRPr sz="4000">
                <a:solidFill>
                  <a:srgbClr val="194888"/>
                </a:solidFill>
                <a:latin typeface="Arial" charset="0"/>
                <a:cs typeface="Arial" charset="0"/>
              </a:defRPr>
            </a:lvl5pPr>
            <a:lvl6pPr marL="457200" algn="ctr" rtl="0" fontAlgn="base">
              <a:spcBef>
                <a:spcPct val="0"/>
              </a:spcBef>
              <a:spcAft>
                <a:spcPct val="0"/>
              </a:spcAft>
              <a:defRPr sz="4400">
                <a:solidFill>
                  <a:srgbClr val="194888"/>
                </a:solidFill>
                <a:latin typeface="Arial" charset="0"/>
                <a:cs typeface="Arial" charset="0"/>
              </a:defRPr>
            </a:lvl6pPr>
            <a:lvl7pPr marL="914400" algn="ctr" rtl="0" fontAlgn="base">
              <a:spcBef>
                <a:spcPct val="0"/>
              </a:spcBef>
              <a:spcAft>
                <a:spcPct val="0"/>
              </a:spcAft>
              <a:defRPr sz="4400">
                <a:solidFill>
                  <a:srgbClr val="194888"/>
                </a:solidFill>
                <a:latin typeface="Arial" charset="0"/>
                <a:cs typeface="Arial" charset="0"/>
              </a:defRPr>
            </a:lvl7pPr>
            <a:lvl8pPr marL="1371600" algn="ctr" rtl="0" fontAlgn="base">
              <a:spcBef>
                <a:spcPct val="0"/>
              </a:spcBef>
              <a:spcAft>
                <a:spcPct val="0"/>
              </a:spcAft>
              <a:defRPr sz="4400">
                <a:solidFill>
                  <a:srgbClr val="194888"/>
                </a:solidFill>
                <a:latin typeface="Arial" charset="0"/>
                <a:cs typeface="Arial" charset="0"/>
              </a:defRPr>
            </a:lvl8pPr>
            <a:lvl9pPr marL="1828800" algn="ctr" rtl="0" fontAlgn="base">
              <a:spcBef>
                <a:spcPct val="0"/>
              </a:spcBef>
              <a:spcAft>
                <a:spcPct val="0"/>
              </a:spcAft>
              <a:defRPr sz="4400">
                <a:solidFill>
                  <a:srgbClr val="194888"/>
                </a:solidFill>
                <a:latin typeface="Arial" charset="0"/>
                <a:cs typeface="Arial" charset="0"/>
              </a:defRPr>
            </a:lvl9pPr>
          </a:lstStyle>
          <a:p>
            <a:r>
              <a:rPr lang="en-US" sz="1400" dirty="0" smtClean="0"/>
              <a:t>Heat Waves</a:t>
            </a:r>
            <a:endParaRPr lang="en-US" sz="1400" dirty="0"/>
          </a:p>
        </p:txBody>
      </p:sp>
      <p:sp>
        <p:nvSpPr>
          <p:cNvPr id="20" name="Title 22"/>
          <p:cNvSpPr txBox="1">
            <a:spLocks/>
          </p:cNvSpPr>
          <p:nvPr/>
        </p:nvSpPr>
        <p:spPr bwMode="auto">
          <a:xfrm>
            <a:off x="6228184" y="764704"/>
            <a:ext cx="1224136" cy="50891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kern="1200">
                <a:solidFill>
                  <a:srgbClr val="194888"/>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194888"/>
                </a:solidFill>
                <a:latin typeface="Arial" charset="0"/>
                <a:cs typeface="Arial" charset="0"/>
              </a:defRPr>
            </a:lvl2pPr>
            <a:lvl3pPr algn="ctr" rtl="0" eaLnBrk="0" fontAlgn="base" hangingPunct="0">
              <a:spcBef>
                <a:spcPct val="0"/>
              </a:spcBef>
              <a:spcAft>
                <a:spcPct val="0"/>
              </a:spcAft>
              <a:defRPr sz="4000">
                <a:solidFill>
                  <a:srgbClr val="194888"/>
                </a:solidFill>
                <a:latin typeface="Arial" charset="0"/>
                <a:cs typeface="Arial" charset="0"/>
              </a:defRPr>
            </a:lvl3pPr>
            <a:lvl4pPr algn="ctr" rtl="0" eaLnBrk="0" fontAlgn="base" hangingPunct="0">
              <a:spcBef>
                <a:spcPct val="0"/>
              </a:spcBef>
              <a:spcAft>
                <a:spcPct val="0"/>
              </a:spcAft>
              <a:defRPr sz="4000">
                <a:solidFill>
                  <a:srgbClr val="194888"/>
                </a:solidFill>
                <a:latin typeface="Arial" charset="0"/>
                <a:cs typeface="Arial" charset="0"/>
              </a:defRPr>
            </a:lvl4pPr>
            <a:lvl5pPr algn="ctr" rtl="0" eaLnBrk="0" fontAlgn="base" hangingPunct="0">
              <a:spcBef>
                <a:spcPct val="0"/>
              </a:spcBef>
              <a:spcAft>
                <a:spcPct val="0"/>
              </a:spcAft>
              <a:defRPr sz="4000">
                <a:solidFill>
                  <a:srgbClr val="194888"/>
                </a:solidFill>
                <a:latin typeface="Arial" charset="0"/>
                <a:cs typeface="Arial" charset="0"/>
              </a:defRPr>
            </a:lvl5pPr>
            <a:lvl6pPr marL="457200" algn="ctr" rtl="0" fontAlgn="base">
              <a:spcBef>
                <a:spcPct val="0"/>
              </a:spcBef>
              <a:spcAft>
                <a:spcPct val="0"/>
              </a:spcAft>
              <a:defRPr sz="4400">
                <a:solidFill>
                  <a:srgbClr val="194888"/>
                </a:solidFill>
                <a:latin typeface="Arial" charset="0"/>
                <a:cs typeface="Arial" charset="0"/>
              </a:defRPr>
            </a:lvl6pPr>
            <a:lvl7pPr marL="914400" algn="ctr" rtl="0" fontAlgn="base">
              <a:spcBef>
                <a:spcPct val="0"/>
              </a:spcBef>
              <a:spcAft>
                <a:spcPct val="0"/>
              </a:spcAft>
              <a:defRPr sz="4400">
                <a:solidFill>
                  <a:srgbClr val="194888"/>
                </a:solidFill>
                <a:latin typeface="Arial" charset="0"/>
                <a:cs typeface="Arial" charset="0"/>
              </a:defRPr>
            </a:lvl7pPr>
            <a:lvl8pPr marL="1371600" algn="ctr" rtl="0" fontAlgn="base">
              <a:spcBef>
                <a:spcPct val="0"/>
              </a:spcBef>
              <a:spcAft>
                <a:spcPct val="0"/>
              </a:spcAft>
              <a:defRPr sz="4400">
                <a:solidFill>
                  <a:srgbClr val="194888"/>
                </a:solidFill>
                <a:latin typeface="Arial" charset="0"/>
                <a:cs typeface="Arial" charset="0"/>
              </a:defRPr>
            </a:lvl8pPr>
            <a:lvl9pPr marL="1828800" algn="ctr" rtl="0" fontAlgn="base">
              <a:spcBef>
                <a:spcPct val="0"/>
              </a:spcBef>
              <a:spcAft>
                <a:spcPct val="0"/>
              </a:spcAft>
              <a:defRPr sz="4400">
                <a:solidFill>
                  <a:srgbClr val="194888"/>
                </a:solidFill>
                <a:latin typeface="Arial" charset="0"/>
                <a:cs typeface="Arial" charset="0"/>
              </a:defRPr>
            </a:lvl9pPr>
          </a:lstStyle>
          <a:p>
            <a:r>
              <a:rPr lang="en-US" sz="1400" dirty="0" smtClean="0"/>
              <a:t>Drought</a:t>
            </a:r>
            <a:endParaRPr lang="en-US" sz="1400" dirty="0"/>
          </a:p>
        </p:txBody>
      </p:sp>
      <p:sp>
        <p:nvSpPr>
          <p:cNvPr id="21" name="Title 22"/>
          <p:cNvSpPr txBox="1">
            <a:spLocks/>
          </p:cNvSpPr>
          <p:nvPr/>
        </p:nvSpPr>
        <p:spPr bwMode="auto">
          <a:xfrm>
            <a:off x="7452320" y="764704"/>
            <a:ext cx="1080120" cy="50891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kern="1200">
                <a:solidFill>
                  <a:srgbClr val="194888"/>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194888"/>
                </a:solidFill>
                <a:latin typeface="Arial" charset="0"/>
                <a:cs typeface="Arial" charset="0"/>
              </a:defRPr>
            </a:lvl2pPr>
            <a:lvl3pPr algn="ctr" rtl="0" eaLnBrk="0" fontAlgn="base" hangingPunct="0">
              <a:spcBef>
                <a:spcPct val="0"/>
              </a:spcBef>
              <a:spcAft>
                <a:spcPct val="0"/>
              </a:spcAft>
              <a:defRPr sz="4000">
                <a:solidFill>
                  <a:srgbClr val="194888"/>
                </a:solidFill>
                <a:latin typeface="Arial" charset="0"/>
                <a:cs typeface="Arial" charset="0"/>
              </a:defRPr>
            </a:lvl3pPr>
            <a:lvl4pPr algn="ctr" rtl="0" eaLnBrk="0" fontAlgn="base" hangingPunct="0">
              <a:spcBef>
                <a:spcPct val="0"/>
              </a:spcBef>
              <a:spcAft>
                <a:spcPct val="0"/>
              </a:spcAft>
              <a:defRPr sz="4000">
                <a:solidFill>
                  <a:srgbClr val="194888"/>
                </a:solidFill>
                <a:latin typeface="Arial" charset="0"/>
                <a:cs typeface="Arial" charset="0"/>
              </a:defRPr>
            </a:lvl4pPr>
            <a:lvl5pPr algn="ctr" rtl="0" eaLnBrk="0" fontAlgn="base" hangingPunct="0">
              <a:spcBef>
                <a:spcPct val="0"/>
              </a:spcBef>
              <a:spcAft>
                <a:spcPct val="0"/>
              </a:spcAft>
              <a:defRPr sz="4000">
                <a:solidFill>
                  <a:srgbClr val="194888"/>
                </a:solidFill>
                <a:latin typeface="Arial" charset="0"/>
                <a:cs typeface="Arial" charset="0"/>
              </a:defRPr>
            </a:lvl5pPr>
            <a:lvl6pPr marL="457200" algn="ctr" rtl="0" fontAlgn="base">
              <a:spcBef>
                <a:spcPct val="0"/>
              </a:spcBef>
              <a:spcAft>
                <a:spcPct val="0"/>
              </a:spcAft>
              <a:defRPr sz="4400">
                <a:solidFill>
                  <a:srgbClr val="194888"/>
                </a:solidFill>
                <a:latin typeface="Arial" charset="0"/>
                <a:cs typeface="Arial" charset="0"/>
              </a:defRPr>
            </a:lvl6pPr>
            <a:lvl7pPr marL="914400" algn="ctr" rtl="0" fontAlgn="base">
              <a:spcBef>
                <a:spcPct val="0"/>
              </a:spcBef>
              <a:spcAft>
                <a:spcPct val="0"/>
              </a:spcAft>
              <a:defRPr sz="4400">
                <a:solidFill>
                  <a:srgbClr val="194888"/>
                </a:solidFill>
                <a:latin typeface="Arial" charset="0"/>
                <a:cs typeface="Arial" charset="0"/>
              </a:defRPr>
            </a:lvl7pPr>
            <a:lvl8pPr marL="1371600" algn="ctr" rtl="0" fontAlgn="base">
              <a:spcBef>
                <a:spcPct val="0"/>
              </a:spcBef>
              <a:spcAft>
                <a:spcPct val="0"/>
              </a:spcAft>
              <a:defRPr sz="4400">
                <a:solidFill>
                  <a:srgbClr val="194888"/>
                </a:solidFill>
                <a:latin typeface="Arial" charset="0"/>
                <a:cs typeface="Arial" charset="0"/>
              </a:defRPr>
            </a:lvl8pPr>
            <a:lvl9pPr marL="1828800" algn="ctr" rtl="0" fontAlgn="base">
              <a:spcBef>
                <a:spcPct val="0"/>
              </a:spcBef>
              <a:spcAft>
                <a:spcPct val="0"/>
              </a:spcAft>
              <a:defRPr sz="4400">
                <a:solidFill>
                  <a:srgbClr val="194888"/>
                </a:solidFill>
                <a:latin typeface="Arial" charset="0"/>
                <a:cs typeface="Arial" charset="0"/>
              </a:defRPr>
            </a:lvl9pPr>
          </a:lstStyle>
          <a:p>
            <a:r>
              <a:rPr lang="en-US" sz="1400" dirty="0" smtClean="0"/>
              <a:t>Quake</a:t>
            </a:r>
            <a:endParaRPr lang="en-US" sz="1400" dirty="0"/>
          </a:p>
        </p:txBody>
      </p:sp>
      <p:sp>
        <p:nvSpPr>
          <p:cNvPr id="5" name="Right Arrow 4"/>
          <p:cNvSpPr/>
          <p:nvPr/>
        </p:nvSpPr>
        <p:spPr>
          <a:xfrm>
            <a:off x="3491880" y="3212976"/>
            <a:ext cx="3384376" cy="14401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ight Arrow 21"/>
          <p:cNvSpPr/>
          <p:nvPr/>
        </p:nvSpPr>
        <p:spPr>
          <a:xfrm>
            <a:off x="5580112" y="4509120"/>
            <a:ext cx="1368152" cy="14401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ight Arrow 24"/>
          <p:cNvSpPr/>
          <p:nvPr/>
        </p:nvSpPr>
        <p:spPr>
          <a:xfrm rot="10800000">
            <a:off x="3347864" y="5589240"/>
            <a:ext cx="2304256" cy="216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107504" y="4265712"/>
            <a:ext cx="3240360" cy="259228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Market Infrastructures to develop Catastrophe and Weather Risk Insurance for Households, SMEs and Farmers</a:t>
            </a:r>
            <a:endParaRPr lang="en-US" dirty="0"/>
          </a:p>
        </p:txBody>
      </p:sp>
    </p:spTree>
    <p:extLst>
      <p:ext uri="{BB962C8B-B14F-4D97-AF65-F5344CB8AC3E}">
        <p14:creationId xmlns:p14="http://schemas.microsoft.com/office/powerpoint/2010/main" val="141887466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971600" y="188640"/>
            <a:ext cx="7714729" cy="1143000"/>
          </a:xfrm>
        </p:spPr>
        <p:txBody>
          <a:bodyPr/>
          <a:lstStyle/>
          <a:p>
            <a:pPr algn="r"/>
            <a:r>
              <a:rPr lang="en-US" sz="2800" b="1" dirty="0" smtClean="0">
                <a:latin typeface="Arial" charset="0"/>
                <a:cs typeface="Arial" charset="0"/>
              </a:rPr>
              <a:t>Europa Re - </a:t>
            </a:r>
            <a:r>
              <a:rPr lang="en-US" sz="2000" b="1" dirty="0" smtClean="0">
                <a:latin typeface="Arial" charset="0"/>
                <a:cs typeface="Arial" charset="0"/>
              </a:rPr>
              <a:t>Business Model – Vision &amp; Mission</a:t>
            </a:r>
          </a:p>
        </p:txBody>
      </p:sp>
      <p:sp>
        <p:nvSpPr>
          <p:cNvPr id="4" name="Slide Number Placeholder 3"/>
          <p:cNvSpPr>
            <a:spLocks noGrp="1"/>
          </p:cNvSpPr>
          <p:nvPr>
            <p:ph type="sldNum" sz="quarter" idx="12"/>
          </p:nvPr>
        </p:nvSpPr>
        <p:spPr/>
        <p:txBody>
          <a:bodyPr/>
          <a:lstStyle/>
          <a:p>
            <a:pPr>
              <a:defRPr/>
            </a:pPr>
            <a:fld id="{9649C405-F4D8-4D26-B714-157A687C1FD0}" type="slidenum">
              <a:rPr lang="ro-RO" smtClean="0"/>
              <a:pPr>
                <a:defRPr/>
              </a:pPr>
              <a:t>5</a:t>
            </a:fld>
            <a:endParaRPr lang="ro-RO" dirty="0"/>
          </a:p>
        </p:txBody>
      </p:sp>
      <p:pic>
        <p:nvPicPr>
          <p:cNvPr id="5" name="Picture 4"/>
          <p:cNvPicPr>
            <a:picLocks noChangeAspect="1"/>
          </p:cNvPicPr>
          <p:nvPr/>
        </p:nvPicPr>
        <p:blipFill>
          <a:blip r:embed="rId3"/>
          <a:stretch>
            <a:fillRect/>
          </a:stretch>
        </p:blipFill>
        <p:spPr>
          <a:xfrm>
            <a:off x="2843808" y="1196752"/>
            <a:ext cx="5859168" cy="3967336"/>
          </a:xfrm>
          <a:prstGeom prst="rect">
            <a:avLst/>
          </a:prstGeom>
        </p:spPr>
      </p:pic>
      <p:sp>
        <p:nvSpPr>
          <p:cNvPr id="3" name="Rounded Rectangle 2"/>
          <p:cNvSpPr/>
          <p:nvPr/>
        </p:nvSpPr>
        <p:spPr>
          <a:xfrm>
            <a:off x="179512" y="1412776"/>
            <a:ext cx="2376264" cy="381642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400" dirty="0">
                <a:solidFill>
                  <a:schemeClr val="bg1"/>
                </a:solidFill>
              </a:rPr>
              <a:t>A Swiss-based company owned by countries of Southeast Europe (SEE</a:t>
            </a:r>
            <a:r>
              <a:rPr lang="en-US" sz="1400" dirty="0" smtClean="0">
                <a:solidFill>
                  <a:schemeClr val="bg1"/>
                </a:solidFill>
              </a:rPr>
              <a:t>)</a:t>
            </a:r>
          </a:p>
          <a:p>
            <a:endParaRPr lang="en-US" sz="1400" dirty="0" smtClean="0">
              <a:solidFill>
                <a:schemeClr val="bg1"/>
              </a:solidFill>
            </a:endParaRPr>
          </a:p>
          <a:p>
            <a:r>
              <a:rPr lang="en-US" sz="1400" dirty="0" smtClean="0">
                <a:solidFill>
                  <a:schemeClr val="bg1"/>
                </a:solidFill>
              </a:rPr>
              <a:t>Supported </a:t>
            </a:r>
            <a:r>
              <a:rPr lang="en-US" sz="1400" dirty="0">
                <a:solidFill>
                  <a:schemeClr val="bg1"/>
                </a:solidFill>
              </a:rPr>
              <a:t>by the World Bank, EU, UNISDR, SECO and </a:t>
            </a:r>
            <a:r>
              <a:rPr lang="en-US" sz="1400" dirty="0" smtClean="0">
                <a:solidFill>
                  <a:schemeClr val="bg1"/>
                </a:solidFill>
              </a:rPr>
              <a:t>GEF</a:t>
            </a:r>
          </a:p>
          <a:p>
            <a:endParaRPr lang="en-US" sz="1400" dirty="0" smtClean="0">
              <a:solidFill>
                <a:schemeClr val="bg1"/>
              </a:solidFill>
            </a:endParaRPr>
          </a:p>
          <a:p>
            <a:r>
              <a:rPr lang="en-US" sz="1400" dirty="0" smtClean="0">
                <a:solidFill>
                  <a:schemeClr val="bg1"/>
                </a:solidFill>
              </a:rPr>
              <a:t>Providing </a:t>
            </a:r>
            <a:r>
              <a:rPr lang="en-US" sz="1400" dirty="0">
                <a:solidFill>
                  <a:schemeClr val="bg1"/>
                </a:solidFill>
              </a:rPr>
              <a:t>innovative technology-driven solutions to SEE insurers writing catastrophe and weather risk insurance </a:t>
            </a:r>
            <a:r>
              <a:rPr lang="en-US" sz="1400" dirty="0" smtClean="0">
                <a:solidFill>
                  <a:schemeClr val="bg1"/>
                </a:solidFill>
              </a:rPr>
              <a:t>products</a:t>
            </a:r>
            <a:endParaRPr lang="en-US" sz="1400" dirty="0">
              <a:solidFill>
                <a:schemeClr val="bg1"/>
              </a:solidFill>
            </a:endParaRPr>
          </a:p>
          <a:p>
            <a:pPr algn="ctr"/>
            <a:endParaRPr lang="en-US" sz="1400" dirty="0"/>
          </a:p>
        </p:txBody>
      </p:sp>
      <p:sp>
        <p:nvSpPr>
          <p:cNvPr id="8" name="Rounded Rectangle 7"/>
          <p:cNvSpPr/>
          <p:nvPr/>
        </p:nvSpPr>
        <p:spPr>
          <a:xfrm>
            <a:off x="179512" y="5301208"/>
            <a:ext cx="8784976" cy="155679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endParaRPr lang="en-US" sz="1400" dirty="0" smtClean="0"/>
          </a:p>
          <a:p>
            <a:r>
              <a:rPr lang="en-US" b="1" dirty="0" smtClean="0"/>
              <a:t>Vision</a:t>
            </a:r>
            <a:r>
              <a:rPr lang="en-US" sz="1400" dirty="0" smtClean="0"/>
              <a:t> </a:t>
            </a:r>
            <a:r>
              <a:rPr lang="en-US" sz="1400" dirty="0"/>
              <a:t>- Increase the level of catastrophe insurance penetration amongst </a:t>
            </a:r>
            <a:r>
              <a:rPr lang="en-US" sz="1400" dirty="0" smtClean="0"/>
              <a:t>households, small </a:t>
            </a:r>
            <a:r>
              <a:rPr lang="en-US" sz="1400" dirty="0"/>
              <a:t>and medium </a:t>
            </a:r>
            <a:r>
              <a:rPr lang="en-US" sz="1400" dirty="0" smtClean="0"/>
              <a:t>enterprises </a:t>
            </a:r>
            <a:r>
              <a:rPr lang="en-US" sz="1400" dirty="0"/>
              <a:t>(SMEs</a:t>
            </a:r>
            <a:r>
              <a:rPr lang="en-US" sz="1400" dirty="0" smtClean="0"/>
              <a:t>) and farmers </a:t>
            </a:r>
            <a:r>
              <a:rPr lang="en-US" sz="1400" dirty="0"/>
              <a:t>in the </a:t>
            </a:r>
            <a:r>
              <a:rPr lang="en-US" sz="1400" dirty="0" smtClean="0"/>
              <a:t>SEE region</a:t>
            </a:r>
          </a:p>
          <a:p>
            <a:pPr marL="3943350" lvl="8" indent="-285750">
              <a:buFont typeface="Arial"/>
              <a:buChar char="•"/>
            </a:pPr>
            <a:r>
              <a:rPr lang="en-US" sz="1200" dirty="0"/>
              <a:t>Educating </a:t>
            </a:r>
            <a:r>
              <a:rPr lang="en-US" sz="1200" dirty="0" smtClean="0"/>
              <a:t>consumers</a:t>
            </a:r>
          </a:p>
          <a:p>
            <a:pPr marL="3943350" lvl="8" indent="-285750">
              <a:buFont typeface="Arial"/>
              <a:buChar char="•"/>
            </a:pPr>
            <a:r>
              <a:rPr lang="en-US" sz="1200" dirty="0" smtClean="0"/>
              <a:t>Improving </a:t>
            </a:r>
            <a:r>
              <a:rPr lang="en-US" sz="1200" dirty="0"/>
              <a:t>and standardize credit quality of insurance </a:t>
            </a:r>
            <a:r>
              <a:rPr lang="en-US" sz="1200" dirty="0" smtClean="0"/>
              <a:t>products</a:t>
            </a:r>
            <a:endParaRPr lang="en-US" sz="1200" dirty="0"/>
          </a:p>
          <a:p>
            <a:pPr marL="3943350" lvl="8" indent="-285750">
              <a:buFont typeface="Arial"/>
              <a:buChar char="•"/>
            </a:pPr>
            <a:r>
              <a:rPr lang="en-US" sz="1200" dirty="0"/>
              <a:t>Enabling insurers to sell weather and catastrophe risk </a:t>
            </a:r>
            <a:r>
              <a:rPr lang="en-US" sz="1200" dirty="0" smtClean="0"/>
              <a:t>insurance</a:t>
            </a:r>
            <a:endParaRPr lang="en-US" sz="1200" dirty="0"/>
          </a:p>
          <a:p>
            <a:pPr marL="3943350" lvl="8" indent="-285750">
              <a:buFont typeface="Arial"/>
              <a:buChar char="•"/>
            </a:pPr>
            <a:r>
              <a:rPr lang="en-US" sz="1200" dirty="0"/>
              <a:t>Helping governments and insurance regulators</a:t>
            </a:r>
          </a:p>
          <a:p>
            <a:endParaRPr lang="en-US" sz="1400" dirty="0"/>
          </a:p>
          <a:p>
            <a:endParaRPr lang="en-US" sz="1400" dirty="0"/>
          </a:p>
        </p:txBody>
      </p:sp>
      <p:sp>
        <p:nvSpPr>
          <p:cNvPr id="2" name="TextBox 1"/>
          <p:cNvSpPr txBox="1"/>
          <p:nvPr/>
        </p:nvSpPr>
        <p:spPr>
          <a:xfrm>
            <a:off x="2195736" y="6021288"/>
            <a:ext cx="1224136" cy="369332"/>
          </a:xfrm>
          <a:prstGeom prst="rect">
            <a:avLst/>
          </a:prstGeom>
          <a:noFill/>
        </p:spPr>
        <p:txBody>
          <a:bodyPr wrap="square" rtlCol="0">
            <a:spAutoFit/>
          </a:bodyPr>
          <a:lstStyle/>
          <a:p>
            <a:pPr algn="ctr"/>
            <a:r>
              <a:rPr lang="en-US" b="1" dirty="0" smtClean="0">
                <a:solidFill>
                  <a:schemeClr val="bg1"/>
                </a:solidFill>
                <a:latin typeface="+mn-lt"/>
              </a:rPr>
              <a:t>Mission</a:t>
            </a:r>
            <a:endParaRPr lang="en-US" b="1" dirty="0">
              <a:solidFill>
                <a:schemeClr val="bg1"/>
              </a:solidFill>
              <a:latin typeface="+mn-lt"/>
            </a:endParaRPr>
          </a:p>
        </p:txBody>
      </p:sp>
      <p:sp>
        <p:nvSpPr>
          <p:cNvPr id="6" name="Right Arrow 5"/>
          <p:cNvSpPr/>
          <p:nvPr/>
        </p:nvSpPr>
        <p:spPr>
          <a:xfrm>
            <a:off x="2411760" y="6381328"/>
            <a:ext cx="1440160" cy="144016"/>
          </a:xfrm>
          <a:prstGeom prst="right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1115616" y="5949280"/>
            <a:ext cx="1224136" cy="646331"/>
          </a:xfrm>
          <a:prstGeom prst="rect">
            <a:avLst/>
          </a:prstGeom>
          <a:noFill/>
        </p:spPr>
        <p:txBody>
          <a:bodyPr wrap="square" rtlCol="0">
            <a:spAutoFit/>
          </a:bodyPr>
          <a:lstStyle/>
          <a:p>
            <a:pPr algn="ctr"/>
            <a:r>
              <a:rPr lang="en-US" b="1" dirty="0" smtClean="0">
                <a:solidFill>
                  <a:srgbClr val="FFFFFF"/>
                </a:solidFill>
                <a:latin typeface="+mn-lt"/>
              </a:rPr>
              <a:t>Europa Re Project</a:t>
            </a:r>
            <a:endParaRPr lang="en-US" b="1" dirty="0">
              <a:solidFill>
                <a:srgbClr val="FFFFFF"/>
              </a:solidFill>
              <a:latin typeface="+mn-lt"/>
            </a:endParaRPr>
          </a:p>
        </p:txBody>
      </p:sp>
      <p:sp>
        <p:nvSpPr>
          <p:cNvPr id="12" name="Bent-Up Arrow 11"/>
          <p:cNvSpPr/>
          <p:nvPr/>
        </p:nvSpPr>
        <p:spPr>
          <a:xfrm rot="5400000">
            <a:off x="647564" y="6057292"/>
            <a:ext cx="288032" cy="648072"/>
          </a:xfrm>
          <a:prstGeom prst="bentUp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Down Arrow 12"/>
          <p:cNvSpPr/>
          <p:nvPr/>
        </p:nvSpPr>
        <p:spPr>
          <a:xfrm>
            <a:off x="467544" y="5877272"/>
            <a:ext cx="72008" cy="288032"/>
          </a:xfrm>
          <a:prstGeom prst="downArrow">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204067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763688" y="188640"/>
            <a:ext cx="6778625" cy="864096"/>
          </a:xfrm>
        </p:spPr>
        <p:txBody>
          <a:bodyPr/>
          <a:lstStyle/>
          <a:p>
            <a:r>
              <a:rPr lang="en-US" sz="2800" b="1" dirty="0" smtClean="0">
                <a:latin typeface="Arial" charset="0"/>
                <a:cs typeface="Arial" charset="0"/>
              </a:rPr>
              <a:t>Key Services - Risk Management</a:t>
            </a:r>
          </a:p>
        </p:txBody>
      </p:sp>
      <p:sp>
        <p:nvSpPr>
          <p:cNvPr id="3" name="Content Placeholder 2"/>
          <p:cNvSpPr>
            <a:spLocks noGrp="1"/>
          </p:cNvSpPr>
          <p:nvPr>
            <p:ph idx="1"/>
          </p:nvPr>
        </p:nvSpPr>
        <p:spPr>
          <a:xfrm>
            <a:off x="179512" y="908720"/>
            <a:ext cx="8856984" cy="5949280"/>
          </a:xfrm>
        </p:spPr>
        <p:txBody>
          <a:bodyPr/>
          <a:lstStyle/>
          <a:p>
            <a:pPr marL="0" indent="0" algn="just">
              <a:buNone/>
              <a:defRPr/>
            </a:pPr>
            <a:endParaRPr sz="2000" dirty="0" smtClean="0">
              <a:solidFill>
                <a:srgbClr val="194888"/>
              </a:solidFill>
              <a:latin typeface="Arial" charset="0"/>
              <a:cs typeface="Arial" charset="0"/>
            </a:endParaRPr>
          </a:p>
          <a:p>
            <a:pPr algn="just">
              <a:defRPr/>
            </a:pPr>
            <a:r>
              <a:rPr lang="en-US" sz="1800" b="1" i="1" dirty="0" smtClean="0">
                <a:solidFill>
                  <a:srgbClr val="194888"/>
                </a:solidFill>
                <a:latin typeface="Arial" charset="0"/>
                <a:cs typeface="Arial" charset="0"/>
              </a:rPr>
              <a:t>Market Issue</a:t>
            </a:r>
            <a:r>
              <a:rPr lang="en-US" sz="1800" dirty="0" smtClean="0">
                <a:solidFill>
                  <a:srgbClr val="194888"/>
                </a:solidFill>
                <a:latin typeface="Arial" charset="0"/>
                <a:cs typeface="Arial" charset="0"/>
              </a:rPr>
              <a:t>: lack of high-resolution and reliable catastrophe (cat) models for SEE cat exposures</a:t>
            </a:r>
          </a:p>
          <a:p>
            <a:pPr algn="just">
              <a:defRPr/>
            </a:pPr>
            <a:endParaRPr lang="en-US" sz="1800" dirty="0">
              <a:solidFill>
                <a:srgbClr val="194888"/>
              </a:solidFill>
              <a:latin typeface="Arial" charset="0"/>
              <a:cs typeface="Arial" charset="0"/>
            </a:endParaRPr>
          </a:p>
          <a:p>
            <a:pPr algn="just">
              <a:defRPr/>
            </a:pPr>
            <a:r>
              <a:rPr lang="en-US" sz="1800" b="1" i="1" dirty="0" smtClean="0">
                <a:solidFill>
                  <a:srgbClr val="194888"/>
                </a:solidFill>
                <a:latin typeface="Arial" charset="0"/>
                <a:cs typeface="Arial" charset="0"/>
              </a:rPr>
              <a:t>ERe Solution</a:t>
            </a:r>
            <a:r>
              <a:rPr lang="en-US" sz="1800" dirty="0" smtClean="0">
                <a:solidFill>
                  <a:srgbClr val="194888"/>
                </a:solidFill>
                <a:latin typeface="Arial" charset="0"/>
                <a:cs typeface="Arial" charset="0"/>
              </a:rPr>
              <a:t>: provide local insurers with state-of-the-art probabilistic cat modelling tools based on the latest technology offered by Market Leaders</a:t>
            </a:r>
          </a:p>
          <a:p>
            <a:pPr algn="just">
              <a:defRPr/>
            </a:pPr>
            <a:endParaRPr lang="en-US" sz="1800" dirty="0">
              <a:solidFill>
                <a:srgbClr val="194888"/>
              </a:solidFill>
              <a:latin typeface="Arial" charset="0"/>
              <a:cs typeface="Arial" charset="0"/>
            </a:endParaRPr>
          </a:p>
          <a:p>
            <a:pPr algn="just">
              <a:defRPr/>
            </a:pPr>
            <a:r>
              <a:rPr lang="en-US" sz="1800" b="1" i="1" dirty="0" smtClean="0">
                <a:solidFill>
                  <a:srgbClr val="194888"/>
                </a:solidFill>
                <a:latin typeface="Arial" charset="0"/>
                <a:cs typeface="Arial" charset="0"/>
              </a:rPr>
              <a:t>Main Benefits</a:t>
            </a:r>
            <a:r>
              <a:rPr lang="en-US" sz="1800" dirty="0" smtClean="0">
                <a:solidFill>
                  <a:srgbClr val="194888"/>
                </a:solidFill>
                <a:latin typeface="Arial" charset="0"/>
                <a:cs typeface="Arial" charset="0"/>
              </a:rPr>
              <a:t>: High-resolution Models available at a much lower cost</a:t>
            </a:r>
          </a:p>
          <a:p>
            <a:pPr algn="just">
              <a:defRPr/>
            </a:pPr>
            <a:endParaRPr lang="en-US" sz="1800" dirty="0" smtClean="0">
              <a:solidFill>
                <a:srgbClr val="194888"/>
              </a:solidFill>
              <a:latin typeface="Arial" charset="0"/>
              <a:cs typeface="Arial" charset="0"/>
            </a:endParaRPr>
          </a:p>
          <a:p>
            <a:pPr algn="just">
              <a:defRPr/>
            </a:pPr>
            <a:r>
              <a:rPr lang="en-US" sz="1800" dirty="0" smtClean="0">
                <a:solidFill>
                  <a:srgbClr val="194888"/>
                </a:solidFill>
                <a:latin typeface="Arial" charset="0"/>
                <a:cs typeface="Arial" charset="0"/>
              </a:rPr>
              <a:t>ERe’s </a:t>
            </a:r>
            <a:r>
              <a:rPr lang="en-US" sz="1800" b="1" i="1" dirty="0" smtClean="0">
                <a:solidFill>
                  <a:srgbClr val="194888"/>
                </a:solidFill>
                <a:latin typeface="Arial" charset="0"/>
                <a:cs typeface="Arial" charset="0"/>
              </a:rPr>
              <a:t>Cat Models’ technology </a:t>
            </a:r>
            <a:r>
              <a:rPr lang="en-US" sz="1800" dirty="0" smtClean="0">
                <a:solidFill>
                  <a:srgbClr val="194888"/>
                </a:solidFill>
                <a:latin typeface="Arial" charset="0"/>
                <a:cs typeface="Arial" charset="0"/>
              </a:rPr>
              <a:t>is </a:t>
            </a:r>
            <a:r>
              <a:rPr lang="en-US" sz="1800" dirty="0">
                <a:solidFill>
                  <a:srgbClr val="194888"/>
                </a:solidFill>
                <a:latin typeface="Arial" charset="0"/>
                <a:cs typeface="Arial" charset="0"/>
              </a:rPr>
              <a:t>underpinned </a:t>
            </a:r>
            <a:r>
              <a:rPr lang="en-US" sz="1800" dirty="0" smtClean="0">
                <a:solidFill>
                  <a:srgbClr val="194888"/>
                </a:solidFill>
                <a:latin typeface="Arial" charset="0"/>
                <a:cs typeface="Arial" charset="0"/>
              </a:rPr>
              <a:t>by:</a:t>
            </a:r>
          </a:p>
          <a:p>
            <a:pPr algn="just">
              <a:defRPr/>
            </a:pPr>
            <a:endParaRPr lang="en-US" sz="1800" dirty="0" smtClean="0">
              <a:solidFill>
                <a:srgbClr val="194888"/>
              </a:solidFill>
              <a:latin typeface="Arial" charset="0"/>
              <a:cs typeface="Arial" charset="0"/>
            </a:endParaRPr>
          </a:p>
          <a:p>
            <a:pPr lvl="1" algn="just">
              <a:defRPr/>
            </a:pPr>
            <a:r>
              <a:rPr lang="en-US" sz="1400" dirty="0" smtClean="0">
                <a:solidFill>
                  <a:srgbClr val="194888"/>
                </a:solidFill>
                <a:latin typeface="Arial" charset="0"/>
                <a:cs typeface="Arial" charset="0"/>
              </a:rPr>
              <a:t>AIR’s </a:t>
            </a:r>
            <a:r>
              <a:rPr lang="en-US" sz="1400" dirty="0">
                <a:solidFill>
                  <a:srgbClr val="194888"/>
                </a:solidFill>
                <a:latin typeface="Arial" charset="0"/>
                <a:cs typeface="Arial" charset="0"/>
              </a:rPr>
              <a:t>global research in catastrophe risk </a:t>
            </a:r>
            <a:r>
              <a:rPr lang="en-US" sz="1400" dirty="0" smtClean="0">
                <a:solidFill>
                  <a:srgbClr val="194888"/>
                </a:solidFill>
                <a:latin typeface="Arial" charset="0"/>
                <a:cs typeface="Arial" charset="0"/>
              </a:rPr>
              <a:t>modelling</a:t>
            </a:r>
          </a:p>
          <a:p>
            <a:pPr lvl="1" algn="just">
              <a:defRPr/>
            </a:pPr>
            <a:r>
              <a:rPr lang="en-US" sz="1400" dirty="0">
                <a:solidFill>
                  <a:srgbClr val="194888"/>
                </a:solidFill>
                <a:latin typeface="Arial" charset="0"/>
                <a:cs typeface="Arial" charset="0"/>
              </a:rPr>
              <a:t>C</a:t>
            </a:r>
            <a:r>
              <a:rPr lang="en-US" sz="1400" dirty="0" smtClean="0">
                <a:solidFill>
                  <a:srgbClr val="194888"/>
                </a:solidFill>
                <a:latin typeface="Arial" charset="0"/>
                <a:cs typeface="Arial" charset="0"/>
              </a:rPr>
              <a:t>ountry </a:t>
            </a:r>
            <a:r>
              <a:rPr lang="en-US" sz="1400" dirty="0">
                <a:solidFill>
                  <a:srgbClr val="194888"/>
                </a:solidFill>
                <a:latin typeface="Arial" charset="0"/>
                <a:cs typeface="Arial" charset="0"/>
              </a:rPr>
              <a:t>specific risk </a:t>
            </a:r>
            <a:r>
              <a:rPr lang="en-US" sz="1400" dirty="0" smtClean="0">
                <a:solidFill>
                  <a:srgbClr val="194888"/>
                </a:solidFill>
                <a:latin typeface="Arial" charset="0"/>
                <a:cs typeface="Arial" charset="0"/>
              </a:rPr>
              <a:t>data</a:t>
            </a:r>
          </a:p>
          <a:p>
            <a:pPr lvl="1" algn="just">
              <a:defRPr/>
            </a:pPr>
            <a:r>
              <a:rPr lang="en-US" sz="1400" dirty="0" smtClean="0">
                <a:solidFill>
                  <a:srgbClr val="194888"/>
                </a:solidFill>
                <a:latin typeface="Arial" charset="0"/>
                <a:cs typeface="Arial" charset="0"/>
              </a:rPr>
              <a:t>Unique </a:t>
            </a:r>
            <a:r>
              <a:rPr lang="en-US" sz="1400" dirty="0">
                <a:solidFill>
                  <a:srgbClr val="194888"/>
                </a:solidFill>
                <a:latin typeface="Arial" charset="0"/>
                <a:cs typeface="Arial" charset="0"/>
              </a:rPr>
              <a:t>business </a:t>
            </a:r>
            <a:r>
              <a:rPr lang="en-US" sz="1400" dirty="0" smtClean="0">
                <a:solidFill>
                  <a:srgbClr val="194888"/>
                </a:solidFill>
                <a:latin typeface="Arial" charset="0"/>
                <a:cs typeface="Arial" charset="0"/>
              </a:rPr>
              <a:t>applications</a:t>
            </a:r>
          </a:p>
          <a:p>
            <a:pPr lvl="1" algn="just">
              <a:defRPr/>
            </a:pPr>
            <a:endParaRPr lang="en-US" sz="1400" dirty="0">
              <a:solidFill>
                <a:srgbClr val="194888"/>
              </a:solidFill>
              <a:latin typeface="Arial" charset="0"/>
              <a:cs typeface="Arial" charset="0"/>
            </a:endParaRPr>
          </a:p>
          <a:p>
            <a:pPr algn="just">
              <a:defRPr/>
            </a:pPr>
            <a:r>
              <a:rPr lang="en-US" sz="1800" dirty="0" err="1" smtClean="0">
                <a:solidFill>
                  <a:srgbClr val="194888"/>
                </a:solidFill>
                <a:latin typeface="Arial" charset="0"/>
                <a:cs typeface="Arial" charset="0"/>
              </a:rPr>
              <a:t>ERe’s</a:t>
            </a:r>
            <a:r>
              <a:rPr lang="en-US" sz="1800" dirty="0">
                <a:solidFill>
                  <a:srgbClr val="194888"/>
                </a:solidFill>
                <a:latin typeface="Arial" charset="0"/>
                <a:cs typeface="Arial" charset="0"/>
              </a:rPr>
              <a:t> </a:t>
            </a:r>
            <a:r>
              <a:rPr lang="en-US" sz="1800" b="1" i="1" dirty="0" smtClean="0">
                <a:solidFill>
                  <a:srgbClr val="194888"/>
                </a:solidFill>
                <a:latin typeface="Arial" charset="0"/>
                <a:cs typeface="Arial" charset="0"/>
              </a:rPr>
              <a:t>Risk </a:t>
            </a:r>
            <a:r>
              <a:rPr lang="en-US" sz="1800" b="1" i="1" dirty="0">
                <a:solidFill>
                  <a:srgbClr val="194888"/>
                </a:solidFill>
                <a:latin typeface="Arial" charset="0"/>
                <a:cs typeface="Arial" charset="0"/>
              </a:rPr>
              <a:t>m</a:t>
            </a:r>
            <a:r>
              <a:rPr lang="en-US" sz="1800" b="1" i="1" dirty="0" smtClean="0">
                <a:solidFill>
                  <a:srgbClr val="194888"/>
                </a:solidFill>
                <a:latin typeface="Arial" charset="0"/>
                <a:cs typeface="Arial" charset="0"/>
              </a:rPr>
              <a:t>anagement </a:t>
            </a:r>
            <a:r>
              <a:rPr lang="en-US" sz="1800" b="1" i="1" dirty="0">
                <a:solidFill>
                  <a:srgbClr val="194888"/>
                </a:solidFill>
                <a:latin typeface="Arial" charset="0"/>
                <a:cs typeface="Arial" charset="0"/>
              </a:rPr>
              <a:t>systems </a:t>
            </a:r>
            <a:r>
              <a:rPr lang="en-US" sz="1800" dirty="0" smtClean="0">
                <a:solidFill>
                  <a:srgbClr val="194888"/>
                </a:solidFill>
                <a:latin typeface="Arial" charset="0"/>
                <a:cs typeface="Arial" charset="0"/>
              </a:rPr>
              <a:t>allow insurers to </a:t>
            </a:r>
            <a:r>
              <a:rPr lang="en-US" sz="1800" dirty="0">
                <a:solidFill>
                  <a:srgbClr val="194888"/>
                </a:solidFill>
                <a:latin typeface="Arial" charset="0"/>
                <a:cs typeface="Arial" charset="0"/>
              </a:rPr>
              <a:t>accurately evaluate</a:t>
            </a:r>
            <a:r>
              <a:rPr lang="en-US" sz="1800" dirty="0" smtClean="0">
                <a:solidFill>
                  <a:srgbClr val="194888"/>
                </a:solidFill>
                <a:latin typeface="Arial" charset="0"/>
                <a:cs typeface="Arial" charset="0"/>
              </a:rPr>
              <a:t>:</a:t>
            </a:r>
            <a:endParaRPr lang="en-US" sz="1800" dirty="0">
              <a:solidFill>
                <a:srgbClr val="194888"/>
              </a:solidFill>
              <a:latin typeface="Arial" charset="0"/>
              <a:cs typeface="Arial" charset="0"/>
            </a:endParaRPr>
          </a:p>
          <a:p>
            <a:pPr lvl="1" algn="just">
              <a:defRPr/>
            </a:pPr>
            <a:endParaRPr lang="en-US" sz="1400" dirty="0" smtClean="0">
              <a:solidFill>
                <a:srgbClr val="194888"/>
              </a:solidFill>
              <a:latin typeface="Arial" charset="0"/>
              <a:cs typeface="Arial" charset="0"/>
            </a:endParaRPr>
          </a:p>
          <a:p>
            <a:pPr lvl="1" algn="just">
              <a:defRPr/>
            </a:pPr>
            <a:r>
              <a:rPr lang="en-US" sz="1400" dirty="0" smtClean="0">
                <a:solidFill>
                  <a:srgbClr val="194888"/>
                </a:solidFill>
                <a:latin typeface="Arial" charset="0"/>
                <a:cs typeface="Arial" charset="0"/>
              </a:rPr>
              <a:t>Potential </a:t>
            </a:r>
            <a:r>
              <a:rPr lang="en-US" sz="1400" dirty="0">
                <a:solidFill>
                  <a:srgbClr val="194888"/>
                </a:solidFill>
                <a:latin typeface="Arial" charset="0"/>
                <a:cs typeface="Arial" charset="0"/>
              </a:rPr>
              <a:t>losses resulting from catastrophe insured risks at any point in time;</a:t>
            </a:r>
          </a:p>
          <a:p>
            <a:pPr lvl="1" algn="just">
              <a:defRPr/>
            </a:pPr>
            <a:r>
              <a:rPr lang="en-US" sz="1400" dirty="0" smtClean="0">
                <a:solidFill>
                  <a:srgbClr val="194888"/>
                </a:solidFill>
                <a:latin typeface="Arial" charset="0"/>
                <a:cs typeface="Arial" charset="0"/>
              </a:rPr>
              <a:t>Net </a:t>
            </a:r>
            <a:r>
              <a:rPr lang="en-US" sz="1400" dirty="0">
                <a:solidFill>
                  <a:srgbClr val="194888"/>
                </a:solidFill>
                <a:latin typeface="Arial" charset="0"/>
                <a:cs typeface="Arial" charset="0"/>
              </a:rPr>
              <a:t>retention capacity relative to available solvency.</a:t>
            </a:r>
          </a:p>
          <a:p>
            <a:pPr algn="just">
              <a:defRPr/>
            </a:pPr>
            <a:endParaRPr lang="en-US" sz="1800" dirty="0">
              <a:solidFill>
                <a:srgbClr val="194888"/>
              </a:solidFill>
              <a:latin typeface="Arial" charset="0"/>
              <a:cs typeface="Arial" charset="0"/>
            </a:endParaRPr>
          </a:p>
        </p:txBody>
      </p:sp>
      <p:sp>
        <p:nvSpPr>
          <p:cNvPr id="4" name="Slide Number Placeholder 3"/>
          <p:cNvSpPr>
            <a:spLocks noGrp="1"/>
          </p:cNvSpPr>
          <p:nvPr>
            <p:ph type="sldNum" sz="quarter" idx="12"/>
          </p:nvPr>
        </p:nvSpPr>
        <p:spPr/>
        <p:txBody>
          <a:bodyPr/>
          <a:lstStyle/>
          <a:p>
            <a:pPr>
              <a:defRPr/>
            </a:pPr>
            <a:fld id="{9649C405-F4D8-4D26-B714-157A687C1FD0}" type="slidenum">
              <a:rPr lang="ro-RO" smtClean="0"/>
              <a:pPr>
                <a:defRPr/>
              </a:pPr>
              <a:t>6</a:t>
            </a:fld>
            <a:endParaRPr lang="ro-RO" dirty="0"/>
          </a:p>
        </p:txBody>
      </p:sp>
      <p:sp>
        <p:nvSpPr>
          <p:cNvPr id="2" name="TextBox 1"/>
          <p:cNvSpPr txBox="1"/>
          <p:nvPr/>
        </p:nvSpPr>
        <p:spPr>
          <a:xfrm>
            <a:off x="7340600" y="-152400"/>
            <a:ext cx="184666" cy="369332"/>
          </a:xfrm>
          <a:prstGeom prst="rect">
            <a:avLst/>
          </a:prstGeom>
          <a:noFill/>
        </p:spPr>
        <p:txBody>
          <a:bodyPr wrap="none" rtlCol="0">
            <a:spAutoFit/>
          </a:bodyPr>
          <a:lstStyle/>
          <a:p>
            <a:endParaRPr lang="en-US" dirty="0"/>
          </a:p>
        </p:txBody>
      </p:sp>
      <p:sp>
        <p:nvSpPr>
          <p:cNvPr id="6" name="Rounded Rectangle 5"/>
          <p:cNvSpPr/>
          <p:nvPr/>
        </p:nvSpPr>
        <p:spPr>
          <a:xfrm>
            <a:off x="611560" y="4437112"/>
            <a:ext cx="4752528" cy="864096"/>
          </a:xfrm>
          <a:prstGeom prst="roundRect">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rotWithShape="1">
          <a:blip r:embed="rId3"/>
          <a:srcRect l="7297" t="6369" r="7311" b="10255"/>
          <a:stretch/>
        </p:blipFill>
        <p:spPr>
          <a:xfrm>
            <a:off x="6588224" y="3717032"/>
            <a:ext cx="2041240" cy="1744014"/>
          </a:xfrm>
          <a:prstGeom prst="rect">
            <a:avLst/>
          </a:prstGeom>
        </p:spPr>
      </p:pic>
    </p:spTree>
    <p:extLst>
      <p:ext uri="{BB962C8B-B14F-4D97-AF65-F5344CB8AC3E}">
        <p14:creationId xmlns:p14="http://schemas.microsoft.com/office/powerpoint/2010/main" val="158413187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188640"/>
            <a:ext cx="7704856" cy="936104"/>
          </a:xfrm>
        </p:spPr>
        <p:txBody>
          <a:bodyPr/>
          <a:lstStyle/>
          <a:p>
            <a:r>
              <a:rPr lang="en-US" sz="2800" b="1" dirty="0" smtClean="0"/>
              <a:t>Key Services - </a:t>
            </a:r>
            <a:r>
              <a:rPr lang="en-US" sz="2000" b="1" dirty="0" smtClean="0"/>
              <a:t>What </a:t>
            </a:r>
            <a:r>
              <a:rPr lang="en-US" sz="2000" b="1" dirty="0" smtClean="0"/>
              <a:t>will Europa </a:t>
            </a:r>
            <a:r>
              <a:rPr lang="en-US" sz="2000" b="1" dirty="0"/>
              <a:t>Re </a:t>
            </a:r>
            <a:r>
              <a:rPr lang="en-US" sz="2000" b="1" dirty="0" smtClean="0"/>
              <a:t>do for </a:t>
            </a:r>
            <a:r>
              <a:rPr lang="en-US" sz="2000" b="1" dirty="0" smtClean="0"/>
              <a:t>Consumers</a:t>
            </a:r>
            <a:endParaRPr lang="en-US" sz="2000" dirty="0"/>
          </a:p>
        </p:txBody>
      </p:sp>
      <p:sp>
        <p:nvSpPr>
          <p:cNvPr id="4" name="TextBox 3"/>
          <p:cNvSpPr txBox="1"/>
          <p:nvPr/>
        </p:nvSpPr>
        <p:spPr>
          <a:xfrm>
            <a:off x="598694" y="1692122"/>
            <a:ext cx="1829472" cy="677227"/>
          </a:xfrm>
          <a:prstGeom prst="rect">
            <a:avLst/>
          </a:prstGeom>
          <a:solidFill>
            <a:schemeClr val="accent6">
              <a:lumMod val="60000"/>
              <a:lumOff val="40000"/>
            </a:schemeClr>
          </a:solidFill>
          <a:ln>
            <a:noFill/>
          </a:ln>
        </p:spPr>
        <p:txBody>
          <a:bodyPr wrap="square" rtlCol="0">
            <a:noAutofit/>
          </a:bodyPr>
          <a:lstStyle/>
          <a:p>
            <a:pPr algn="ctr"/>
            <a:endParaRPr lang="en-US" sz="800" b="1" dirty="0" smtClean="0"/>
          </a:p>
          <a:p>
            <a:pPr algn="ctr"/>
            <a:r>
              <a:rPr lang="en-US" sz="2000" b="1" dirty="0" smtClean="0"/>
              <a:t>Government</a:t>
            </a:r>
            <a:endParaRPr lang="en-US" sz="2000" b="1" dirty="0"/>
          </a:p>
        </p:txBody>
      </p:sp>
      <p:sp>
        <p:nvSpPr>
          <p:cNvPr id="5" name="TextBox 4"/>
          <p:cNvSpPr txBox="1"/>
          <p:nvPr/>
        </p:nvSpPr>
        <p:spPr>
          <a:xfrm>
            <a:off x="7021750" y="1628800"/>
            <a:ext cx="1654706" cy="4824536"/>
          </a:xfrm>
          <a:prstGeom prst="rect">
            <a:avLst/>
          </a:prstGeom>
          <a:solidFill>
            <a:schemeClr val="tx2">
              <a:lumMod val="20000"/>
              <a:lumOff val="80000"/>
            </a:schemeClr>
          </a:solidFill>
          <a:ln>
            <a:noFill/>
          </a:ln>
        </p:spPr>
        <p:txBody>
          <a:bodyPr wrap="square" rtlCol="0">
            <a:noAutofit/>
          </a:bodyPr>
          <a:lstStyle/>
          <a:p>
            <a:endParaRPr lang="en-US" sz="1100" dirty="0" smtClean="0"/>
          </a:p>
          <a:p>
            <a:r>
              <a:rPr lang="en-US" sz="1400" i="1" dirty="0" smtClean="0"/>
              <a:t>As result:</a:t>
            </a:r>
          </a:p>
          <a:p>
            <a:endParaRPr lang="en-US" sz="1400" i="1" dirty="0" smtClean="0"/>
          </a:p>
          <a:p>
            <a:pPr marL="169863" indent="-169863">
              <a:spcBef>
                <a:spcPts val="0"/>
              </a:spcBef>
              <a:spcAft>
                <a:spcPts val="600"/>
              </a:spcAft>
              <a:buFontTx/>
              <a:buChar char="-"/>
            </a:pPr>
            <a:r>
              <a:rPr lang="en-US" sz="1400" b="1" i="1" dirty="0" smtClean="0"/>
              <a:t>Consumers’ </a:t>
            </a:r>
            <a:r>
              <a:rPr lang="en-US" sz="1400" b="1" i="1" dirty="0" smtClean="0"/>
              <a:t>profit and assets are better protected</a:t>
            </a:r>
          </a:p>
          <a:p>
            <a:pPr marL="169863" indent="-169863">
              <a:spcBef>
                <a:spcPts val="0"/>
              </a:spcBef>
              <a:spcAft>
                <a:spcPts val="600"/>
              </a:spcAft>
              <a:buFontTx/>
              <a:buChar char="-"/>
            </a:pPr>
            <a:r>
              <a:rPr lang="en-US" sz="1400" dirty="0" smtClean="0"/>
              <a:t>Higher incentive to produce</a:t>
            </a:r>
          </a:p>
          <a:p>
            <a:pPr>
              <a:spcBef>
                <a:spcPts val="0"/>
              </a:spcBef>
              <a:spcAft>
                <a:spcPts val="600"/>
              </a:spcAft>
            </a:pPr>
            <a:endParaRPr lang="en-US" sz="1400" dirty="0" smtClean="0"/>
          </a:p>
          <a:p>
            <a:pPr>
              <a:spcBef>
                <a:spcPts val="0"/>
              </a:spcBef>
              <a:spcAft>
                <a:spcPts val="600"/>
              </a:spcAft>
            </a:pPr>
            <a:r>
              <a:rPr lang="en-US" sz="1400" i="1" dirty="0" smtClean="0"/>
              <a:t>Outcome</a:t>
            </a:r>
          </a:p>
          <a:p>
            <a:pPr>
              <a:spcBef>
                <a:spcPts val="0"/>
              </a:spcBef>
              <a:spcAft>
                <a:spcPts val="600"/>
              </a:spcAft>
            </a:pPr>
            <a:endParaRPr lang="en-US" sz="1400" i="1" dirty="0" smtClean="0"/>
          </a:p>
          <a:p>
            <a:pPr marL="117475" indent="-117475">
              <a:spcBef>
                <a:spcPts val="0"/>
              </a:spcBef>
              <a:spcAft>
                <a:spcPts val="600"/>
              </a:spcAft>
              <a:buFontTx/>
              <a:buChar char="-"/>
            </a:pPr>
            <a:r>
              <a:rPr lang="en-US" sz="1400" dirty="0" smtClean="0"/>
              <a:t>Increased production</a:t>
            </a:r>
          </a:p>
          <a:p>
            <a:pPr marL="117475" indent="-117475">
              <a:spcBef>
                <a:spcPts val="0"/>
              </a:spcBef>
              <a:spcAft>
                <a:spcPts val="600"/>
              </a:spcAft>
              <a:buFontTx/>
              <a:buChar char="-"/>
            </a:pPr>
            <a:r>
              <a:rPr lang="en-US" sz="1400" dirty="0" smtClean="0"/>
              <a:t>Increased income</a:t>
            </a:r>
          </a:p>
          <a:p>
            <a:pPr marL="117475" indent="-117475">
              <a:spcBef>
                <a:spcPts val="0"/>
              </a:spcBef>
              <a:spcAft>
                <a:spcPts val="600"/>
              </a:spcAft>
              <a:buFontTx/>
              <a:buChar char="-"/>
            </a:pPr>
            <a:r>
              <a:rPr lang="en-US" sz="1400" dirty="0" smtClean="0"/>
              <a:t>Higher contribution to economy</a:t>
            </a:r>
            <a:endParaRPr lang="en-US" sz="1400" dirty="0"/>
          </a:p>
        </p:txBody>
      </p:sp>
      <p:sp>
        <p:nvSpPr>
          <p:cNvPr id="6" name="TextBox 5"/>
          <p:cNvSpPr txBox="1"/>
          <p:nvPr/>
        </p:nvSpPr>
        <p:spPr>
          <a:xfrm>
            <a:off x="621085" y="5780300"/>
            <a:ext cx="1792598" cy="579253"/>
          </a:xfrm>
          <a:prstGeom prst="rect">
            <a:avLst/>
          </a:prstGeom>
          <a:solidFill>
            <a:schemeClr val="accent2">
              <a:lumMod val="40000"/>
              <a:lumOff val="60000"/>
            </a:schemeClr>
          </a:solidFill>
          <a:ln>
            <a:noFill/>
          </a:ln>
        </p:spPr>
        <p:txBody>
          <a:bodyPr wrap="square" rtlCol="0">
            <a:noAutofit/>
          </a:bodyPr>
          <a:lstStyle/>
          <a:p>
            <a:pPr algn="ctr"/>
            <a:r>
              <a:rPr lang="en-US" sz="1600" b="1" dirty="0" smtClean="0"/>
              <a:t>Insurance companies</a:t>
            </a:r>
            <a:endParaRPr lang="en-US" sz="1600" b="1" dirty="0"/>
          </a:p>
        </p:txBody>
      </p:sp>
      <p:sp>
        <p:nvSpPr>
          <p:cNvPr id="7" name="Right Arrow 6"/>
          <p:cNvSpPr/>
          <p:nvPr/>
        </p:nvSpPr>
        <p:spPr>
          <a:xfrm>
            <a:off x="2699792" y="1268760"/>
            <a:ext cx="2413113" cy="1389831"/>
          </a:xfrm>
          <a:prstGeom prst="rightArrow">
            <a:avLst>
              <a:gd name="adj1" fmla="val 64433"/>
              <a:gd name="adj2" fmla="val 3578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aphicFrame>
        <p:nvGraphicFramePr>
          <p:cNvPr id="9" name="Diagram 8"/>
          <p:cNvGraphicFramePr/>
          <p:nvPr>
            <p:extLst>
              <p:ext uri="{D42A27DB-BD31-4B8C-83A1-F6EECF244321}">
                <p14:modId xmlns:p14="http://schemas.microsoft.com/office/powerpoint/2010/main" val="2387946671"/>
              </p:ext>
            </p:extLst>
          </p:nvPr>
        </p:nvGraphicFramePr>
        <p:xfrm>
          <a:off x="4183890" y="3754278"/>
          <a:ext cx="1723652" cy="13616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2699792" y="1700808"/>
            <a:ext cx="2547704" cy="516951"/>
          </a:xfrm>
          <a:prstGeom prst="rect">
            <a:avLst/>
          </a:prstGeom>
          <a:noFill/>
        </p:spPr>
        <p:txBody>
          <a:bodyPr wrap="square" rtlCol="0">
            <a:spAutoFit/>
          </a:bodyPr>
          <a:lstStyle/>
          <a:p>
            <a:pPr marL="117475" indent="-117475">
              <a:spcBef>
                <a:spcPts val="0"/>
              </a:spcBef>
              <a:spcAft>
                <a:spcPts val="600"/>
              </a:spcAft>
              <a:buFont typeface="Arial" pitchFamily="34" charset="0"/>
              <a:buChar char="•"/>
            </a:pPr>
            <a:r>
              <a:rPr lang="en-US" sz="1200" dirty="0" smtClean="0"/>
              <a:t>Direct subsidies</a:t>
            </a:r>
          </a:p>
          <a:p>
            <a:pPr marL="117475" indent="-117475">
              <a:spcBef>
                <a:spcPts val="0"/>
              </a:spcBef>
              <a:spcAft>
                <a:spcPts val="600"/>
              </a:spcAft>
              <a:buFont typeface="Arial" pitchFamily="34" charset="0"/>
              <a:buChar char="•"/>
            </a:pPr>
            <a:r>
              <a:rPr lang="en-US" sz="1200" dirty="0" smtClean="0"/>
              <a:t>Insurance premium subsidies</a:t>
            </a:r>
            <a:endParaRPr lang="en-US" sz="1200" dirty="0"/>
          </a:p>
        </p:txBody>
      </p:sp>
      <p:sp>
        <p:nvSpPr>
          <p:cNvPr id="11" name="TextBox 10"/>
          <p:cNvSpPr txBox="1"/>
          <p:nvPr/>
        </p:nvSpPr>
        <p:spPr>
          <a:xfrm>
            <a:off x="2843808" y="5805264"/>
            <a:ext cx="2477515" cy="516951"/>
          </a:xfrm>
          <a:prstGeom prst="rect">
            <a:avLst/>
          </a:prstGeom>
          <a:noFill/>
        </p:spPr>
        <p:txBody>
          <a:bodyPr wrap="square" rtlCol="0">
            <a:spAutoFit/>
          </a:bodyPr>
          <a:lstStyle/>
          <a:p>
            <a:pPr marL="117475" indent="-117475">
              <a:spcBef>
                <a:spcPts val="0"/>
              </a:spcBef>
              <a:spcAft>
                <a:spcPts val="600"/>
              </a:spcAft>
              <a:buFont typeface="Arial" pitchFamily="34" charset="0"/>
              <a:buChar char="•"/>
            </a:pPr>
            <a:r>
              <a:rPr lang="en-US" sz="1200" dirty="0" smtClean="0"/>
              <a:t>Basic Insurance protection</a:t>
            </a:r>
          </a:p>
          <a:p>
            <a:pPr marL="117475" indent="-117475">
              <a:spcBef>
                <a:spcPts val="0"/>
              </a:spcBef>
              <a:spcAft>
                <a:spcPts val="600"/>
              </a:spcAft>
              <a:buFont typeface="Arial" pitchFamily="34" charset="0"/>
              <a:buChar char="•"/>
            </a:pPr>
            <a:r>
              <a:rPr lang="en-US" sz="1200" dirty="0" smtClean="0"/>
              <a:t>Specialized Insurance protection</a:t>
            </a:r>
            <a:endParaRPr lang="en-US" sz="1200" dirty="0"/>
          </a:p>
        </p:txBody>
      </p:sp>
      <p:sp>
        <p:nvSpPr>
          <p:cNvPr id="13" name="TextBox 12"/>
          <p:cNvSpPr txBox="1"/>
          <p:nvPr/>
        </p:nvSpPr>
        <p:spPr>
          <a:xfrm>
            <a:off x="598694" y="3952289"/>
            <a:ext cx="1792598" cy="354481"/>
          </a:xfrm>
          <a:prstGeom prst="rect">
            <a:avLst/>
          </a:prstGeom>
          <a:noFill/>
          <a:ln>
            <a:solidFill>
              <a:schemeClr val="accent1">
                <a:shade val="50000"/>
              </a:schemeClr>
            </a:solidFill>
            <a:prstDash val="sysDash"/>
          </a:ln>
        </p:spPr>
        <p:txBody>
          <a:bodyPr wrap="square" rtlCol="0">
            <a:spAutoFit/>
          </a:bodyPr>
          <a:lstStyle/>
          <a:p>
            <a:pPr algn="ctr"/>
            <a:r>
              <a:rPr lang="en-US" dirty="0" smtClean="0"/>
              <a:t>Europa Re</a:t>
            </a:r>
            <a:endParaRPr lang="en-US" dirty="0"/>
          </a:p>
        </p:txBody>
      </p:sp>
      <p:sp>
        <p:nvSpPr>
          <p:cNvPr id="14" name="Up Arrow 13"/>
          <p:cNvSpPr/>
          <p:nvPr/>
        </p:nvSpPr>
        <p:spPr>
          <a:xfrm>
            <a:off x="308983" y="2383600"/>
            <a:ext cx="2344167" cy="1393085"/>
          </a:xfrm>
          <a:prstGeom prst="upArrow">
            <a:avLst>
              <a:gd name="adj1" fmla="val 75611"/>
              <a:gd name="adj2" fmla="val 28109"/>
            </a:avLst>
          </a:prstGeom>
          <a:no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 Arrow 15"/>
          <p:cNvSpPr/>
          <p:nvPr/>
        </p:nvSpPr>
        <p:spPr>
          <a:xfrm rot="10800000">
            <a:off x="327900" y="4468006"/>
            <a:ext cx="2344167" cy="1312294"/>
          </a:xfrm>
          <a:prstGeom prst="upArrow">
            <a:avLst>
              <a:gd name="adj1" fmla="val 75611"/>
              <a:gd name="adj2" fmla="val 28109"/>
            </a:avLst>
          </a:prstGeom>
          <a:no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810522" y="2729985"/>
            <a:ext cx="1378922" cy="620341"/>
          </a:xfrm>
          <a:prstGeom prst="rect">
            <a:avLst/>
          </a:prstGeom>
          <a:noFill/>
        </p:spPr>
        <p:txBody>
          <a:bodyPr wrap="square" rtlCol="0">
            <a:spAutoFit/>
          </a:bodyPr>
          <a:lstStyle/>
          <a:p>
            <a:pPr algn="ctr">
              <a:spcBef>
                <a:spcPts val="0"/>
              </a:spcBef>
              <a:spcAft>
                <a:spcPts val="600"/>
              </a:spcAft>
            </a:pPr>
            <a:r>
              <a:rPr lang="en-US" sz="1200" dirty="0" smtClean="0"/>
              <a:t>Expertise on improving the subsidy scheme</a:t>
            </a:r>
            <a:endParaRPr lang="en-US" sz="1200" dirty="0"/>
          </a:p>
        </p:txBody>
      </p:sp>
      <p:sp>
        <p:nvSpPr>
          <p:cNvPr id="18" name="TextBox 17"/>
          <p:cNvSpPr txBox="1"/>
          <p:nvPr/>
        </p:nvSpPr>
        <p:spPr>
          <a:xfrm>
            <a:off x="805532" y="4598958"/>
            <a:ext cx="1378922" cy="907941"/>
          </a:xfrm>
          <a:prstGeom prst="rect">
            <a:avLst/>
          </a:prstGeom>
          <a:noFill/>
        </p:spPr>
        <p:txBody>
          <a:bodyPr wrap="square" rtlCol="0">
            <a:spAutoFit/>
          </a:bodyPr>
          <a:lstStyle/>
          <a:p>
            <a:pPr algn="ctr">
              <a:spcBef>
                <a:spcPts val="0"/>
              </a:spcBef>
              <a:spcAft>
                <a:spcPts val="600"/>
              </a:spcAft>
            </a:pPr>
            <a:r>
              <a:rPr lang="en-US" sz="1200" dirty="0" smtClean="0"/>
              <a:t>New user friendly and affordable products</a:t>
            </a:r>
          </a:p>
          <a:p>
            <a:pPr algn="ctr">
              <a:spcBef>
                <a:spcPts val="0"/>
              </a:spcBef>
              <a:spcAft>
                <a:spcPts val="600"/>
              </a:spcAft>
            </a:pPr>
            <a:r>
              <a:rPr lang="en-US" sz="1200" dirty="0" smtClean="0"/>
              <a:t>Know how</a:t>
            </a:r>
            <a:endParaRPr lang="en-US" sz="1200" dirty="0"/>
          </a:p>
        </p:txBody>
      </p:sp>
      <p:sp>
        <p:nvSpPr>
          <p:cNvPr id="19" name="Up Arrow 18"/>
          <p:cNvSpPr/>
          <p:nvPr/>
        </p:nvSpPr>
        <p:spPr>
          <a:xfrm rot="5400000">
            <a:off x="1793541" y="3267839"/>
            <a:ext cx="3024337" cy="1618467"/>
          </a:xfrm>
          <a:prstGeom prst="upArrow">
            <a:avLst>
              <a:gd name="adj1" fmla="val 75611"/>
              <a:gd name="adj2" fmla="val 28109"/>
            </a:avLst>
          </a:prstGeom>
          <a:no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483768" y="3212976"/>
            <a:ext cx="1378922" cy="1800493"/>
          </a:xfrm>
          <a:prstGeom prst="rect">
            <a:avLst/>
          </a:prstGeom>
          <a:noFill/>
        </p:spPr>
        <p:txBody>
          <a:bodyPr wrap="square" rtlCol="0">
            <a:spAutoFit/>
          </a:bodyPr>
          <a:lstStyle/>
          <a:p>
            <a:pPr algn="ctr">
              <a:spcBef>
                <a:spcPts val="0"/>
              </a:spcBef>
              <a:spcAft>
                <a:spcPts val="600"/>
              </a:spcAft>
            </a:pPr>
            <a:r>
              <a:rPr lang="en-US" sz="1200" dirty="0" smtClean="0"/>
              <a:t>Awareness</a:t>
            </a:r>
          </a:p>
          <a:p>
            <a:pPr algn="ctr">
              <a:spcBef>
                <a:spcPts val="0"/>
              </a:spcBef>
              <a:spcAft>
                <a:spcPts val="600"/>
              </a:spcAft>
            </a:pPr>
            <a:r>
              <a:rPr lang="en-US" sz="1200" dirty="0" smtClean="0"/>
              <a:t>Education</a:t>
            </a:r>
          </a:p>
          <a:p>
            <a:pPr algn="ctr">
              <a:spcBef>
                <a:spcPts val="0"/>
              </a:spcBef>
              <a:spcAft>
                <a:spcPts val="600"/>
              </a:spcAft>
            </a:pPr>
            <a:r>
              <a:rPr lang="en-US" sz="1200" dirty="0" smtClean="0"/>
              <a:t>Development of distribution channels</a:t>
            </a:r>
          </a:p>
          <a:p>
            <a:pPr algn="ctr">
              <a:spcBef>
                <a:spcPts val="0"/>
              </a:spcBef>
              <a:spcAft>
                <a:spcPts val="600"/>
              </a:spcAft>
            </a:pPr>
            <a:r>
              <a:rPr lang="en-US" sz="1200" dirty="0" smtClean="0"/>
              <a:t>New Parametric Insurance Products</a:t>
            </a:r>
            <a:endParaRPr lang="en-US" sz="1200" dirty="0"/>
          </a:p>
        </p:txBody>
      </p:sp>
      <p:sp>
        <p:nvSpPr>
          <p:cNvPr id="21" name="TextBox 20"/>
          <p:cNvSpPr txBox="1"/>
          <p:nvPr/>
        </p:nvSpPr>
        <p:spPr>
          <a:xfrm>
            <a:off x="4405411" y="3276587"/>
            <a:ext cx="1447868" cy="461665"/>
          </a:xfrm>
          <a:prstGeom prst="rect">
            <a:avLst/>
          </a:prstGeom>
          <a:noFill/>
        </p:spPr>
        <p:txBody>
          <a:bodyPr wrap="square" rtlCol="0">
            <a:spAutoFit/>
          </a:bodyPr>
          <a:lstStyle/>
          <a:p>
            <a:pPr algn="ctr"/>
            <a:r>
              <a:rPr lang="en-US" sz="1200" i="1" dirty="0" smtClean="0"/>
              <a:t>Improved market mechanism</a:t>
            </a:r>
            <a:endParaRPr lang="en-US" sz="1200" i="1" dirty="0"/>
          </a:p>
        </p:txBody>
      </p:sp>
      <p:sp>
        <p:nvSpPr>
          <p:cNvPr id="22" name="TextBox 21"/>
          <p:cNvSpPr txBox="1"/>
          <p:nvPr/>
        </p:nvSpPr>
        <p:spPr>
          <a:xfrm rot="16200000">
            <a:off x="3569009" y="3801284"/>
            <a:ext cx="5156222" cy="523220"/>
          </a:xfrm>
          <a:prstGeom prst="rect">
            <a:avLst/>
          </a:prstGeom>
          <a:solidFill>
            <a:srgbClr val="92D050"/>
          </a:solidFill>
          <a:ln>
            <a:noFill/>
          </a:ln>
        </p:spPr>
        <p:txBody>
          <a:bodyPr wrap="square" rtlCol="0">
            <a:spAutoFit/>
          </a:bodyPr>
          <a:lstStyle/>
          <a:p>
            <a:pPr algn="ctr"/>
            <a:r>
              <a:rPr lang="en-US" sz="2800" dirty="0" smtClean="0"/>
              <a:t>Consumers</a:t>
            </a:r>
            <a:endParaRPr lang="en-US" sz="2800" dirty="0" smtClean="0"/>
          </a:p>
        </p:txBody>
      </p:sp>
      <p:sp>
        <p:nvSpPr>
          <p:cNvPr id="23" name="Up Arrow 22"/>
          <p:cNvSpPr/>
          <p:nvPr/>
        </p:nvSpPr>
        <p:spPr>
          <a:xfrm rot="5400000">
            <a:off x="6342431" y="3653396"/>
            <a:ext cx="734493" cy="624144"/>
          </a:xfrm>
          <a:prstGeom prst="upArrow">
            <a:avLst>
              <a:gd name="adj1" fmla="val 48300"/>
              <a:gd name="adj2" fmla="val 48750"/>
            </a:avLst>
          </a:prstGeom>
          <a:no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a:off x="2699792" y="5439693"/>
            <a:ext cx="2413113" cy="1389831"/>
          </a:xfrm>
          <a:prstGeom prst="rightArrow">
            <a:avLst>
              <a:gd name="adj1" fmla="val 64433"/>
              <a:gd name="adj2" fmla="val 3578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 name="Slide Number Placeholder 2"/>
          <p:cNvSpPr>
            <a:spLocks noGrp="1"/>
          </p:cNvSpPr>
          <p:nvPr>
            <p:ph type="sldNum" sz="quarter" idx="12"/>
          </p:nvPr>
        </p:nvSpPr>
        <p:spPr/>
        <p:txBody>
          <a:bodyPr/>
          <a:lstStyle/>
          <a:p>
            <a:pPr>
              <a:defRPr/>
            </a:pPr>
            <a:fld id="{22442AA2-00A1-44E9-8434-22F0DBDD7106}" type="slidenum">
              <a:rPr lang="ro-RO" smtClean="0"/>
              <a:pPr>
                <a:defRPr/>
              </a:pPr>
              <a:t>7</a:t>
            </a:fld>
            <a:endParaRPr lang="ro-RO"/>
          </a:p>
        </p:txBody>
      </p:sp>
    </p:spTree>
    <p:extLst>
      <p:ext uri="{BB962C8B-B14F-4D97-AF65-F5344CB8AC3E}">
        <p14:creationId xmlns:p14="http://schemas.microsoft.com/office/powerpoint/2010/main" val="14209935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335560" y="-10244"/>
            <a:ext cx="7776864" cy="918964"/>
          </a:xfrm>
        </p:spPr>
        <p:txBody>
          <a:bodyPr/>
          <a:lstStyle/>
          <a:p>
            <a:r>
              <a:rPr lang="en-US" sz="2800" b="1" dirty="0" smtClean="0">
                <a:latin typeface="Arial" charset="0"/>
                <a:ea typeface="ＭＳ Ｐゴシック" pitchFamily="34" charset="-128"/>
                <a:cs typeface="Arial" charset="0"/>
              </a:rPr>
              <a:t>Key Services </a:t>
            </a:r>
            <a:r>
              <a:rPr lang="en-US" sz="2400" b="1" dirty="0" smtClean="0">
                <a:latin typeface="Arial" charset="0"/>
                <a:ea typeface="ＭＳ Ｐゴシック" pitchFamily="34" charset="-128"/>
                <a:cs typeface="Arial" charset="0"/>
              </a:rPr>
              <a:t>- </a:t>
            </a:r>
            <a:r>
              <a:rPr lang="en-US" sz="2000" b="1" dirty="0" smtClean="0">
                <a:latin typeface="Arial" charset="0"/>
                <a:ea typeface="ＭＳ Ｐゴシック" pitchFamily="34" charset="-128"/>
                <a:cs typeface="Arial" charset="0"/>
              </a:rPr>
              <a:t>What </a:t>
            </a:r>
            <a:r>
              <a:rPr lang="en-US" sz="2000" b="1" dirty="0" smtClean="0">
                <a:latin typeface="Arial" charset="0"/>
                <a:ea typeface="ＭＳ Ｐゴシック" pitchFamily="34" charset="-128"/>
                <a:cs typeface="Arial" charset="0"/>
              </a:rPr>
              <a:t>can be expected from </a:t>
            </a:r>
            <a:r>
              <a:rPr lang="en-US" sz="2000" b="1" dirty="0" smtClean="0">
                <a:latin typeface="Arial" charset="0"/>
                <a:ea typeface="ＭＳ Ｐゴシック" pitchFamily="34" charset="-128"/>
                <a:cs typeface="Arial" charset="0"/>
              </a:rPr>
              <a:t>ERe products</a:t>
            </a:r>
            <a:endParaRPr lang="en-US" sz="2000" b="1" dirty="0" smtClean="0">
              <a:latin typeface="Arial" charset="0"/>
              <a:ea typeface="ＭＳ Ｐゴシック" pitchFamily="34" charset="-128"/>
              <a:cs typeface="Arial"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9435407"/>
              </p:ext>
            </p:extLst>
          </p:nvPr>
        </p:nvGraphicFramePr>
        <p:xfrm>
          <a:off x="179512" y="1412776"/>
          <a:ext cx="8568952"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p:txBody>
          <a:bodyPr/>
          <a:lstStyle/>
          <a:p>
            <a:pPr>
              <a:defRPr/>
            </a:pPr>
            <a:fld id="{22442AA2-00A1-44E9-8434-22F0DBDD7106}" type="slidenum">
              <a:rPr lang="ro-RO" smtClean="0"/>
              <a:pPr>
                <a:defRPr/>
              </a:pPr>
              <a:t>8</a:t>
            </a:fld>
            <a:endParaRPr lang="ro-RO"/>
          </a:p>
        </p:txBody>
      </p:sp>
      <p:graphicFrame>
        <p:nvGraphicFramePr>
          <p:cNvPr id="8" name="Diagram 7"/>
          <p:cNvGraphicFramePr/>
          <p:nvPr>
            <p:extLst>
              <p:ext uri="{D42A27DB-BD31-4B8C-83A1-F6EECF244321}">
                <p14:modId xmlns:p14="http://schemas.microsoft.com/office/powerpoint/2010/main" val="3025419540"/>
              </p:ext>
            </p:extLst>
          </p:nvPr>
        </p:nvGraphicFramePr>
        <p:xfrm>
          <a:off x="827584" y="2060848"/>
          <a:ext cx="7704856" cy="194421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Right Arrow 8"/>
          <p:cNvSpPr/>
          <p:nvPr/>
        </p:nvSpPr>
        <p:spPr>
          <a:xfrm>
            <a:off x="755576" y="4437112"/>
            <a:ext cx="79208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835696" y="4293096"/>
            <a:ext cx="5688632" cy="523220"/>
          </a:xfrm>
          <a:prstGeom prst="rect">
            <a:avLst/>
          </a:prstGeom>
          <a:noFill/>
        </p:spPr>
        <p:txBody>
          <a:bodyPr wrap="square" rtlCol="0">
            <a:spAutoFit/>
          </a:bodyPr>
          <a:lstStyle/>
          <a:p>
            <a:r>
              <a:rPr lang="en-US" sz="2800" dirty="0">
                <a:solidFill>
                  <a:srgbClr val="C00000"/>
                </a:solidFill>
              </a:rPr>
              <a:t>fast and simplified loss settlements </a:t>
            </a:r>
          </a:p>
        </p:txBody>
      </p:sp>
      <p:sp>
        <p:nvSpPr>
          <p:cNvPr id="11" name="Right Arrow 10"/>
          <p:cNvSpPr/>
          <p:nvPr/>
        </p:nvSpPr>
        <p:spPr>
          <a:xfrm rot="10800000">
            <a:off x="7884368" y="4437112"/>
            <a:ext cx="79208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79512" y="5229200"/>
            <a:ext cx="8856984" cy="523220"/>
          </a:xfrm>
          <a:prstGeom prst="rect">
            <a:avLst/>
          </a:prstGeom>
          <a:noFill/>
        </p:spPr>
        <p:txBody>
          <a:bodyPr wrap="square" rtlCol="0">
            <a:spAutoFit/>
          </a:bodyPr>
          <a:lstStyle/>
          <a:p>
            <a:pPr algn="ctr"/>
            <a:r>
              <a:rPr lang="en-US" sz="2800" b="1" dirty="0" smtClean="0">
                <a:solidFill>
                  <a:srgbClr val="C00000"/>
                </a:solidFill>
              </a:rPr>
              <a:t>Remote Sensing &amp; Cat Modelling Technologies</a:t>
            </a:r>
            <a:endParaRPr lang="en-US" sz="2800" b="1" dirty="0">
              <a:solidFill>
                <a:srgbClr val="C00000"/>
              </a:solidFill>
            </a:endParaRPr>
          </a:p>
        </p:txBody>
      </p:sp>
    </p:spTree>
    <p:extLst>
      <p:ext uri="{BB962C8B-B14F-4D97-AF65-F5344CB8AC3E}">
        <p14:creationId xmlns:p14="http://schemas.microsoft.com/office/powerpoint/2010/main" val="9903283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55"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strVal val="#ppt_w*0.70"/>
                                          </p:val>
                                        </p:tav>
                                        <p:tav tm="100000">
                                          <p:val>
                                            <p:strVal val="#ppt_w"/>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animEffect transition="in" filter="fade">
                                      <p:cBhvr>
                                        <p:cTn id="23" dur="1000"/>
                                        <p:tgtEl>
                                          <p:spTgt spid="10"/>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1000" fill="hold"/>
                                        <p:tgtEl>
                                          <p:spTgt spid="12"/>
                                        </p:tgtEl>
                                        <p:attrNameLst>
                                          <p:attrName>ppt_w</p:attrName>
                                        </p:attrNameLst>
                                      </p:cBhvr>
                                      <p:tavLst>
                                        <p:tav tm="0">
                                          <p:val>
                                            <p:strVal val="#ppt_w*0.70"/>
                                          </p:val>
                                        </p:tav>
                                        <p:tav tm="100000">
                                          <p:val>
                                            <p:strVal val="#ppt_w"/>
                                          </p:val>
                                        </p:tav>
                                      </p:tavLst>
                                    </p:anim>
                                    <p:anim calcmode="lin" valueType="num">
                                      <p:cBhvr>
                                        <p:cTn id="27" dur="1000" fill="hold"/>
                                        <p:tgtEl>
                                          <p:spTgt spid="12"/>
                                        </p:tgtEl>
                                        <p:attrNameLst>
                                          <p:attrName>ppt_h</p:attrName>
                                        </p:attrNameLst>
                                      </p:cBhvr>
                                      <p:tavLst>
                                        <p:tav tm="0">
                                          <p:val>
                                            <p:strVal val="#ppt_h"/>
                                          </p:val>
                                        </p:tav>
                                        <p:tav tm="100000">
                                          <p:val>
                                            <p:strVal val="#ppt_h"/>
                                          </p:val>
                                        </p:tav>
                                      </p:tavLst>
                                    </p:anim>
                                    <p:animEffect transition="in" filter="fade">
                                      <p:cBhvr>
                                        <p:cTn id="28" dur="1000"/>
                                        <p:tgtEl>
                                          <p:spTgt spid="12"/>
                                        </p:tgtEl>
                                      </p:cBhvr>
                                    </p:animEffect>
                                  </p:childTnLst>
                                </p:cTn>
                              </p:par>
                              <p:par>
                                <p:cTn id="29" presetID="1" presetClass="entr" presetSubtype="0" fill="hold" grpId="1"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8" grpId="0">
        <p:bldAsOne/>
      </p:bldGraphic>
      <p:bldP spid="9" grpId="0" animBg="1"/>
      <p:bldP spid="10" grpId="0"/>
      <p:bldP spid="11" grpId="0" animBg="1"/>
      <p:bldP spid="12" grpId="0"/>
      <p:bldP spid="12"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a:xfrm>
            <a:off x="1116013" y="6350"/>
            <a:ext cx="7642225" cy="1143000"/>
          </a:xfrm>
        </p:spPr>
        <p:txBody>
          <a:bodyPr/>
          <a:lstStyle/>
          <a:p>
            <a:pPr eaLnBrk="1" hangingPunct="1"/>
            <a:r>
              <a:rPr lang="en-US" sz="3200" b="1" smtClean="0">
                <a:latin typeface="Century Gothic" pitchFamily="34" charset="0"/>
                <a:ea typeface="ＭＳ Ｐゴシック" pitchFamily="34" charset="-128"/>
                <a:cs typeface="Arial" charset="0"/>
              </a:rPr>
              <a:t>Europa Re Parametric products </a:t>
            </a:r>
            <a:r>
              <a:rPr lang="x-none" sz="3200" b="1" smtClean="0">
                <a:latin typeface="Century Gothic" pitchFamily="34" charset="0"/>
                <a:ea typeface="ＭＳ Ｐゴシック" pitchFamily="34" charset="-128"/>
                <a:cs typeface="Arial" charset="0"/>
              </a:rPr>
              <a:t/>
            </a:r>
            <a:br>
              <a:rPr lang="x-none" sz="3200" b="1" smtClean="0">
                <a:latin typeface="Century Gothic" pitchFamily="34" charset="0"/>
                <a:ea typeface="ＭＳ Ｐゴシック" pitchFamily="34" charset="-128"/>
                <a:cs typeface="Arial" charset="0"/>
              </a:rPr>
            </a:br>
            <a:endParaRPr lang="en-US" sz="2000" i="1" smtClean="0">
              <a:solidFill>
                <a:schemeClr val="tx1"/>
              </a:solidFill>
              <a:latin typeface="Calibri" pitchFamily="34" charset="0"/>
              <a:ea typeface="ＭＳ Ｐゴシック" pitchFamily="34" charset="-128"/>
              <a:cs typeface="Arial" charset="0"/>
            </a:endParaRPr>
          </a:p>
        </p:txBody>
      </p:sp>
      <p:sp>
        <p:nvSpPr>
          <p:cNvPr id="14341" name="Rectangle 3"/>
          <p:cNvSpPr>
            <a:spLocks noGrp="1" noChangeArrowheads="1"/>
          </p:cNvSpPr>
          <p:nvPr>
            <p:ph type="body" idx="1"/>
          </p:nvPr>
        </p:nvSpPr>
        <p:spPr>
          <a:xfrm>
            <a:off x="533400" y="1066800"/>
            <a:ext cx="8229600" cy="5140325"/>
          </a:xfrm>
        </p:spPr>
        <p:txBody>
          <a:bodyPr/>
          <a:lstStyle/>
          <a:p>
            <a:pPr algn="r" eaLnBrk="1" hangingPunct="1">
              <a:lnSpc>
                <a:spcPct val="80000"/>
              </a:lnSpc>
              <a:buClr>
                <a:srgbClr val="800000"/>
              </a:buClr>
              <a:buSzTx/>
              <a:buFontTx/>
              <a:buNone/>
            </a:pPr>
            <a:endParaRPr sz="1800" b="1" smtClean="0">
              <a:solidFill>
                <a:srgbClr val="194888"/>
              </a:solidFill>
              <a:latin typeface="Century Gothic" pitchFamily="34" charset="0"/>
              <a:ea typeface="ＭＳ Ｐゴシック" pitchFamily="34" charset="-128"/>
              <a:cs typeface="Arial" charset="0"/>
            </a:endParaRPr>
          </a:p>
          <a:p>
            <a:pPr algn="r" eaLnBrk="1" hangingPunct="1">
              <a:lnSpc>
                <a:spcPct val="80000"/>
              </a:lnSpc>
              <a:buClr>
                <a:srgbClr val="800000"/>
              </a:buClr>
              <a:buSzTx/>
              <a:buFontTx/>
              <a:buNone/>
            </a:pPr>
            <a:r>
              <a:rPr sz="1800" b="1" smtClean="0">
                <a:solidFill>
                  <a:srgbClr val="194888"/>
                </a:solidFill>
                <a:latin typeface="Century Gothic" pitchFamily="34" charset="0"/>
                <a:ea typeface="ＭＳ Ｐゴシック" pitchFamily="34" charset="-128"/>
                <a:cs typeface="Arial" charset="0"/>
              </a:rPr>
              <a:t>1. Precipitation</a:t>
            </a:r>
          </a:p>
          <a:p>
            <a:pPr eaLnBrk="1" hangingPunct="1">
              <a:lnSpc>
                <a:spcPct val="80000"/>
              </a:lnSpc>
              <a:buClr>
                <a:srgbClr val="800000"/>
              </a:buClr>
              <a:buSzTx/>
              <a:buFont typeface="Wingdings" pitchFamily="2" charset="2"/>
              <a:buChar char="§"/>
            </a:pPr>
            <a:endParaRPr sz="1800" smtClean="0">
              <a:solidFill>
                <a:srgbClr val="194888"/>
              </a:solidFill>
              <a:latin typeface="Century Gothic" pitchFamily="34" charset="0"/>
              <a:ea typeface="ＭＳ Ｐゴシック" pitchFamily="34" charset="-128"/>
              <a:cs typeface="Arial" charset="0"/>
            </a:endParaRPr>
          </a:p>
          <a:p>
            <a:pPr lvl="1" eaLnBrk="1" hangingPunct="1">
              <a:lnSpc>
                <a:spcPct val="80000"/>
              </a:lnSpc>
              <a:buClr>
                <a:srgbClr val="800000"/>
              </a:buClr>
              <a:buFont typeface="Arial" charset="0"/>
              <a:buNone/>
            </a:pPr>
            <a:endParaRPr sz="1400" b="1" smtClean="0">
              <a:solidFill>
                <a:srgbClr val="194888"/>
              </a:solidFill>
              <a:latin typeface="Century Gothic" pitchFamily="34" charset="0"/>
              <a:cs typeface="Arial" charset="0"/>
            </a:endParaRPr>
          </a:p>
          <a:p>
            <a:pPr lvl="1" eaLnBrk="1" hangingPunct="1">
              <a:lnSpc>
                <a:spcPct val="80000"/>
              </a:lnSpc>
              <a:buClr>
                <a:srgbClr val="800000"/>
              </a:buClr>
              <a:buFont typeface="Arial" charset="0"/>
              <a:buNone/>
            </a:pPr>
            <a:endParaRPr sz="1400" b="1" smtClean="0">
              <a:solidFill>
                <a:srgbClr val="194888"/>
              </a:solidFill>
              <a:latin typeface="Century Gothic" pitchFamily="34" charset="0"/>
              <a:cs typeface="Arial" charset="0"/>
            </a:endParaRPr>
          </a:p>
          <a:p>
            <a:pPr lvl="1" eaLnBrk="1" hangingPunct="1">
              <a:lnSpc>
                <a:spcPct val="80000"/>
              </a:lnSpc>
              <a:buClr>
                <a:srgbClr val="800000"/>
              </a:buClr>
              <a:buFont typeface="Arial" charset="0"/>
              <a:buNone/>
            </a:pPr>
            <a:endParaRPr sz="1400" b="1" smtClean="0">
              <a:solidFill>
                <a:srgbClr val="194888"/>
              </a:solidFill>
              <a:latin typeface="Century Gothic" pitchFamily="34" charset="0"/>
              <a:cs typeface="Arial" charset="0"/>
            </a:endParaRPr>
          </a:p>
          <a:p>
            <a:pPr lvl="1" eaLnBrk="1" hangingPunct="1">
              <a:lnSpc>
                <a:spcPct val="80000"/>
              </a:lnSpc>
              <a:buClr>
                <a:srgbClr val="800000"/>
              </a:buClr>
              <a:buFont typeface="Arial" charset="0"/>
              <a:buNone/>
            </a:pPr>
            <a:endParaRPr sz="1400" b="1" smtClean="0">
              <a:solidFill>
                <a:srgbClr val="194888"/>
              </a:solidFill>
              <a:latin typeface="Century Gothic" pitchFamily="34" charset="0"/>
              <a:cs typeface="Arial" charset="0"/>
            </a:endParaRPr>
          </a:p>
          <a:p>
            <a:pPr lvl="1" eaLnBrk="1" hangingPunct="1">
              <a:lnSpc>
                <a:spcPct val="80000"/>
              </a:lnSpc>
              <a:buClr>
                <a:srgbClr val="800000"/>
              </a:buClr>
              <a:buFont typeface="Arial" charset="0"/>
              <a:buNone/>
            </a:pPr>
            <a:endParaRPr sz="1400" b="1" smtClean="0">
              <a:solidFill>
                <a:srgbClr val="194888"/>
              </a:solidFill>
              <a:latin typeface="Century Gothic" pitchFamily="34" charset="0"/>
              <a:cs typeface="Arial" charset="0"/>
            </a:endParaRPr>
          </a:p>
          <a:p>
            <a:pPr lvl="1" eaLnBrk="1" hangingPunct="1">
              <a:lnSpc>
                <a:spcPct val="80000"/>
              </a:lnSpc>
              <a:buClr>
                <a:srgbClr val="800000"/>
              </a:buClr>
              <a:buFont typeface="Arial" charset="0"/>
              <a:buNone/>
            </a:pPr>
            <a:endParaRPr sz="1400" b="1" smtClean="0">
              <a:solidFill>
                <a:srgbClr val="194888"/>
              </a:solidFill>
              <a:latin typeface="Century Gothic" pitchFamily="34" charset="0"/>
              <a:cs typeface="Arial" charset="0"/>
            </a:endParaRPr>
          </a:p>
          <a:p>
            <a:pPr algn="r" eaLnBrk="1" hangingPunct="1">
              <a:lnSpc>
                <a:spcPct val="80000"/>
              </a:lnSpc>
              <a:buClr>
                <a:srgbClr val="800000"/>
              </a:buClr>
              <a:buSzTx/>
              <a:buFontTx/>
              <a:buNone/>
            </a:pPr>
            <a:endParaRPr sz="1800" b="1" smtClean="0">
              <a:solidFill>
                <a:srgbClr val="194888"/>
              </a:solidFill>
              <a:latin typeface="Century Gothic" pitchFamily="34" charset="0"/>
              <a:ea typeface="ＭＳ Ｐゴシック" pitchFamily="34" charset="-128"/>
              <a:cs typeface="Arial" charset="0"/>
            </a:endParaRPr>
          </a:p>
          <a:p>
            <a:pPr algn="r" eaLnBrk="1" hangingPunct="1">
              <a:lnSpc>
                <a:spcPct val="80000"/>
              </a:lnSpc>
              <a:buClr>
                <a:srgbClr val="800000"/>
              </a:buClr>
              <a:buSzTx/>
              <a:buFontTx/>
              <a:buNone/>
            </a:pPr>
            <a:r>
              <a:rPr sz="1800" b="1" smtClean="0">
                <a:solidFill>
                  <a:srgbClr val="194888"/>
                </a:solidFill>
                <a:latin typeface="Century Gothic" pitchFamily="34" charset="0"/>
                <a:ea typeface="ＭＳ Ｐゴシック" pitchFamily="34" charset="-128"/>
                <a:cs typeface="Arial" charset="0"/>
              </a:rPr>
              <a:t>2. Temperature </a:t>
            </a:r>
          </a:p>
          <a:p>
            <a:pPr eaLnBrk="1" hangingPunct="1">
              <a:lnSpc>
                <a:spcPct val="80000"/>
              </a:lnSpc>
              <a:buClr>
                <a:srgbClr val="800000"/>
              </a:buClr>
              <a:buSzTx/>
              <a:buFontTx/>
              <a:buNone/>
            </a:pPr>
            <a:endParaRPr sz="1800" b="1" smtClean="0">
              <a:solidFill>
                <a:srgbClr val="194888"/>
              </a:solidFill>
              <a:latin typeface="Century Gothic" pitchFamily="34" charset="0"/>
              <a:ea typeface="ＭＳ Ｐゴシック" pitchFamily="34" charset="-128"/>
              <a:cs typeface="Arial" charset="0"/>
            </a:endParaRPr>
          </a:p>
          <a:p>
            <a:pPr eaLnBrk="1" hangingPunct="1">
              <a:lnSpc>
                <a:spcPct val="80000"/>
              </a:lnSpc>
              <a:buClr>
                <a:srgbClr val="800000"/>
              </a:buClr>
              <a:buSzTx/>
              <a:buFont typeface="Wingdings" pitchFamily="2" charset="2"/>
              <a:buChar char="§"/>
            </a:pPr>
            <a:endParaRPr sz="1800" b="1" smtClean="0">
              <a:solidFill>
                <a:srgbClr val="194888"/>
              </a:solidFill>
              <a:latin typeface="Century Gothic" pitchFamily="34" charset="0"/>
              <a:ea typeface="ＭＳ Ｐゴシック" pitchFamily="34" charset="-128"/>
              <a:cs typeface="Arial" charset="0"/>
            </a:endParaRPr>
          </a:p>
          <a:p>
            <a:pPr eaLnBrk="1" hangingPunct="1">
              <a:lnSpc>
                <a:spcPct val="80000"/>
              </a:lnSpc>
              <a:buClr>
                <a:srgbClr val="800000"/>
              </a:buClr>
              <a:buSzTx/>
              <a:buFont typeface="Wingdings" pitchFamily="2" charset="2"/>
              <a:buChar char="§"/>
            </a:pPr>
            <a:endParaRPr sz="1800" b="1" smtClean="0">
              <a:solidFill>
                <a:srgbClr val="194888"/>
              </a:solidFill>
              <a:latin typeface="Century Gothic" pitchFamily="34" charset="0"/>
              <a:ea typeface="ＭＳ Ｐゴシック" pitchFamily="34" charset="-128"/>
              <a:cs typeface="Arial" charset="0"/>
            </a:endParaRPr>
          </a:p>
          <a:p>
            <a:pPr lvl="1" eaLnBrk="1" hangingPunct="1">
              <a:lnSpc>
                <a:spcPct val="80000"/>
              </a:lnSpc>
              <a:buClr>
                <a:srgbClr val="800000"/>
              </a:buClr>
              <a:buFont typeface="Wingdings" pitchFamily="2" charset="2"/>
              <a:buChar char="§"/>
            </a:pPr>
            <a:endParaRPr sz="1600" smtClean="0">
              <a:solidFill>
                <a:srgbClr val="194888"/>
              </a:solidFill>
              <a:latin typeface="Century Gothic" pitchFamily="34" charset="0"/>
              <a:cs typeface="Arial" charset="0"/>
            </a:endParaRPr>
          </a:p>
          <a:p>
            <a:pPr lvl="1" eaLnBrk="1" hangingPunct="1">
              <a:lnSpc>
                <a:spcPct val="80000"/>
              </a:lnSpc>
              <a:buClr>
                <a:srgbClr val="800000"/>
              </a:buClr>
              <a:buFont typeface="Wingdings" pitchFamily="2" charset="2"/>
              <a:buChar char="§"/>
            </a:pPr>
            <a:endParaRPr sz="1600" smtClean="0">
              <a:solidFill>
                <a:srgbClr val="194888"/>
              </a:solidFill>
              <a:latin typeface="Century Gothic" pitchFamily="34" charset="0"/>
              <a:cs typeface="Arial" charset="0"/>
            </a:endParaRPr>
          </a:p>
          <a:p>
            <a:pPr lvl="1" eaLnBrk="1" hangingPunct="1">
              <a:lnSpc>
                <a:spcPct val="80000"/>
              </a:lnSpc>
              <a:buClr>
                <a:srgbClr val="800000"/>
              </a:buClr>
              <a:buFont typeface="Wingdings" pitchFamily="2" charset="2"/>
              <a:buChar char="§"/>
            </a:pPr>
            <a:endParaRPr sz="1600" smtClean="0">
              <a:solidFill>
                <a:srgbClr val="194888"/>
              </a:solidFill>
              <a:latin typeface="Century Gothic" pitchFamily="34" charset="0"/>
              <a:cs typeface="Arial" charset="0"/>
            </a:endParaRPr>
          </a:p>
          <a:p>
            <a:pPr lvl="1" algn="ctr" eaLnBrk="1" hangingPunct="1">
              <a:lnSpc>
                <a:spcPct val="80000"/>
              </a:lnSpc>
              <a:buClr>
                <a:srgbClr val="800000"/>
              </a:buClr>
              <a:buFont typeface="Arial" charset="0"/>
              <a:buNone/>
            </a:pPr>
            <a:r>
              <a:rPr sz="1800" smtClean="0">
                <a:solidFill>
                  <a:srgbClr val="194888"/>
                </a:solidFill>
                <a:latin typeface="Century Gothic" pitchFamily="34" charset="0"/>
                <a:cs typeface="Arial" charset="0"/>
              </a:rPr>
              <a:t>Main principle of  parametric weather insurance: </a:t>
            </a:r>
          </a:p>
          <a:p>
            <a:pPr lvl="1" algn="ctr" eaLnBrk="1" hangingPunct="1">
              <a:lnSpc>
                <a:spcPct val="80000"/>
              </a:lnSpc>
              <a:buClr>
                <a:srgbClr val="800000"/>
              </a:buClr>
              <a:buFont typeface="Arial" charset="0"/>
              <a:buNone/>
            </a:pPr>
            <a:endParaRPr sz="1400" smtClean="0">
              <a:solidFill>
                <a:srgbClr val="194888"/>
              </a:solidFill>
              <a:latin typeface="Century Gothic" pitchFamily="34" charset="0"/>
              <a:cs typeface="Arial" charset="0"/>
            </a:endParaRPr>
          </a:p>
          <a:p>
            <a:pPr lvl="1" algn="ctr" eaLnBrk="1" hangingPunct="1">
              <a:lnSpc>
                <a:spcPct val="80000"/>
              </a:lnSpc>
              <a:buClr>
                <a:srgbClr val="800000"/>
              </a:buClr>
              <a:buFont typeface="Arial" charset="0"/>
              <a:buNone/>
            </a:pPr>
            <a:r>
              <a:rPr sz="1800" b="1" smtClean="0">
                <a:solidFill>
                  <a:srgbClr val="194888"/>
                </a:solidFill>
                <a:latin typeface="Century Gothic" pitchFamily="34" charset="0"/>
                <a:cs typeface="Arial" charset="0"/>
              </a:rPr>
              <a:t>Coverage in case of unusual behavior of weather</a:t>
            </a:r>
          </a:p>
          <a:p>
            <a:pPr lvl="1" eaLnBrk="1" hangingPunct="1">
              <a:lnSpc>
                <a:spcPct val="80000"/>
              </a:lnSpc>
              <a:buClr>
                <a:srgbClr val="800000"/>
              </a:buClr>
              <a:buFont typeface="Arial" charset="0"/>
              <a:buNone/>
            </a:pPr>
            <a:endParaRPr sz="1400" b="1" smtClean="0">
              <a:solidFill>
                <a:srgbClr val="194888"/>
              </a:solidFill>
              <a:latin typeface="Century Gothic" pitchFamily="34" charset="0"/>
              <a:cs typeface="Arial" charset="0"/>
            </a:endParaRPr>
          </a:p>
        </p:txBody>
      </p:sp>
      <p:graphicFrame>
        <p:nvGraphicFramePr>
          <p:cNvPr id="8" name="Diagram 7"/>
          <p:cNvGraphicFramePr/>
          <p:nvPr/>
        </p:nvGraphicFramePr>
        <p:xfrm>
          <a:off x="914400" y="1905000"/>
          <a:ext cx="7772400" cy="99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 8"/>
          <p:cNvGraphicFramePr/>
          <p:nvPr/>
        </p:nvGraphicFramePr>
        <p:xfrm>
          <a:off x="914400" y="3962400"/>
          <a:ext cx="7696200" cy="990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Slide Number Placeholder 1"/>
          <p:cNvSpPr>
            <a:spLocks noGrp="1"/>
          </p:cNvSpPr>
          <p:nvPr>
            <p:ph type="sldNum" sz="quarter" idx="12"/>
          </p:nvPr>
        </p:nvSpPr>
        <p:spPr/>
        <p:txBody>
          <a:bodyPr/>
          <a:lstStyle/>
          <a:p>
            <a:pPr>
              <a:defRPr/>
            </a:pPr>
            <a:fld id="{22442AA2-00A1-44E9-8434-22F0DBDD7106}" type="slidenum">
              <a:rPr lang="ro-RO" smtClean="0"/>
              <a:pPr>
                <a:defRPr/>
              </a:pPr>
              <a:t>9</a:t>
            </a:fld>
            <a:endParaRPr lang="ro-RO"/>
          </a:p>
        </p:txBody>
      </p:sp>
    </p:spTree>
    <p:extLst>
      <p:ext uri="{BB962C8B-B14F-4D97-AF65-F5344CB8AC3E}">
        <p14:creationId xmlns:p14="http://schemas.microsoft.com/office/powerpoint/2010/main" val="4157568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InfoPath Form Template" ma:contentTypeID="0x010100F8EF98760CBA4A94994F13BA881038FA009319CD7411562E40A61D54D59BE1BBD1" ma:contentTypeVersion="0" ma:contentTypeDescription="A Microsoft InfoPath Form Template." ma:contentTypeScope="" ma:versionID="6c0dd099c633086c4cdde24b3b197f78">
  <xsd:schema xmlns:xsd="http://www.w3.org/2001/XMLSchema" xmlns:xs="http://www.w3.org/2001/XMLSchema" xmlns:p="http://schemas.microsoft.com/office/2006/metadata/properties" xmlns:ns2="e33c09fd-b2d6-45ad-81e9-ad5c80928475" targetNamespace="http://schemas.microsoft.com/office/2006/metadata/properties" ma:root="true" ma:fieldsID="afcdd89d231360d8850edc1aab607fa5" ns2:_="">
    <xsd:import namespace="e33c09fd-b2d6-45ad-81e9-ad5c80928475"/>
    <xsd:element name="properties">
      <xsd:complexType>
        <xsd:sequence>
          <xsd:element name="documentManagement">
            <xsd:complexType>
              <xsd:all>
                <xsd:element ref="ns2:FormName" minOccurs="0"/>
                <xsd:element ref="ns2:FormCategory" minOccurs="0"/>
                <xsd:element ref="ns2:FormVersion" minOccurs="0"/>
                <xsd:element ref="ns2:FormId" minOccurs="0"/>
                <xsd:element ref="ns2:FormLocale" minOccurs="0"/>
                <xsd:element ref="ns2:FormDescription" minOccurs="0"/>
                <xsd:element ref="ns2:CustomContentTypeId" minOccurs="0"/>
                <xsd:element ref="ns2:ShowInCatalo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3c09fd-b2d6-45ad-81e9-ad5c80928475" elementFormDefault="qualified">
    <xsd:import namespace="http://schemas.microsoft.com/office/2006/documentManagement/types"/>
    <xsd:import namespace="http://schemas.microsoft.com/office/infopath/2007/PartnerControls"/>
    <xsd:element name="FormName" ma:index="8" nillable="true" ma:displayName="Form Name" ma:internalName="FormName">
      <xsd:simpleType>
        <xsd:restriction base="dms:Text"/>
      </xsd:simpleType>
    </xsd:element>
    <xsd:element name="FormCategory" ma:index="9" nillable="true" ma:displayName="Form Category" ma:internalName="FormCategory">
      <xsd:simpleType>
        <xsd:restriction base="dms:Text"/>
      </xsd:simpleType>
    </xsd:element>
    <xsd:element name="FormVersion" ma:index="10" nillable="true" ma:displayName="Form Version" ma:internalName="FormVersion">
      <xsd:simpleType>
        <xsd:restriction base="dms:Text"/>
      </xsd:simpleType>
    </xsd:element>
    <xsd:element name="FormId" ma:index="11" nillable="true" ma:displayName="Form ID" ma:internalName="FormId">
      <xsd:simpleType>
        <xsd:restriction base="dms:Text"/>
      </xsd:simpleType>
    </xsd:element>
    <xsd:element name="FormLocale" ma:index="12" nillable="true" ma:displayName="Form Locale" ma:internalName="FormLocale">
      <xsd:simpleType>
        <xsd:restriction base="dms:Text"/>
      </xsd:simpleType>
    </xsd:element>
    <xsd:element name="FormDescription" ma:index="13" nillable="true" ma:displayName="Form Description" ma:internalName="FormDescription">
      <xsd:simpleType>
        <xsd:restriction base="dms:Text"/>
      </xsd:simpleType>
    </xsd:element>
    <xsd:element name="CustomContentTypeId" ma:index="14" nillable="true" ma:displayName="Content Type ID" ma:hidden="true" ma:internalName="CustomContentTypeId">
      <xsd:simpleType>
        <xsd:restriction base="dms:Text"/>
      </xsd:simpleType>
    </xsd:element>
    <xsd:element name="ShowInCatalog" ma:index="15" nillable="true" ma:displayName="Show in Catalog" ma:default="TRUE" ma:internalName="ShowInCatalog">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documentManagement>
    <FormId xmlns="e33c09fd-b2d6-45ad-81e9-ad5c80928475" xsi:nil="true"/>
    <FormName xmlns="e33c09fd-b2d6-45ad-81e9-ad5c80928475" xsi:nil="true"/>
    <FormDescription xmlns="e33c09fd-b2d6-45ad-81e9-ad5c80928475" xsi:nil="true"/>
    <FormVersion xmlns="e33c09fd-b2d6-45ad-81e9-ad5c80928475" xsi:nil="true"/>
    <FormLocale xmlns="e33c09fd-b2d6-45ad-81e9-ad5c80928475" xsi:nil="true"/>
    <CustomContentTypeId xmlns="e33c09fd-b2d6-45ad-81e9-ad5c80928475" xsi:nil="true"/>
    <FormCategory xmlns="e33c09fd-b2d6-45ad-81e9-ad5c80928475" xsi:nil="true"/>
    <ShowInCatalog xmlns="e33c09fd-b2d6-45ad-81e9-ad5c80928475">true</ShowInCatalog>
  </documentManagement>
</p:properties>
</file>

<file path=customXml/itemProps1.xml><?xml version="1.0" encoding="utf-8"?>
<ds:datastoreItem xmlns:ds="http://schemas.openxmlformats.org/officeDocument/2006/customXml" ds:itemID="{BC20E342-41A2-498D-956F-619C6F6B6BD0}">
  <ds:schemaRefs>
    <ds:schemaRef ds:uri="http://schemas.microsoft.com/office/2006/metadata/longProperties"/>
  </ds:schemaRefs>
</ds:datastoreItem>
</file>

<file path=customXml/itemProps2.xml><?xml version="1.0" encoding="utf-8"?>
<ds:datastoreItem xmlns:ds="http://schemas.openxmlformats.org/officeDocument/2006/customXml" ds:itemID="{2E9AA2CF-2BBE-4A72-8384-9CF4723190E4}">
  <ds:schemaRefs>
    <ds:schemaRef ds:uri="http://schemas.microsoft.com/sharepoint/v3/contenttype/forms"/>
  </ds:schemaRefs>
</ds:datastoreItem>
</file>

<file path=customXml/itemProps3.xml><?xml version="1.0" encoding="utf-8"?>
<ds:datastoreItem xmlns:ds="http://schemas.openxmlformats.org/officeDocument/2006/customXml" ds:itemID="{A89CB4ED-533D-4DCD-8EB2-41D016FBC4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3c09fd-b2d6-45ad-81e9-ad5c809284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91181602-1A89-4CF2-9B2C-861243EB65C3}">
  <ds:schemaRefs>
    <ds:schemaRef ds:uri="http://schemas.microsoft.com/office/2006/metadata/properties"/>
    <ds:schemaRef ds:uri="e33c09fd-b2d6-45ad-81e9-ad5c80928475"/>
  </ds:schemaRefs>
</ds:datastoreItem>
</file>

<file path=docProps/app.xml><?xml version="1.0" encoding="utf-8"?>
<Properties xmlns="http://schemas.openxmlformats.org/officeDocument/2006/extended-properties" xmlns:vt="http://schemas.openxmlformats.org/officeDocument/2006/docPropsVTypes">
  <TotalTime>6417</TotalTime>
  <Words>2536</Words>
  <Application>Microsoft Macintosh PowerPoint</Application>
  <PresentationFormat>On-screen Show (4:3)</PresentationFormat>
  <Paragraphs>361</Paragraphs>
  <Slides>14</Slides>
  <Notes>11</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Custom Design</vt:lpstr>
      <vt:lpstr>         </vt:lpstr>
      <vt:lpstr>Agenda</vt:lpstr>
      <vt:lpstr>Major Natural Disasters in South East Europe</vt:lpstr>
      <vt:lpstr>Strong Wind</vt:lpstr>
      <vt:lpstr>Europa Re - Business Model – Vision &amp; Mission</vt:lpstr>
      <vt:lpstr>Key Services - Risk Management</vt:lpstr>
      <vt:lpstr>Key Services - What will Europa Re do for Consumers</vt:lpstr>
      <vt:lpstr>Key Services - What can be expected from ERe products</vt:lpstr>
      <vt:lpstr>Europa Re Parametric products  </vt:lpstr>
      <vt:lpstr> Example: Drought insurance  </vt:lpstr>
      <vt:lpstr>PowerPoint Presentation</vt:lpstr>
      <vt:lpstr> Main Sequencing Steps – starts Nov 2012</vt:lpstr>
      <vt:lpstr>Challenges ahead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Mcs Alex</dc:creator>
  <cp:lastModifiedBy>Riccardo Ciccozzi</cp:lastModifiedBy>
  <cp:revision>352</cp:revision>
  <cp:lastPrinted>2012-10-08T08:50:15Z</cp:lastPrinted>
  <dcterms:created xsi:type="dcterms:W3CDTF">2012-06-19T09:57:46Z</dcterms:created>
  <dcterms:modified xsi:type="dcterms:W3CDTF">2012-12-01T08:30:03Z</dcterms:modified>
</cp:coreProperties>
</file>